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sldIdLst>
    <p:sldId id="313" r:id="rId2"/>
    <p:sldId id="257" r:id="rId3"/>
    <p:sldId id="310" r:id="rId4"/>
    <p:sldId id="311" r:id="rId5"/>
    <p:sldId id="309" r:id="rId6"/>
    <p:sldId id="315" r:id="rId7"/>
    <p:sldId id="326" r:id="rId8"/>
    <p:sldId id="327" r:id="rId9"/>
    <p:sldId id="328" r:id="rId10"/>
    <p:sldId id="329" r:id="rId11"/>
    <p:sldId id="330" r:id="rId12"/>
    <p:sldId id="331" r:id="rId13"/>
    <p:sldId id="332" r:id="rId14"/>
    <p:sldId id="334" r:id="rId15"/>
    <p:sldId id="335" r:id="rId16"/>
    <p:sldId id="336" r:id="rId17"/>
    <p:sldId id="333" r:id="rId18"/>
    <p:sldId id="337" r:id="rId19"/>
    <p:sldId id="338" r:id="rId20"/>
    <p:sldId id="339" r:id="rId21"/>
    <p:sldId id="340" r:id="rId22"/>
    <p:sldId id="356" r:id="rId23"/>
    <p:sldId id="357" r:id="rId24"/>
    <p:sldId id="360" r:id="rId25"/>
    <p:sldId id="359" r:id="rId26"/>
    <p:sldId id="358" r:id="rId27"/>
    <p:sldId id="361" r:id="rId28"/>
    <p:sldId id="362" r:id="rId29"/>
    <p:sldId id="363" r:id="rId30"/>
    <p:sldId id="364" r:id="rId31"/>
    <p:sldId id="365" r:id="rId32"/>
    <p:sldId id="366" r:id="rId33"/>
    <p:sldId id="367" r:id="rId34"/>
    <p:sldId id="368" r:id="rId35"/>
    <p:sldId id="36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E5FF"/>
    <a:srgbClr val="FFCCFF"/>
    <a:srgbClr val="9C5DA3"/>
    <a:srgbClr val="B98CBE"/>
    <a:srgbClr val="E1CDE3"/>
    <a:srgbClr val="774E82"/>
    <a:srgbClr val="220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autoAdjust="0"/>
  </p:normalViewPr>
  <p:slideViewPr>
    <p:cSldViewPr snapToGrid="0">
      <p:cViewPr>
        <p:scale>
          <a:sx n="77" d="100"/>
          <a:sy n="77" d="100"/>
        </p:scale>
        <p:origin x="-1236" y="6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6366" name="Text Box 110"/>
          <p:cNvSpPr txBox="1">
            <a:spLocks noChangeArrowheads="1"/>
          </p:cNvSpPr>
          <p:nvPr userDrawn="1"/>
        </p:nvSpPr>
        <p:spPr bwMode="auto">
          <a:xfrm>
            <a:off x="601663" y="6180138"/>
            <a:ext cx="2198687" cy="336550"/>
          </a:xfrm>
          <a:prstGeom prst="rect">
            <a:avLst/>
          </a:prstGeom>
          <a:noFill/>
          <a:ln w="9525">
            <a:noFill/>
            <a:miter lim="800000"/>
            <a:headEnd/>
            <a:tailEnd/>
          </a:ln>
          <a:effectLst/>
        </p:spPr>
        <p:txBody>
          <a:bodyPr>
            <a:spAutoFit/>
          </a:bodyPr>
          <a:lstStyle/>
          <a:p>
            <a:pPr>
              <a:spcBef>
                <a:spcPct val="50000"/>
              </a:spcBef>
            </a:pPr>
            <a:r>
              <a:rPr lang="ru-RU" sz="1600">
                <a:solidFill>
                  <a:schemeClr val="bg1"/>
                </a:solidFill>
                <a:latin typeface="Arial" charset="0"/>
              </a:rPr>
              <a:t>Сидорова Л.В.</a:t>
            </a:r>
          </a:p>
        </p:txBody>
      </p:sp>
      <p:sp>
        <p:nvSpPr>
          <p:cNvPr id="96367" name="Text Box 111"/>
          <p:cNvSpPr txBox="1">
            <a:spLocks noChangeArrowheads="1"/>
          </p:cNvSpPr>
          <p:nvPr userDrawn="1"/>
        </p:nvSpPr>
        <p:spPr bwMode="auto">
          <a:xfrm>
            <a:off x="288925" y="6238875"/>
            <a:ext cx="3114675" cy="457200"/>
          </a:xfrm>
          <a:prstGeom prst="rect">
            <a:avLst/>
          </a:prstGeom>
          <a:noFill/>
          <a:ln w="9525">
            <a:noFill/>
            <a:miter lim="800000"/>
            <a:headEnd/>
            <a:tailEnd/>
          </a:ln>
          <a:effectLst/>
        </p:spPr>
        <p:txBody>
          <a:bodyPr>
            <a:spAutoFit/>
          </a:bodyPr>
          <a:lstStyle/>
          <a:p>
            <a:pPr>
              <a:spcBef>
                <a:spcPct val="50000"/>
              </a:spcBef>
            </a:pPr>
            <a:r>
              <a:rPr lang="ru-RU">
                <a:solidFill>
                  <a:srgbClr val="FDD7FF"/>
                </a:solidFill>
                <a:latin typeface="Arial" charset="0"/>
                <a:sym typeface="Symbol" pitchFamily="18" charset="2"/>
              </a:rPr>
              <a:t> </a:t>
            </a:r>
            <a:r>
              <a:rPr lang="ru-RU">
                <a:solidFill>
                  <a:srgbClr val="FDD7FF"/>
                </a:solidFill>
                <a:latin typeface="Arial" charset="0"/>
              </a:rPr>
              <a:t>Сидорова Л.В.</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lnSpc>
          <a:spcPct val="85000"/>
        </a:lnSpc>
        <a:spcBef>
          <a:spcPct val="0"/>
        </a:spcBef>
        <a:spcAft>
          <a:spcPct val="0"/>
        </a:spcAft>
        <a:defRPr sz="4400">
          <a:solidFill>
            <a:schemeClr val="tx2"/>
          </a:solidFill>
          <a:latin typeface="+mj-lt"/>
          <a:ea typeface="+mj-ea"/>
          <a:cs typeface="+mj-cs"/>
        </a:defRPr>
      </a:lvl1pPr>
      <a:lvl2pPr algn="ctr" rtl="0" fontAlgn="base">
        <a:lnSpc>
          <a:spcPct val="85000"/>
        </a:lnSpc>
        <a:spcBef>
          <a:spcPct val="0"/>
        </a:spcBef>
        <a:spcAft>
          <a:spcPct val="0"/>
        </a:spcAft>
        <a:defRPr sz="4400">
          <a:solidFill>
            <a:schemeClr val="tx2"/>
          </a:solidFill>
          <a:latin typeface="Times New Roman" pitchFamily="18" charset="0"/>
        </a:defRPr>
      </a:lvl2pPr>
      <a:lvl3pPr algn="ctr" rtl="0" fontAlgn="base">
        <a:lnSpc>
          <a:spcPct val="85000"/>
        </a:lnSpc>
        <a:spcBef>
          <a:spcPct val="0"/>
        </a:spcBef>
        <a:spcAft>
          <a:spcPct val="0"/>
        </a:spcAft>
        <a:defRPr sz="4400">
          <a:solidFill>
            <a:schemeClr val="tx2"/>
          </a:solidFill>
          <a:latin typeface="Times New Roman" pitchFamily="18" charset="0"/>
        </a:defRPr>
      </a:lvl3pPr>
      <a:lvl4pPr algn="ctr" rtl="0" fontAlgn="base">
        <a:lnSpc>
          <a:spcPct val="85000"/>
        </a:lnSpc>
        <a:spcBef>
          <a:spcPct val="0"/>
        </a:spcBef>
        <a:spcAft>
          <a:spcPct val="0"/>
        </a:spcAft>
        <a:defRPr sz="4400">
          <a:solidFill>
            <a:schemeClr val="tx2"/>
          </a:solidFill>
          <a:latin typeface="Times New Roman" pitchFamily="18" charset="0"/>
        </a:defRPr>
      </a:lvl4pPr>
      <a:lvl5pPr algn="ctr" rtl="0" fontAlgn="base">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fontAlgn="base">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E1CDE3"/>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1402" name="Text Box 26"/>
          <p:cNvSpPr txBox="1">
            <a:spLocks noChangeArrowheads="1"/>
          </p:cNvSpPr>
          <p:nvPr/>
        </p:nvSpPr>
        <p:spPr bwMode="auto">
          <a:xfrm>
            <a:off x="0" y="2222500"/>
            <a:ext cx="9144000" cy="4635500"/>
          </a:xfrm>
          <a:prstGeom prst="rect">
            <a:avLst/>
          </a:prstGeom>
          <a:pattFill prst="openDmnd">
            <a:fgClr>
              <a:srgbClr val="800080">
                <a:alpha val="28999"/>
              </a:srgbClr>
            </a:fgClr>
            <a:bgClr>
              <a:schemeClr val="bg1">
                <a:alpha val="28999"/>
              </a:schemeClr>
            </a:bgClr>
          </a:pattFill>
          <a:ln w="9525">
            <a:solidFill>
              <a:srgbClr val="800080"/>
            </a:solid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101405" name="Text Box 29"/>
          <p:cNvSpPr txBox="1">
            <a:spLocks noChangeArrowheads="1"/>
          </p:cNvSpPr>
          <p:nvPr/>
        </p:nvSpPr>
        <p:spPr bwMode="auto">
          <a:xfrm>
            <a:off x="160638" y="683526"/>
            <a:ext cx="5994400" cy="1697037"/>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101392" name="Rectangle 16"/>
          <p:cNvSpPr>
            <a:spLocks noChangeArrowheads="1"/>
          </p:cNvSpPr>
          <p:nvPr/>
        </p:nvSpPr>
        <p:spPr bwMode="auto">
          <a:xfrm>
            <a:off x="0" y="4929188"/>
            <a:ext cx="1670050" cy="1851025"/>
          </a:xfrm>
          <a:prstGeom prst="rect">
            <a:avLst/>
          </a:prstGeom>
          <a:noFill/>
          <a:ln w="9525">
            <a:solidFill>
              <a:schemeClr val="bg1"/>
            </a:solidFill>
            <a:miter lim="800000"/>
            <a:headEnd/>
            <a:tailEnd/>
          </a:ln>
          <a:effectLst/>
        </p:spPr>
        <p:txBody>
          <a:bodyPr wrap="none" anchor="ctr"/>
          <a:lstStyle/>
          <a:p>
            <a:endParaRPr lang="ru-RU"/>
          </a:p>
        </p:txBody>
      </p:sp>
      <p:sp>
        <p:nvSpPr>
          <p:cNvPr id="101403" name="Rectangle 27"/>
          <p:cNvSpPr>
            <a:spLocks noChangeArrowheads="1"/>
          </p:cNvSpPr>
          <p:nvPr/>
        </p:nvSpPr>
        <p:spPr bwMode="auto">
          <a:xfrm>
            <a:off x="5943600" y="658813"/>
            <a:ext cx="3200400" cy="1698625"/>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101404" name="Text Box 28"/>
          <p:cNvSpPr txBox="1">
            <a:spLocks noChangeArrowheads="1"/>
          </p:cNvSpPr>
          <p:nvPr/>
        </p:nvSpPr>
        <p:spPr bwMode="auto">
          <a:xfrm>
            <a:off x="477838" y="428625"/>
            <a:ext cx="5178425" cy="204788"/>
          </a:xfrm>
          <a:prstGeom prst="rect">
            <a:avLst/>
          </a:prstGeom>
          <a:noFill/>
          <a:ln w="9525">
            <a:noFill/>
            <a:miter lim="800000"/>
            <a:headEnd/>
            <a:tailEnd/>
          </a:ln>
          <a:effectLst/>
        </p:spPr>
        <p:txBody>
          <a:bodyPr tIns="10800" bIns="10800">
            <a:spAutoFit/>
          </a:bodyPr>
          <a:lstStyle/>
          <a:p>
            <a:pPr>
              <a:spcBef>
                <a:spcPct val="50000"/>
              </a:spcBef>
            </a:pPr>
            <a:r>
              <a:rPr lang="ru-RU" sz="1200" b="1" dirty="0" smtClean="0">
                <a:solidFill>
                  <a:srgbClr val="000000"/>
                </a:solidFill>
                <a:latin typeface="Verdana" pitchFamily="34" charset="0"/>
              </a:rPr>
              <a:t>Правила дорожного движения</a:t>
            </a:r>
            <a:endParaRPr lang="ru-RU" sz="1200" b="1" dirty="0">
              <a:solidFill>
                <a:srgbClr val="000000"/>
              </a:solidFill>
              <a:latin typeface="Verdana" pitchFamily="34" charset="0"/>
            </a:endParaRPr>
          </a:p>
        </p:txBody>
      </p:sp>
      <p:sp>
        <p:nvSpPr>
          <p:cNvPr id="101391" name="Rectangle 15"/>
          <p:cNvSpPr>
            <a:spLocks noChangeArrowheads="1"/>
          </p:cNvSpPr>
          <p:nvPr/>
        </p:nvSpPr>
        <p:spPr bwMode="auto">
          <a:xfrm>
            <a:off x="1749425" y="3490913"/>
            <a:ext cx="3168650" cy="3222625"/>
          </a:xfrm>
          <a:prstGeom prst="rect">
            <a:avLst/>
          </a:prstGeom>
          <a:noFill/>
          <a:ln w="9525">
            <a:solidFill>
              <a:schemeClr val="bg1"/>
            </a:solidFill>
            <a:miter lim="800000"/>
            <a:headEnd/>
            <a:tailEnd/>
          </a:ln>
          <a:effectLst/>
        </p:spPr>
        <p:txBody>
          <a:bodyPr wrap="none" anchor="ctr"/>
          <a:lstStyle/>
          <a:p>
            <a:endParaRPr lang="ru-RU"/>
          </a:p>
        </p:txBody>
      </p:sp>
      <p:sp>
        <p:nvSpPr>
          <p:cNvPr id="101381" name="WordArt 5"/>
          <p:cNvSpPr>
            <a:spLocks noChangeArrowheads="1" noChangeShapeType="1" noTextEdit="1"/>
          </p:cNvSpPr>
          <p:nvPr/>
        </p:nvSpPr>
        <p:spPr bwMode="auto">
          <a:xfrm>
            <a:off x="271850" y="877330"/>
            <a:ext cx="8798011" cy="1314450"/>
          </a:xfrm>
          <a:prstGeom prst="rect">
            <a:avLst/>
          </a:prstGeom>
        </p:spPr>
        <p:txBody>
          <a:bodyPr wrap="none" fromWordArt="1">
            <a:prstTxWarp prst="textFadeUp">
              <a:avLst>
                <a:gd name="adj" fmla="val 0"/>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Движение транспортных средств.</a:t>
            </a:r>
          </a:p>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 И правила поведения пассажиров</a:t>
            </a:r>
          </a:p>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 на остановке и  в транспорте</a:t>
            </a:r>
            <a:endParaRPr lang="ru-RU" sz="3600" b="1"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pic>
        <p:nvPicPr>
          <p:cNvPr id="20" name="Picture 8" descr="Метро"/>
          <p:cNvPicPr>
            <a:picLocks noChangeAspect="1" noChangeArrowheads="1"/>
          </p:cNvPicPr>
          <p:nvPr/>
        </p:nvPicPr>
        <p:blipFill>
          <a:blip r:embed="rId2" cstate="print"/>
          <a:srcRect/>
          <a:stretch>
            <a:fillRect/>
          </a:stretch>
        </p:blipFill>
        <p:spPr bwMode="auto">
          <a:xfrm>
            <a:off x="5148263" y="2406693"/>
            <a:ext cx="3995737" cy="1755775"/>
          </a:xfrm>
          <a:prstGeom prst="rect">
            <a:avLst/>
          </a:prstGeom>
          <a:noFill/>
          <a:ln w="57150">
            <a:solidFill>
              <a:srgbClr val="800080"/>
            </a:solidFill>
          </a:ln>
        </p:spPr>
      </p:pic>
      <p:pic>
        <p:nvPicPr>
          <p:cNvPr id="21" name="Picture 10" descr="Троллейбус"/>
          <p:cNvPicPr>
            <a:picLocks noChangeAspect="1" noChangeArrowheads="1"/>
          </p:cNvPicPr>
          <p:nvPr/>
        </p:nvPicPr>
        <p:blipFill>
          <a:blip r:embed="rId3" cstate="print"/>
          <a:srcRect/>
          <a:stretch>
            <a:fillRect/>
          </a:stretch>
        </p:blipFill>
        <p:spPr bwMode="auto">
          <a:xfrm>
            <a:off x="179388" y="4856205"/>
            <a:ext cx="2743200" cy="1828800"/>
          </a:xfrm>
          <a:prstGeom prst="rect">
            <a:avLst/>
          </a:prstGeom>
          <a:noFill/>
          <a:ln w="57150">
            <a:solidFill>
              <a:srgbClr val="800080"/>
            </a:solidFill>
          </a:ln>
        </p:spPr>
      </p:pic>
      <p:pic>
        <p:nvPicPr>
          <p:cNvPr id="22" name="Picture 11" descr="МаршрутноеТакси"/>
          <p:cNvPicPr>
            <a:picLocks noChangeAspect="1" noChangeArrowheads="1"/>
          </p:cNvPicPr>
          <p:nvPr/>
        </p:nvPicPr>
        <p:blipFill>
          <a:blip r:embed="rId4" cstate="print"/>
          <a:srcRect/>
          <a:stretch>
            <a:fillRect/>
          </a:stretch>
        </p:blipFill>
        <p:spPr bwMode="auto">
          <a:xfrm>
            <a:off x="2987675" y="3991018"/>
            <a:ext cx="2657475" cy="1736725"/>
          </a:xfrm>
          <a:prstGeom prst="rect">
            <a:avLst/>
          </a:prstGeom>
          <a:noFill/>
          <a:ln w="57150">
            <a:solidFill>
              <a:srgbClr val="80008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p:cTn id="7" dur="1000" fill="hold"/>
                                        <p:tgtEl>
                                          <p:spTgt spid="101381"/>
                                        </p:tgtEl>
                                        <p:attrNameLst>
                                          <p:attrName>ppt_w</p:attrName>
                                        </p:attrNameLst>
                                      </p:cBhvr>
                                      <p:tavLst>
                                        <p:tav tm="0">
                                          <p:val>
                                            <p:strVal val="2/3*#ppt_w"/>
                                          </p:val>
                                        </p:tav>
                                        <p:tav tm="100000">
                                          <p:val>
                                            <p:strVal val="#ppt_w"/>
                                          </p:val>
                                        </p:tav>
                                      </p:tavLst>
                                    </p:anim>
                                    <p:anim calcmode="lin" valueType="num">
                                      <p:cBhvr>
                                        <p:cTn id="8" dur="1000" fill="hold"/>
                                        <p:tgtEl>
                                          <p:spTgt spid="10138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Заголовок 1"/>
          <p:cNvSpPr txBox="1">
            <a:spLocks/>
          </p:cNvSpPr>
          <p:nvPr/>
        </p:nvSpPr>
        <p:spPr>
          <a:xfrm>
            <a:off x="457200" y="428604"/>
            <a:ext cx="8229600" cy="1643074"/>
          </a:xfrm>
          <a:prstGeom prst="rect">
            <a:avLst/>
          </a:prstGeom>
        </p:spPr>
        <p:txBody>
          <a:bodyPr>
            <a:no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lang="ru-RU" dirty="0" smtClean="0"/>
              <a:t>На </a:t>
            </a:r>
            <a:r>
              <a:rPr lang="ru-RU" dirty="0"/>
              <a:t>проезжай части в близи опасных поворотов и выпуклых переломов продольного профиля дороги при видимости дороги менее 100м хотя бы в одном направлении;</a:t>
            </a:r>
            <a:endParaRPr lang="ru-RU" dirty="0"/>
          </a:p>
        </p:txBody>
      </p:sp>
      <p:pic>
        <p:nvPicPr>
          <p:cNvPr id="5" name="Picture 2"/>
          <p:cNvPicPr>
            <a:picLocks noChangeAspect="1" noChangeArrowheads="1"/>
          </p:cNvPicPr>
          <p:nvPr/>
        </p:nvPicPr>
        <p:blipFill>
          <a:blip r:embed="rId2" cstate="print"/>
          <a:srcRect t="3651"/>
          <a:stretch>
            <a:fillRect/>
          </a:stretch>
        </p:blipFill>
        <p:spPr bwMode="auto">
          <a:xfrm>
            <a:off x="1104359" y="1618735"/>
            <a:ext cx="7143800" cy="46214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5"/>
          <p:cNvSpPr txBox="1">
            <a:spLocks/>
          </p:cNvSpPr>
          <p:nvPr/>
        </p:nvSpPr>
        <p:spPr>
          <a:xfrm>
            <a:off x="457200" y="4429132"/>
            <a:ext cx="8229600" cy="1880228"/>
          </a:xfrm>
          <a:prstGeom prst="rect">
            <a:avLst/>
          </a:prstGeom>
        </p:spPr>
        <p:txBody>
          <a:bodyPr>
            <a:normAutofit fontScale="92500" lnSpcReduction="10000"/>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sz="2800" dirty="0"/>
              <a:t>в местах, где расстояние между сплошной линией разметка (кроме обозначающей край проезжай части), разделительной полоской или противоположным краем проезжай части и остановившимся Т. С., т.е. менее 3м;</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1285852" y="0"/>
            <a:ext cx="6856429" cy="43837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0" y="3954163"/>
            <a:ext cx="9144000" cy="2627046"/>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lang="ru-RU" sz="2600" dirty="0" smtClean="0"/>
              <a:t>На </a:t>
            </a:r>
            <a:r>
              <a:rPr lang="ru-RU" sz="2600" dirty="0"/>
              <a:t>пересечении проезжих частей и не ближе 5м от края пересекаемой приезжай части (за исключением стороны напротив бокового проезда трехсторонних пересечений перекрестков), имеющих сплошную линию разметки или разделительную полосу, расстояние до которой не ближе 3 </a:t>
            </a:r>
            <a:r>
              <a:rPr lang="ru-RU" sz="2600" dirty="0" smtClean="0"/>
              <a:t>метров</a:t>
            </a:r>
            <a:r>
              <a:rPr lang="ru-RU" sz="2600" dirty="0"/>
              <a:t>.</a:t>
            </a:r>
            <a:endParaRPr lang="ru-RU" sz="2600" dirty="0"/>
          </a:p>
        </p:txBody>
      </p:sp>
      <p:pic>
        <p:nvPicPr>
          <p:cNvPr id="5" name="Picture 2"/>
          <p:cNvPicPr>
            <a:picLocks noChangeAspect="1" noChangeArrowheads="1"/>
          </p:cNvPicPr>
          <p:nvPr/>
        </p:nvPicPr>
        <p:blipFill>
          <a:blip r:embed="rId2" cstate="print"/>
          <a:srcRect/>
          <a:stretch>
            <a:fillRect/>
          </a:stretch>
        </p:blipFill>
        <p:spPr bwMode="auto">
          <a:xfrm>
            <a:off x="1465798" y="-222421"/>
            <a:ext cx="6142049" cy="38807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6" name="Подзаголовок 2"/>
          <p:cNvSpPr txBox="1">
            <a:spLocks/>
          </p:cNvSpPr>
          <p:nvPr/>
        </p:nvSpPr>
        <p:spPr>
          <a:xfrm>
            <a:off x="0" y="4000504"/>
            <a:ext cx="9144000" cy="2643206"/>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
                <a:schemeClr val="accent2"/>
              </a:buClr>
              <a:buSzTx/>
              <a:tabLst/>
              <a:defRPr/>
            </a:pPr>
            <a:r>
              <a:rPr lang="ru-RU" sz="2600" dirty="0" smtClean="0"/>
              <a:t>Ближе </a:t>
            </a:r>
            <a:r>
              <a:rPr lang="ru-RU" sz="2600" dirty="0"/>
              <a:t>15 м и от мест остановки маршрутных транспортных средств, обозначенных разметкой 1.17, а при отсутствии ее – от указателя места остановки маршрутных транспортных средств, обозначенных знаками 5.16., 5.17., 5.18. </a:t>
            </a:r>
            <a:r>
              <a:rPr lang="ru-RU" sz="2600" dirty="0"/>
              <a:t>(кроме остановки для посадки или высадки пассажиров, если это не создаст помех движению маршрутных транспортных средств)</a:t>
            </a:r>
            <a:endParaRPr lang="ru-RU" sz="2600" dirty="0"/>
          </a:p>
        </p:txBody>
      </p:sp>
      <p:pic>
        <p:nvPicPr>
          <p:cNvPr id="7" name="Picture 2"/>
          <p:cNvPicPr>
            <a:picLocks noChangeAspect="1" noChangeArrowheads="1"/>
          </p:cNvPicPr>
          <p:nvPr/>
        </p:nvPicPr>
        <p:blipFill>
          <a:blip r:embed="rId2" cstate="print"/>
          <a:srcRect/>
          <a:stretch>
            <a:fillRect/>
          </a:stretch>
        </p:blipFill>
        <p:spPr bwMode="auto">
          <a:xfrm>
            <a:off x="1571604" y="214290"/>
            <a:ext cx="6000792" cy="371387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Text Box 36"/>
          <p:cNvSpPr txBox="1">
            <a:spLocks noChangeArrowheads="1"/>
          </p:cNvSpPr>
          <p:nvPr/>
        </p:nvSpPr>
        <p:spPr bwMode="auto">
          <a:xfrm>
            <a:off x="0" y="0"/>
            <a:ext cx="7899400" cy="600075"/>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5" name="Rectangle 37"/>
          <p:cNvSpPr>
            <a:spLocks noChangeArrowheads="1"/>
          </p:cNvSpPr>
          <p:nvPr/>
        </p:nvSpPr>
        <p:spPr bwMode="auto">
          <a:xfrm>
            <a:off x="7896225" y="0"/>
            <a:ext cx="1247775" cy="601663"/>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6" name="Rectangle 39"/>
          <p:cNvSpPr>
            <a:spLocks noChangeArrowheads="1"/>
          </p:cNvSpPr>
          <p:nvPr/>
        </p:nvSpPr>
        <p:spPr bwMode="auto">
          <a:xfrm>
            <a:off x="0" y="-11113"/>
            <a:ext cx="1247775" cy="601663"/>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7" name="WordArt 8"/>
          <p:cNvSpPr>
            <a:spLocks noChangeArrowheads="1" noChangeShapeType="1" noTextEdit="1"/>
          </p:cNvSpPr>
          <p:nvPr/>
        </p:nvSpPr>
        <p:spPr bwMode="auto">
          <a:xfrm>
            <a:off x="803189" y="66675"/>
            <a:ext cx="7376984" cy="441325"/>
          </a:xfrm>
          <a:prstGeom prst="rect">
            <a:avLst/>
          </a:prstGeom>
        </p:spPr>
        <p:txBody>
          <a:bodyPr wrap="none" fromWordArt="1">
            <a:prstTxWarp prst="textFadeUp">
              <a:avLst>
                <a:gd name="adj" fmla="val 0"/>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Правила выполнения остановки ТС</a:t>
            </a:r>
            <a:endParaRPr lang="ru-RU" sz="3600" b="1"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sp>
        <p:nvSpPr>
          <p:cNvPr id="8" name="Содержимое 2"/>
          <p:cNvSpPr txBox="1">
            <a:spLocks/>
          </p:cNvSpPr>
          <p:nvPr/>
        </p:nvSpPr>
        <p:spPr>
          <a:xfrm>
            <a:off x="259492" y="1000897"/>
            <a:ext cx="8427308" cy="5461687"/>
          </a:xfrm>
          <a:prstGeom prst="rect">
            <a:avLst/>
          </a:prstGeom>
        </p:spPr>
        <p:txBody>
          <a:bodyPr>
            <a:normAutofit fontScale="85000" lnSpcReduction="20000"/>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dirty="0" smtClean="0">
                <a:ln>
                  <a:noFill/>
                </a:ln>
                <a:solidFill>
                  <a:schemeClr val="tx1"/>
                </a:solidFill>
                <a:effectLst/>
                <a:uLnTx/>
                <a:uFillTx/>
                <a:latin typeface="+mn-lt"/>
                <a:ea typeface="+mn-ea"/>
                <a:cs typeface="+mn-cs"/>
              </a:rPr>
              <a:t> </a:t>
            </a:r>
            <a:r>
              <a:rPr lang="ru-RU" sz="3400" dirty="0"/>
              <a:t>перед прекращением движения следует включить соответствующий указатель поворота;</a:t>
            </a:r>
          </a:p>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sz="3400" dirty="0"/>
              <a:t> открывать двери транспортного средства разрешается, только убедившись, что это не создаст опасности для других участников движения (посадка и высадка пассажиров не должна осуществляться на проезжую часть);</a:t>
            </a:r>
          </a:p>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sz="3400" dirty="0"/>
              <a:t> водитель может покинуть свое место и оставить транспортное средство только включив стояночную тормозную систему и приняв противоугонные меры;</a:t>
            </a:r>
          </a:p>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sz="3400" dirty="0"/>
              <a:t> при остановке на подъем или спуске следует использовать противооткатные упоры.</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2/3*#ppt_w"/>
                                          </p:val>
                                        </p:tav>
                                        <p:tav tm="100000">
                                          <p:val>
                                            <p:strVal val="#ppt_w"/>
                                          </p:val>
                                        </p:tav>
                                      </p:tavLst>
                                    </p:anim>
                                    <p:anim calcmode="lin" valueType="num">
                                      <p:cBhvr>
                                        <p:cTn id="8"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Text Box 36"/>
          <p:cNvSpPr txBox="1">
            <a:spLocks noChangeArrowheads="1"/>
          </p:cNvSpPr>
          <p:nvPr/>
        </p:nvSpPr>
        <p:spPr bwMode="auto">
          <a:xfrm>
            <a:off x="0" y="0"/>
            <a:ext cx="7899400" cy="976184"/>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5" name="Rectangle 37"/>
          <p:cNvSpPr>
            <a:spLocks noChangeArrowheads="1"/>
          </p:cNvSpPr>
          <p:nvPr/>
        </p:nvSpPr>
        <p:spPr bwMode="auto">
          <a:xfrm>
            <a:off x="7896225" y="1"/>
            <a:ext cx="1247775" cy="988540"/>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6" name="Rectangle 39"/>
          <p:cNvSpPr>
            <a:spLocks noChangeArrowheads="1"/>
          </p:cNvSpPr>
          <p:nvPr/>
        </p:nvSpPr>
        <p:spPr bwMode="auto">
          <a:xfrm>
            <a:off x="0" y="-11113"/>
            <a:ext cx="1247775" cy="974940"/>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7" name="WordArt 8"/>
          <p:cNvSpPr>
            <a:spLocks noChangeArrowheads="1" noChangeShapeType="1" noTextEdit="1"/>
          </p:cNvSpPr>
          <p:nvPr/>
        </p:nvSpPr>
        <p:spPr bwMode="auto">
          <a:xfrm>
            <a:off x="0" y="66675"/>
            <a:ext cx="8872151" cy="835368"/>
          </a:xfrm>
          <a:prstGeom prst="rect">
            <a:avLst/>
          </a:prstGeom>
        </p:spPr>
        <p:txBody>
          <a:bodyPr wrap="none" fromWordArt="1">
            <a:prstTxWarp prst="textFadeUp">
              <a:avLst>
                <a:gd name="adj" fmla="val 0"/>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Правила поведения пассажиров</a:t>
            </a:r>
          </a:p>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 на остановке и  в транспорте</a:t>
            </a:r>
          </a:p>
        </p:txBody>
      </p:sp>
      <p:pic>
        <p:nvPicPr>
          <p:cNvPr id="8" name="Picture 5" descr="ОстановкаАвтобуса"/>
          <p:cNvPicPr>
            <a:picLocks noChangeAspect="1" noChangeArrowheads="1"/>
          </p:cNvPicPr>
          <p:nvPr/>
        </p:nvPicPr>
        <p:blipFill>
          <a:blip r:embed="rId2" cstate="print"/>
          <a:srcRect/>
          <a:stretch>
            <a:fillRect/>
          </a:stretch>
        </p:blipFill>
        <p:spPr bwMode="auto">
          <a:xfrm>
            <a:off x="308919" y="1791662"/>
            <a:ext cx="3890362" cy="2821355"/>
          </a:xfrm>
          <a:prstGeom prst="rect">
            <a:avLst/>
          </a:prstGeom>
          <a:noFill/>
        </p:spPr>
      </p:pic>
      <p:pic>
        <p:nvPicPr>
          <p:cNvPr id="9" name="Picture 6" descr="ОстановкаТрамвая"/>
          <p:cNvPicPr>
            <a:picLocks noChangeAspect="1" noChangeArrowheads="1"/>
          </p:cNvPicPr>
          <p:nvPr/>
        </p:nvPicPr>
        <p:blipFill>
          <a:blip r:embed="rId3" cstate="print"/>
          <a:srcRect/>
          <a:stretch>
            <a:fillRect/>
          </a:stretch>
        </p:blipFill>
        <p:spPr bwMode="auto">
          <a:xfrm>
            <a:off x="4575218" y="1756375"/>
            <a:ext cx="4395787" cy="3024188"/>
          </a:xfrm>
          <a:prstGeom prst="rect">
            <a:avLst/>
          </a:prstGeom>
          <a:noFill/>
        </p:spPr>
      </p:pic>
      <p:sp>
        <p:nvSpPr>
          <p:cNvPr id="10" name="AutoShape 8"/>
          <p:cNvSpPr>
            <a:spLocks noChangeArrowheads="1"/>
          </p:cNvSpPr>
          <p:nvPr/>
        </p:nvSpPr>
        <p:spPr bwMode="auto">
          <a:xfrm>
            <a:off x="1403350" y="4969301"/>
            <a:ext cx="7534275" cy="1736646"/>
          </a:xfrm>
          <a:prstGeom prst="roundRect">
            <a:avLst>
              <a:gd name="adj" fmla="val 16593"/>
            </a:avLst>
          </a:prstGeom>
          <a:noFill/>
          <a:ln w="38100">
            <a:solidFill>
              <a:srgbClr val="FF0000"/>
            </a:solidFill>
            <a:round/>
            <a:headEnd/>
            <a:tailEnd/>
          </a:ln>
          <a:effectLst/>
        </p:spPr>
        <p:txBody>
          <a:bodyPr wrap="square" anchor="ctr">
            <a:spAutoFit/>
          </a:bodyPr>
          <a:lstStyle/>
          <a:p>
            <a:pPr algn="ctr"/>
            <a:r>
              <a:rPr lang="ru-RU" b="1" dirty="0"/>
              <a:t>ЗАПОМНИ!</a:t>
            </a:r>
          </a:p>
          <a:p>
            <a:pPr algn="ctr"/>
            <a:r>
              <a:rPr lang="ru-RU" b="1" dirty="0"/>
              <a:t>На остановке никогда нельзя стоять у кромки тротуара. Тебя нечаянно могут толкнуть, и ты окажешься под колесами.</a:t>
            </a:r>
          </a:p>
        </p:txBody>
      </p:sp>
      <p:sp>
        <p:nvSpPr>
          <p:cNvPr id="11" name="Oval 9"/>
          <p:cNvSpPr>
            <a:spLocks noChangeArrowheads="1"/>
          </p:cNvSpPr>
          <p:nvPr/>
        </p:nvSpPr>
        <p:spPr bwMode="auto">
          <a:xfrm>
            <a:off x="3175043" y="3061430"/>
            <a:ext cx="1296987" cy="1008062"/>
          </a:xfrm>
          <a:prstGeom prst="ellipse">
            <a:avLst/>
          </a:prstGeom>
          <a:noFill/>
          <a:ln w="38100">
            <a:solidFill>
              <a:srgbClr val="FF0000"/>
            </a:solidFill>
            <a:round/>
            <a:headEnd/>
            <a:tailEnd/>
          </a:ln>
          <a:effectLst/>
        </p:spPr>
        <p:txBody>
          <a:bodyPr wrap="none" anchor="ctr"/>
          <a:lstStyle/>
          <a:p>
            <a:endParaRPr lang="ru-RU"/>
          </a:p>
        </p:txBody>
      </p:sp>
      <p:sp>
        <p:nvSpPr>
          <p:cNvPr id="12" name="Oval 11"/>
          <p:cNvSpPr>
            <a:spLocks noChangeArrowheads="1"/>
          </p:cNvSpPr>
          <p:nvPr/>
        </p:nvSpPr>
        <p:spPr bwMode="auto">
          <a:xfrm>
            <a:off x="7847013" y="2912719"/>
            <a:ext cx="1296987" cy="1008062"/>
          </a:xfrm>
          <a:prstGeom prst="ellipse">
            <a:avLst/>
          </a:prstGeom>
          <a:noFill/>
          <a:ln w="38100">
            <a:solidFill>
              <a:srgbClr val="FF0000"/>
            </a:solidFill>
            <a:round/>
            <a:headEnd/>
            <a:tailEnd/>
          </a:ln>
          <a:effectLst/>
        </p:spPr>
        <p:txBody>
          <a:bodyPr wrap="none" anchor="ct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2/3*#ppt_w"/>
                                          </p:val>
                                        </p:tav>
                                        <p:tav tm="100000">
                                          <p:val>
                                            <p:strVal val="#ppt_w"/>
                                          </p:val>
                                        </p:tav>
                                      </p:tavLst>
                                    </p:anim>
                                    <p:anim calcmode="lin" valueType="num">
                                      <p:cBhvr>
                                        <p:cTn id="8" dur="50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1" presetClass="exit" presetSubtype="0" repeatCount="indefinite" fill="hold" grpId="0" nodeType="afterEffect">
                                  <p:stCondLst>
                                    <p:cond delay="0"/>
                                  </p:stCondLst>
                                  <p:childTnLst>
                                    <p:anim calcmode="discrete" valueType="str">
                                      <p:cBhvr>
                                        <p:cTn id="11" dur="1000"/>
                                        <p:tgtEl>
                                          <p:spTgt spid="11"/>
                                        </p:tgtEl>
                                        <p:attrNameLst>
                                          <p:attrName>style.visibility</p:attrName>
                                        </p:attrNameLst>
                                      </p:cBhvr>
                                      <p:tavLst>
                                        <p:tav tm="0">
                                          <p:val>
                                            <p:strVal val="hidden"/>
                                          </p:val>
                                        </p:tav>
                                        <p:tav tm="50000">
                                          <p:val>
                                            <p:strVal val="visible"/>
                                          </p:val>
                                        </p:tav>
                                      </p:tavLst>
                                    </p:anim>
                                    <p:set>
                                      <p:cBhvr>
                                        <p:cTn id="12" dur="1" fill="hold">
                                          <p:stCondLst>
                                            <p:cond delay="999"/>
                                          </p:stCondLst>
                                        </p:cTn>
                                        <p:tgtEl>
                                          <p:spTgt spid="11"/>
                                        </p:tgtEl>
                                        <p:attrNameLst>
                                          <p:attrName>style.visibility</p:attrName>
                                        </p:attrNameLst>
                                      </p:cBhvr>
                                      <p:to>
                                        <p:strVal val="hidden"/>
                                      </p:to>
                                    </p:set>
                                  </p:childTnLst>
                                </p:cTn>
                              </p:par>
                            </p:childTnLst>
                          </p:cTn>
                        </p:par>
                        <p:par>
                          <p:cTn id="13" fill="hold">
                            <p:stCondLst>
                              <p:cond delay="1500"/>
                            </p:stCondLst>
                            <p:childTnLst>
                              <p:par>
                                <p:cTn id="14" presetID="11" presetClass="exit" presetSubtype="0" repeatCount="indefinite" fill="hold" grpId="0" nodeType="afterEffect">
                                  <p:stCondLst>
                                    <p:cond delay="0"/>
                                  </p:stCondLst>
                                  <p:childTnLst>
                                    <p:anim calcmode="discrete" valueType="str">
                                      <p:cBhvr>
                                        <p:cTn id="15" dur="1000"/>
                                        <p:tgtEl>
                                          <p:spTgt spid="12"/>
                                        </p:tgtEl>
                                        <p:attrNameLst>
                                          <p:attrName>style.visibility</p:attrName>
                                        </p:attrNameLst>
                                      </p:cBhvr>
                                      <p:tavLst>
                                        <p:tav tm="0">
                                          <p:val>
                                            <p:strVal val="hidden"/>
                                          </p:val>
                                        </p:tav>
                                        <p:tav tm="50000">
                                          <p:val>
                                            <p:strVal val="visible"/>
                                          </p:val>
                                        </p:tav>
                                      </p:tavLst>
                                    </p:anim>
                                    <p:set>
                                      <p:cBhvr>
                                        <p:cTn id="16"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Text Box 36"/>
          <p:cNvSpPr txBox="1">
            <a:spLocks noChangeArrowheads="1"/>
          </p:cNvSpPr>
          <p:nvPr/>
        </p:nvSpPr>
        <p:spPr bwMode="auto">
          <a:xfrm>
            <a:off x="0" y="0"/>
            <a:ext cx="7899400" cy="976184"/>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5" name="Rectangle 37"/>
          <p:cNvSpPr>
            <a:spLocks noChangeArrowheads="1"/>
          </p:cNvSpPr>
          <p:nvPr/>
        </p:nvSpPr>
        <p:spPr bwMode="auto">
          <a:xfrm>
            <a:off x="7896225" y="1"/>
            <a:ext cx="1247775" cy="988540"/>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6" name="Rectangle 39"/>
          <p:cNvSpPr>
            <a:spLocks noChangeArrowheads="1"/>
          </p:cNvSpPr>
          <p:nvPr/>
        </p:nvSpPr>
        <p:spPr bwMode="auto">
          <a:xfrm>
            <a:off x="0" y="-11113"/>
            <a:ext cx="1247775" cy="974940"/>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7" name="WordArt 8"/>
          <p:cNvSpPr>
            <a:spLocks noChangeArrowheads="1" noChangeShapeType="1" noTextEdit="1"/>
          </p:cNvSpPr>
          <p:nvPr/>
        </p:nvSpPr>
        <p:spPr bwMode="auto">
          <a:xfrm>
            <a:off x="148281" y="66675"/>
            <a:ext cx="8723870" cy="835368"/>
          </a:xfrm>
          <a:prstGeom prst="rect">
            <a:avLst/>
          </a:prstGeom>
        </p:spPr>
        <p:txBody>
          <a:bodyPr wrap="none" fromWordArt="1">
            <a:prstTxWarp prst="textFadeUp">
              <a:avLst>
                <a:gd name="adj" fmla="val 0"/>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Правила поведения пассажиров</a:t>
            </a:r>
          </a:p>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 на остановке и  в транспорте</a:t>
            </a:r>
          </a:p>
        </p:txBody>
      </p:sp>
      <p:pic>
        <p:nvPicPr>
          <p:cNvPr id="8" name="Picture 4" descr="ПосадкаВАвтобус"/>
          <p:cNvPicPr>
            <a:picLocks noChangeAspect="1" noChangeArrowheads="1"/>
          </p:cNvPicPr>
          <p:nvPr/>
        </p:nvPicPr>
        <p:blipFill>
          <a:blip r:embed="rId2" cstate="print"/>
          <a:srcRect/>
          <a:stretch>
            <a:fillRect/>
          </a:stretch>
        </p:blipFill>
        <p:spPr bwMode="auto">
          <a:xfrm>
            <a:off x="2205852" y="2733719"/>
            <a:ext cx="5113338" cy="3951287"/>
          </a:xfrm>
          <a:prstGeom prst="rect">
            <a:avLst/>
          </a:prstGeom>
          <a:noFill/>
        </p:spPr>
      </p:pic>
      <p:sp>
        <p:nvSpPr>
          <p:cNvPr id="9" name="AutoShape 5"/>
          <p:cNvSpPr>
            <a:spLocks noChangeArrowheads="1"/>
          </p:cNvSpPr>
          <p:nvPr/>
        </p:nvSpPr>
        <p:spPr bwMode="auto">
          <a:xfrm>
            <a:off x="0" y="1295843"/>
            <a:ext cx="9144000" cy="1328023"/>
          </a:xfrm>
          <a:prstGeom prst="roundRect">
            <a:avLst>
              <a:gd name="adj" fmla="val 16667"/>
            </a:avLst>
          </a:prstGeom>
          <a:noFill/>
          <a:ln w="38100">
            <a:solidFill>
              <a:srgbClr val="FF0000"/>
            </a:solidFill>
            <a:round/>
            <a:headEnd/>
            <a:tailEnd/>
          </a:ln>
          <a:effectLst/>
        </p:spPr>
        <p:txBody>
          <a:bodyPr wrap="square" anchor="ctr">
            <a:spAutoFit/>
          </a:bodyPr>
          <a:lstStyle/>
          <a:p>
            <a:pPr algn="ctr"/>
            <a:r>
              <a:rPr lang="ru-RU" dirty="0"/>
              <a:t>Подходить для посадки к двери можно только после полной остановки транспорта. Не садись в транспорт в последний момент, тебя может прищемить дверями.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2/3*#ppt_w"/>
                                          </p:val>
                                        </p:tav>
                                        <p:tav tm="100000">
                                          <p:val>
                                            <p:strVal val="#ppt_w"/>
                                          </p:val>
                                        </p:tav>
                                      </p:tavLst>
                                    </p:anim>
                                    <p:anim calcmode="lin" valueType="num">
                                      <p:cBhvr>
                                        <p:cTn id="8"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pic>
        <p:nvPicPr>
          <p:cNvPr id="6" name="Picture 7" descr="ДержисьЗаПоручни"/>
          <p:cNvPicPr>
            <a:picLocks noChangeAspect="1" noChangeArrowheads="1"/>
          </p:cNvPicPr>
          <p:nvPr/>
        </p:nvPicPr>
        <p:blipFill>
          <a:blip r:embed="rId2" cstate="print"/>
          <a:srcRect/>
          <a:stretch>
            <a:fillRect/>
          </a:stretch>
        </p:blipFill>
        <p:spPr bwMode="auto">
          <a:xfrm>
            <a:off x="1757879" y="1806384"/>
            <a:ext cx="5236046" cy="2894504"/>
          </a:xfrm>
          <a:prstGeom prst="rect">
            <a:avLst/>
          </a:prstGeom>
          <a:noFill/>
        </p:spPr>
      </p:pic>
      <p:sp>
        <p:nvSpPr>
          <p:cNvPr id="7" name="AutoShape 8"/>
          <p:cNvSpPr>
            <a:spLocks noChangeArrowheads="1"/>
          </p:cNvSpPr>
          <p:nvPr/>
        </p:nvSpPr>
        <p:spPr bwMode="auto">
          <a:xfrm>
            <a:off x="539750" y="50025"/>
            <a:ext cx="8181975" cy="1736646"/>
          </a:xfrm>
          <a:prstGeom prst="roundRect">
            <a:avLst>
              <a:gd name="adj" fmla="val 16667"/>
            </a:avLst>
          </a:prstGeom>
          <a:noFill/>
          <a:ln w="38100">
            <a:solidFill>
              <a:srgbClr val="FF0000"/>
            </a:solidFill>
            <a:round/>
            <a:headEnd/>
            <a:tailEnd/>
          </a:ln>
          <a:effectLst/>
        </p:spPr>
        <p:txBody>
          <a:bodyPr wrap="square" anchor="ctr">
            <a:spAutoFit/>
          </a:bodyPr>
          <a:lstStyle/>
          <a:p>
            <a:pPr algn="ctr"/>
            <a:r>
              <a:rPr lang="ru-RU" dirty="0"/>
              <a:t>В салон автобуса следует заходить спокойно, никого не расталкивая. Возле дверей лучше не стоять. Там тебя будут постоянно задевать те, кто выходит, а открывающаяся дверь может и прищемить.</a:t>
            </a:r>
          </a:p>
        </p:txBody>
      </p:sp>
      <p:sp>
        <p:nvSpPr>
          <p:cNvPr id="8" name="AutoShape 9"/>
          <p:cNvSpPr>
            <a:spLocks noChangeArrowheads="1"/>
          </p:cNvSpPr>
          <p:nvPr/>
        </p:nvSpPr>
        <p:spPr bwMode="auto">
          <a:xfrm>
            <a:off x="1246532" y="4712732"/>
            <a:ext cx="7593012" cy="2145268"/>
          </a:xfrm>
          <a:prstGeom prst="roundRect">
            <a:avLst>
              <a:gd name="adj" fmla="val 16634"/>
            </a:avLst>
          </a:prstGeom>
          <a:noFill/>
          <a:ln w="38100">
            <a:solidFill>
              <a:srgbClr val="FF0000"/>
            </a:solidFill>
            <a:round/>
            <a:headEnd/>
            <a:tailEnd/>
          </a:ln>
          <a:effectLst/>
        </p:spPr>
        <p:txBody>
          <a:bodyPr wrap="square" anchor="ctr">
            <a:spAutoFit/>
          </a:bodyPr>
          <a:lstStyle/>
          <a:p>
            <a:pPr algn="ctr"/>
            <a:r>
              <a:rPr lang="ru-RU" b="1" dirty="0" smtClean="0"/>
              <a:t>Во </a:t>
            </a:r>
            <a:r>
              <a:rPr lang="ru-RU" b="1" dirty="0"/>
              <a:t>время движения нужно сидеть, а если нет мест, то необходимо обязательно держаться за поручни. Иначе можно упасть и сильно удариться! При поездке в маршрутном такси вообще стоять ЗАПРЕЩЕНО!</a:t>
            </a:r>
          </a:p>
        </p:txBody>
      </p:sp>
      <p:sp>
        <p:nvSpPr>
          <p:cNvPr id="10" name="AutoShape 13"/>
          <p:cNvSpPr>
            <a:spLocks noChangeArrowheads="1"/>
          </p:cNvSpPr>
          <p:nvPr/>
        </p:nvSpPr>
        <p:spPr bwMode="auto">
          <a:xfrm>
            <a:off x="3708400" y="1628775"/>
            <a:ext cx="1441450" cy="1008063"/>
          </a:xfrm>
          <a:prstGeom prst="wedgeEllipseCallout">
            <a:avLst>
              <a:gd name="adj1" fmla="val -43722"/>
              <a:gd name="adj2" fmla="val 105593"/>
            </a:avLst>
          </a:prstGeom>
          <a:solidFill>
            <a:srgbClr val="FFFFFF"/>
          </a:solidFill>
          <a:ln w="38100">
            <a:solidFill>
              <a:srgbClr val="FF0000"/>
            </a:solidFill>
            <a:miter lim="800000"/>
            <a:headEnd/>
            <a:tailEnd/>
          </a:ln>
          <a:effectLst/>
        </p:spPr>
        <p:txBody>
          <a:bodyPr/>
          <a:lstStyle/>
          <a:p>
            <a:pPr algn="ctr"/>
            <a:endParaRPr lang="ru-RU" sz="1100" dirty="0" smtClean="0"/>
          </a:p>
          <a:p>
            <a:pPr algn="ctr"/>
            <a:r>
              <a:rPr lang="ru-RU" sz="1100" dirty="0" smtClean="0"/>
              <a:t>ПОМОГИТЕ!</a:t>
            </a:r>
          </a:p>
          <a:p>
            <a:pPr algn="ctr"/>
            <a:r>
              <a:rPr lang="ru-RU" sz="1100" dirty="0" smtClean="0"/>
              <a:t>!!!!!!!</a:t>
            </a:r>
            <a:endParaRPr lang="ru-RU" sz="11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xit" presetSubtype="0" repeatCount="indefinite" fill="hold" grpId="0" nodeType="afterEffect">
                                  <p:stCondLst>
                                    <p:cond delay="0"/>
                                  </p:stCondLst>
                                  <p:childTnLst>
                                    <p:anim calcmode="discrete" valueType="str">
                                      <p:cBhvr>
                                        <p:cTn id="6" dur="1000"/>
                                        <p:tgtEl>
                                          <p:spTgt spid="10"/>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9" name="AutoShape 4"/>
          <p:cNvSpPr>
            <a:spLocks noChangeArrowheads="1"/>
          </p:cNvSpPr>
          <p:nvPr/>
        </p:nvSpPr>
        <p:spPr bwMode="auto">
          <a:xfrm>
            <a:off x="160638" y="239402"/>
            <a:ext cx="8810367" cy="1736646"/>
          </a:xfrm>
          <a:prstGeom prst="roundRect">
            <a:avLst>
              <a:gd name="adj" fmla="val 16667"/>
            </a:avLst>
          </a:prstGeom>
          <a:noFill/>
          <a:ln w="38100">
            <a:solidFill>
              <a:srgbClr val="FF0000"/>
            </a:solidFill>
            <a:round/>
            <a:headEnd/>
            <a:tailEnd/>
          </a:ln>
          <a:effectLst/>
        </p:spPr>
        <p:txBody>
          <a:bodyPr wrap="square" anchor="ctr">
            <a:spAutoFit/>
          </a:bodyPr>
          <a:lstStyle/>
          <a:p>
            <a:pPr algn="ctr"/>
            <a:r>
              <a:rPr lang="ru-RU" dirty="0"/>
              <a:t>Нельзя отвлекать водителя во время движения, мешать другим пассажирам. Ни в коем случае нельзя: покидать автобус, выпрыгивая на ходу, стоять на ступеньках, мешая </a:t>
            </a:r>
            <a:r>
              <a:rPr lang="ru-RU" dirty="0" smtClean="0"/>
              <a:t>закрытию дверей</a:t>
            </a:r>
            <a:r>
              <a:rPr lang="ru-RU" dirty="0"/>
              <a:t>, </a:t>
            </a:r>
            <a:r>
              <a:rPr lang="ru-RU" dirty="0" smtClean="0"/>
              <a:t> высовываться </a:t>
            </a:r>
            <a:r>
              <a:rPr lang="ru-RU" dirty="0"/>
              <a:t>в окно.</a:t>
            </a:r>
          </a:p>
        </p:txBody>
      </p:sp>
      <p:pic>
        <p:nvPicPr>
          <p:cNvPr id="11" name="Picture 5" descr="ПассажирыАвтобуса"/>
          <p:cNvPicPr>
            <a:picLocks noChangeAspect="1" noChangeArrowheads="1"/>
          </p:cNvPicPr>
          <p:nvPr/>
        </p:nvPicPr>
        <p:blipFill>
          <a:blip r:embed="rId2" cstate="print"/>
          <a:srcRect/>
          <a:stretch>
            <a:fillRect/>
          </a:stretch>
        </p:blipFill>
        <p:spPr bwMode="auto">
          <a:xfrm>
            <a:off x="2402446" y="2212782"/>
            <a:ext cx="4331987" cy="3091742"/>
          </a:xfrm>
          <a:prstGeom prst="rect">
            <a:avLst/>
          </a:prstGeom>
          <a:ln>
            <a:noFill/>
          </a:ln>
          <a:effectLst>
            <a:outerShdw blurRad="292100" dist="139700" dir="2700000" algn="tl" rotWithShape="0">
              <a:srgbClr val="333333">
                <a:alpha val="65000"/>
              </a:srgbClr>
            </a:outerShdw>
          </a:effectLst>
        </p:spPr>
      </p:pic>
      <p:sp>
        <p:nvSpPr>
          <p:cNvPr id="12" name="AutoShape 6"/>
          <p:cNvSpPr>
            <a:spLocks noChangeArrowheads="1"/>
          </p:cNvSpPr>
          <p:nvPr/>
        </p:nvSpPr>
        <p:spPr bwMode="auto">
          <a:xfrm>
            <a:off x="1639888" y="5369941"/>
            <a:ext cx="7504112" cy="1328023"/>
          </a:xfrm>
          <a:prstGeom prst="roundRect">
            <a:avLst>
              <a:gd name="adj" fmla="val 16593"/>
            </a:avLst>
          </a:prstGeom>
          <a:noFill/>
          <a:ln w="38100">
            <a:solidFill>
              <a:srgbClr val="FF0000"/>
            </a:solidFill>
            <a:round/>
            <a:headEnd/>
            <a:tailEnd/>
          </a:ln>
          <a:effectLst/>
        </p:spPr>
        <p:txBody>
          <a:bodyPr wrap="square" anchor="ctr">
            <a:spAutoFit/>
          </a:bodyPr>
          <a:lstStyle/>
          <a:p>
            <a:pPr algn="ctr"/>
            <a:r>
              <a:rPr lang="ru-RU" b="1" dirty="0"/>
              <a:t>ЗАПОМНИ!</a:t>
            </a:r>
          </a:p>
          <a:p>
            <a:pPr algn="ctr"/>
            <a:r>
              <a:rPr lang="ru-RU" b="1" dirty="0"/>
              <a:t>Когда пассажир соблюдает правила – он в безопасности!</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AutoShape 4"/>
          <p:cNvSpPr>
            <a:spLocks noChangeArrowheads="1"/>
          </p:cNvSpPr>
          <p:nvPr/>
        </p:nvSpPr>
        <p:spPr bwMode="auto">
          <a:xfrm>
            <a:off x="527393" y="283948"/>
            <a:ext cx="8212138" cy="1347788"/>
          </a:xfrm>
          <a:prstGeom prst="roundRect">
            <a:avLst>
              <a:gd name="adj" fmla="val 16667"/>
            </a:avLst>
          </a:prstGeom>
          <a:noFill/>
          <a:ln w="38100">
            <a:solidFill>
              <a:srgbClr val="FF0000"/>
            </a:solidFill>
            <a:round/>
            <a:headEnd/>
            <a:tailEnd/>
          </a:ln>
          <a:effectLst/>
        </p:spPr>
        <p:txBody>
          <a:bodyPr anchor="ctr">
            <a:spAutoFit/>
          </a:bodyPr>
          <a:lstStyle/>
          <a:p>
            <a:pPr algn="ctr"/>
            <a:r>
              <a:rPr lang="ru-RU" dirty="0" smtClean="0"/>
              <a:t>Если </a:t>
            </a:r>
            <a:r>
              <a:rPr lang="ru-RU" dirty="0"/>
              <a:t>ты заметил, что кто-то оставил под сиденьем сумку или коробку и вышел на остановке, немедленно сообщи об этом взрослым, кондуктору или водителю.</a:t>
            </a:r>
          </a:p>
        </p:txBody>
      </p:sp>
      <p:pic>
        <p:nvPicPr>
          <p:cNvPr id="5" name="Picture 5" descr="Терроризм"/>
          <p:cNvPicPr>
            <a:picLocks noChangeAspect="1" noChangeArrowheads="1"/>
          </p:cNvPicPr>
          <p:nvPr/>
        </p:nvPicPr>
        <p:blipFill>
          <a:blip r:embed="rId2" cstate="print"/>
          <a:srcRect/>
          <a:stretch>
            <a:fillRect/>
          </a:stretch>
        </p:blipFill>
        <p:spPr bwMode="auto">
          <a:xfrm>
            <a:off x="2051050" y="1773238"/>
            <a:ext cx="5184775" cy="3451225"/>
          </a:xfrm>
          <a:prstGeom prst="rect">
            <a:avLst/>
          </a:prstGeom>
          <a:noFill/>
        </p:spPr>
      </p:pic>
      <p:sp>
        <p:nvSpPr>
          <p:cNvPr id="6" name="AutoShape 6"/>
          <p:cNvSpPr>
            <a:spLocks noChangeArrowheads="1"/>
          </p:cNvSpPr>
          <p:nvPr/>
        </p:nvSpPr>
        <p:spPr bwMode="auto">
          <a:xfrm>
            <a:off x="1289050" y="5121354"/>
            <a:ext cx="7534275" cy="1736646"/>
          </a:xfrm>
          <a:prstGeom prst="roundRect">
            <a:avLst>
              <a:gd name="adj" fmla="val 16634"/>
            </a:avLst>
          </a:prstGeom>
          <a:noFill/>
          <a:ln w="38100">
            <a:solidFill>
              <a:srgbClr val="FF0000"/>
            </a:solidFill>
            <a:round/>
            <a:headEnd/>
            <a:tailEnd/>
          </a:ln>
          <a:effectLst/>
        </p:spPr>
        <p:txBody>
          <a:bodyPr wrap="square" anchor="ctr">
            <a:spAutoFit/>
          </a:bodyPr>
          <a:lstStyle/>
          <a:p>
            <a:pPr algn="ctr"/>
            <a:r>
              <a:rPr lang="ru-RU" b="1" dirty="0"/>
              <a:t>ЗАПОМНИ!</a:t>
            </a:r>
          </a:p>
          <a:p>
            <a:pPr algn="ctr"/>
            <a:r>
              <a:rPr lang="ru-RU" b="1" dirty="0"/>
              <a:t>В вещах, оставленных в салоне, может оказаться взрывное устройство. Притрагиваться к ним нельзя ни в коем случае!</a:t>
            </a:r>
          </a:p>
        </p:txBody>
      </p:sp>
      <p:sp>
        <p:nvSpPr>
          <p:cNvPr id="8" name="Oval 8"/>
          <p:cNvSpPr>
            <a:spLocks noChangeArrowheads="1"/>
          </p:cNvSpPr>
          <p:nvPr/>
        </p:nvSpPr>
        <p:spPr bwMode="auto">
          <a:xfrm>
            <a:off x="5795963" y="3716338"/>
            <a:ext cx="1655762" cy="1584325"/>
          </a:xfrm>
          <a:prstGeom prst="ellipse">
            <a:avLst/>
          </a:prstGeom>
          <a:noFill/>
          <a:ln w="38100">
            <a:solidFill>
              <a:srgbClr val="FF0000"/>
            </a:solidFill>
            <a:round/>
            <a:headEnd/>
            <a:tailEnd/>
          </a:ln>
          <a:effectLst/>
        </p:spPr>
        <p:txBody>
          <a:bodyPr wrap="none" anchor="ct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xit" presetSubtype="0" repeatCount="indefinite" fill="hold" grpId="0" nodeType="afterEffect">
                                  <p:stCondLst>
                                    <p:cond delay="0"/>
                                  </p:stCondLst>
                                  <p:childTnLst>
                                    <p:anim calcmode="discrete" valueType="str">
                                      <p:cBhvr>
                                        <p:cTn id="6" dur="1000"/>
                                        <p:tgtEl>
                                          <p:spTgt spid="8"/>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4" name="Rectangle 38"/>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142" name="Text Box 46"/>
          <p:cNvSpPr txBox="1">
            <a:spLocks noChangeArrowheads="1"/>
          </p:cNvSpPr>
          <p:nvPr/>
        </p:nvSpPr>
        <p:spPr bwMode="auto">
          <a:xfrm>
            <a:off x="171450" y="0"/>
            <a:ext cx="7727950" cy="939114"/>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4143" name="Rectangle 47"/>
          <p:cNvSpPr>
            <a:spLocks noChangeArrowheads="1"/>
          </p:cNvSpPr>
          <p:nvPr/>
        </p:nvSpPr>
        <p:spPr bwMode="auto">
          <a:xfrm>
            <a:off x="7896225" y="0"/>
            <a:ext cx="1247775" cy="939114"/>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4137" name="Rectangle 41"/>
          <p:cNvSpPr>
            <a:spLocks noChangeArrowheads="1"/>
          </p:cNvSpPr>
          <p:nvPr/>
        </p:nvSpPr>
        <p:spPr bwMode="auto">
          <a:xfrm>
            <a:off x="0" y="0"/>
            <a:ext cx="1120775"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4156" name="Freeform 60"/>
          <p:cNvSpPr>
            <a:spLocks/>
          </p:cNvSpPr>
          <p:nvPr/>
        </p:nvSpPr>
        <p:spPr bwMode="auto">
          <a:xfrm>
            <a:off x="2691800" y="2767913"/>
            <a:ext cx="6600482" cy="4446373"/>
          </a:xfrm>
          <a:custGeom>
            <a:avLst/>
            <a:gdLst/>
            <a:ahLst/>
            <a:cxnLst>
              <a:cxn ang="0">
                <a:pos x="1016" y="3238"/>
              </a:cxn>
              <a:cxn ang="0">
                <a:pos x="411" y="2604"/>
              </a:cxn>
              <a:cxn ang="0">
                <a:pos x="44" y="1315"/>
              </a:cxn>
              <a:cxn ang="0">
                <a:pos x="145" y="466"/>
              </a:cxn>
              <a:cxn ang="0">
                <a:pos x="800" y="192"/>
              </a:cxn>
              <a:cxn ang="0">
                <a:pos x="2240" y="192"/>
              </a:cxn>
              <a:cxn ang="0">
                <a:pos x="3341" y="19"/>
              </a:cxn>
              <a:cxn ang="0">
                <a:pos x="3896" y="77"/>
              </a:cxn>
              <a:cxn ang="0">
                <a:pos x="4241" y="293"/>
              </a:cxn>
              <a:cxn ang="0">
                <a:pos x="4227" y="451"/>
              </a:cxn>
              <a:cxn ang="0">
                <a:pos x="4256" y="1791"/>
              </a:cxn>
              <a:cxn ang="0">
                <a:pos x="4249" y="3245"/>
              </a:cxn>
              <a:cxn ang="0">
                <a:pos x="3737" y="3231"/>
              </a:cxn>
              <a:cxn ang="0">
                <a:pos x="3536" y="3231"/>
              </a:cxn>
              <a:cxn ang="0">
                <a:pos x="3392" y="3231"/>
              </a:cxn>
              <a:cxn ang="0">
                <a:pos x="3241" y="3231"/>
              </a:cxn>
              <a:cxn ang="0">
                <a:pos x="3017" y="3231"/>
              </a:cxn>
              <a:cxn ang="0">
                <a:pos x="2801" y="3238"/>
              </a:cxn>
              <a:cxn ang="0">
                <a:pos x="2549" y="3252"/>
              </a:cxn>
              <a:cxn ang="0">
                <a:pos x="2261" y="3259"/>
              </a:cxn>
              <a:cxn ang="0">
                <a:pos x="2038" y="3245"/>
              </a:cxn>
              <a:cxn ang="0">
                <a:pos x="1829" y="3245"/>
              </a:cxn>
              <a:cxn ang="0">
                <a:pos x="1678" y="3252"/>
              </a:cxn>
              <a:cxn ang="0">
                <a:pos x="1621" y="3252"/>
              </a:cxn>
              <a:cxn ang="0">
                <a:pos x="1419" y="3259"/>
              </a:cxn>
              <a:cxn ang="0">
                <a:pos x="1268" y="3259"/>
              </a:cxn>
              <a:cxn ang="0">
                <a:pos x="1210" y="3259"/>
              </a:cxn>
              <a:cxn ang="0">
                <a:pos x="1109" y="3259"/>
              </a:cxn>
              <a:cxn ang="0">
                <a:pos x="1016" y="3238"/>
              </a:cxn>
            </a:cxnLst>
            <a:rect l="0" t="0" r="r" b="b"/>
            <a:pathLst>
              <a:path w="4335" h="3485">
                <a:moveTo>
                  <a:pt x="1016" y="3238"/>
                </a:moveTo>
                <a:cubicBezTo>
                  <a:pt x="900" y="3129"/>
                  <a:pt x="573" y="2925"/>
                  <a:pt x="411" y="2604"/>
                </a:cubicBezTo>
                <a:cubicBezTo>
                  <a:pt x="249" y="2283"/>
                  <a:pt x="88" y="1671"/>
                  <a:pt x="44" y="1315"/>
                </a:cubicBezTo>
                <a:cubicBezTo>
                  <a:pt x="0" y="959"/>
                  <a:pt x="19" y="653"/>
                  <a:pt x="145" y="466"/>
                </a:cubicBezTo>
                <a:cubicBezTo>
                  <a:pt x="271" y="279"/>
                  <a:pt x="451" y="238"/>
                  <a:pt x="800" y="192"/>
                </a:cubicBezTo>
                <a:cubicBezTo>
                  <a:pt x="1149" y="146"/>
                  <a:pt x="1817" y="221"/>
                  <a:pt x="2240" y="192"/>
                </a:cubicBezTo>
                <a:cubicBezTo>
                  <a:pt x="2663" y="163"/>
                  <a:pt x="3065" y="38"/>
                  <a:pt x="3341" y="19"/>
                </a:cubicBezTo>
                <a:cubicBezTo>
                  <a:pt x="3617" y="0"/>
                  <a:pt x="3746" y="31"/>
                  <a:pt x="3896" y="77"/>
                </a:cubicBezTo>
                <a:cubicBezTo>
                  <a:pt x="4046" y="123"/>
                  <a:pt x="4186" y="231"/>
                  <a:pt x="4241" y="293"/>
                </a:cubicBezTo>
                <a:cubicBezTo>
                  <a:pt x="4296" y="355"/>
                  <a:pt x="4225" y="201"/>
                  <a:pt x="4227" y="451"/>
                </a:cubicBezTo>
                <a:cubicBezTo>
                  <a:pt x="4229" y="701"/>
                  <a:pt x="4252" y="1325"/>
                  <a:pt x="4256" y="1791"/>
                </a:cubicBezTo>
                <a:cubicBezTo>
                  <a:pt x="4260" y="2257"/>
                  <a:pt x="4335" y="3005"/>
                  <a:pt x="4249" y="3245"/>
                </a:cubicBezTo>
                <a:cubicBezTo>
                  <a:pt x="4163" y="3485"/>
                  <a:pt x="3856" y="3233"/>
                  <a:pt x="3737" y="3231"/>
                </a:cubicBezTo>
                <a:cubicBezTo>
                  <a:pt x="3618" y="3229"/>
                  <a:pt x="3593" y="3231"/>
                  <a:pt x="3536" y="3231"/>
                </a:cubicBezTo>
                <a:cubicBezTo>
                  <a:pt x="3479" y="3231"/>
                  <a:pt x="3441" y="3231"/>
                  <a:pt x="3392" y="3231"/>
                </a:cubicBezTo>
                <a:cubicBezTo>
                  <a:pt x="3343" y="3231"/>
                  <a:pt x="3303" y="3231"/>
                  <a:pt x="3241" y="3231"/>
                </a:cubicBezTo>
                <a:cubicBezTo>
                  <a:pt x="3179" y="3231"/>
                  <a:pt x="3090" y="3230"/>
                  <a:pt x="3017" y="3231"/>
                </a:cubicBezTo>
                <a:cubicBezTo>
                  <a:pt x="2944" y="3232"/>
                  <a:pt x="2879" y="3235"/>
                  <a:pt x="2801" y="3238"/>
                </a:cubicBezTo>
                <a:cubicBezTo>
                  <a:pt x="2723" y="3241"/>
                  <a:pt x="2639" y="3249"/>
                  <a:pt x="2549" y="3252"/>
                </a:cubicBezTo>
                <a:cubicBezTo>
                  <a:pt x="2459" y="3255"/>
                  <a:pt x="2346" y="3260"/>
                  <a:pt x="2261" y="3259"/>
                </a:cubicBezTo>
                <a:cubicBezTo>
                  <a:pt x="2176" y="3258"/>
                  <a:pt x="2110" y="3247"/>
                  <a:pt x="2038" y="3245"/>
                </a:cubicBezTo>
                <a:cubicBezTo>
                  <a:pt x="1966" y="3243"/>
                  <a:pt x="1889" y="3244"/>
                  <a:pt x="1829" y="3245"/>
                </a:cubicBezTo>
                <a:cubicBezTo>
                  <a:pt x="1769" y="3246"/>
                  <a:pt x="1713" y="3251"/>
                  <a:pt x="1678" y="3252"/>
                </a:cubicBezTo>
                <a:cubicBezTo>
                  <a:pt x="1643" y="3253"/>
                  <a:pt x="1664" y="3251"/>
                  <a:pt x="1621" y="3252"/>
                </a:cubicBezTo>
                <a:cubicBezTo>
                  <a:pt x="1578" y="3253"/>
                  <a:pt x="1478" y="3258"/>
                  <a:pt x="1419" y="3259"/>
                </a:cubicBezTo>
                <a:cubicBezTo>
                  <a:pt x="1360" y="3260"/>
                  <a:pt x="1303" y="3259"/>
                  <a:pt x="1268" y="3259"/>
                </a:cubicBezTo>
                <a:cubicBezTo>
                  <a:pt x="1233" y="3259"/>
                  <a:pt x="1236" y="3259"/>
                  <a:pt x="1210" y="3259"/>
                </a:cubicBezTo>
                <a:cubicBezTo>
                  <a:pt x="1184" y="3259"/>
                  <a:pt x="1136" y="3259"/>
                  <a:pt x="1109" y="3259"/>
                </a:cubicBezTo>
                <a:cubicBezTo>
                  <a:pt x="1082" y="3259"/>
                  <a:pt x="1132" y="3347"/>
                  <a:pt x="1016" y="3238"/>
                </a:cubicBezTo>
                <a:close/>
              </a:path>
            </a:pathLst>
          </a:custGeom>
          <a:gradFill rotWithShape="1">
            <a:gsLst>
              <a:gs pos="0">
                <a:srgbClr val="000000"/>
              </a:gs>
              <a:gs pos="100000">
                <a:srgbClr val="660066">
                  <a:alpha val="0"/>
                </a:srgbClr>
              </a:gs>
            </a:gsLst>
            <a:lin ang="2700000" scaled="1"/>
          </a:gradFill>
          <a:ln w="9525" cap="flat" cmpd="sng">
            <a:solidFill>
              <a:srgbClr val="FFFFFF"/>
            </a:solidFill>
            <a:prstDash val="solid"/>
            <a:round/>
            <a:headEnd/>
            <a:tailEnd/>
          </a:ln>
          <a:effectLst/>
        </p:spPr>
        <p:txBody>
          <a:bodyPr wrap="none" anchor="ctr"/>
          <a:lstStyle/>
          <a:p>
            <a:endParaRPr lang="ru-RU"/>
          </a:p>
        </p:txBody>
      </p:sp>
      <p:sp>
        <p:nvSpPr>
          <p:cNvPr id="4138" name="Line 42"/>
          <p:cNvSpPr>
            <a:spLocks noChangeShapeType="1"/>
          </p:cNvSpPr>
          <p:nvPr/>
        </p:nvSpPr>
        <p:spPr bwMode="auto">
          <a:xfrm>
            <a:off x="3056839" y="1344999"/>
            <a:ext cx="5899150" cy="0"/>
          </a:xfrm>
          <a:prstGeom prst="line">
            <a:avLst/>
          </a:prstGeom>
          <a:noFill/>
          <a:ln w="15875">
            <a:solidFill>
              <a:srgbClr val="CC00CC"/>
            </a:solidFill>
            <a:round/>
            <a:headEnd/>
            <a:tailEnd/>
          </a:ln>
          <a:effectLst>
            <a:outerShdw dist="28398" dir="1593903" algn="ctr" rotWithShape="0">
              <a:srgbClr val="660066"/>
            </a:outerShdw>
          </a:effectLst>
        </p:spPr>
        <p:txBody>
          <a:bodyPr wrap="none"/>
          <a:lstStyle/>
          <a:p>
            <a:endParaRPr lang="ru-RU"/>
          </a:p>
        </p:txBody>
      </p:sp>
      <p:sp>
        <p:nvSpPr>
          <p:cNvPr id="4144" name="Rectangle 48"/>
          <p:cNvSpPr>
            <a:spLocks noChangeArrowheads="1"/>
          </p:cNvSpPr>
          <p:nvPr/>
        </p:nvSpPr>
        <p:spPr bwMode="auto">
          <a:xfrm>
            <a:off x="0" y="0"/>
            <a:ext cx="3051175" cy="939114"/>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4125" name="WordArt 29"/>
          <p:cNvSpPr>
            <a:spLocks noChangeArrowheads="1" noChangeShapeType="1" noTextEdit="1"/>
          </p:cNvSpPr>
          <p:nvPr/>
        </p:nvSpPr>
        <p:spPr bwMode="auto">
          <a:xfrm>
            <a:off x="24715" y="65558"/>
            <a:ext cx="9143999" cy="799414"/>
          </a:xfrm>
          <a:prstGeom prst="rect">
            <a:avLst/>
          </a:prstGeom>
        </p:spPr>
        <p:txBody>
          <a:bodyPr wrap="none" fromWordArt="1">
            <a:prstTxWarp prst="textFadeUp">
              <a:avLst>
                <a:gd name="adj" fmla="val 0"/>
              </a:avLst>
            </a:prstTxWarp>
          </a:bodyPr>
          <a:lstStyle/>
          <a:p>
            <a:pPr algn="ctr"/>
            <a:r>
              <a:rPr lang="ru-RU" sz="3600"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Транспортное средство - </a:t>
            </a:r>
            <a:endParaRPr lang="ru-RU" sz="3600"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sp>
        <p:nvSpPr>
          <p:cNvPr id="4126" name="Text Box 30"/>
          <p:cNvSpPr txBox="1">
            <a:spLocks noChangeArrowheads="1"/>
          </p:cNvSpPr>
          <p:nvPr/>
        </p:nvSpPr>
        <p:spPr bwMode="auto">
          <a:xfrm>
            <a:off x="234779" y="1343540"/>
            <a:ext cx="8909222" cy="1569660"/>
          </a:xfrm>
          <a:prstGeom prst="rect">
            <a:avLst/>
          </a:prstGeom>
          <a:noFill/>
          <a:ln w="9525">
            <a:noFill/>
            <a:miter lim="800000"/>
            <a:headEnd/>
            <a:tailEnd/>
          </a:ln>
          <a:effectLst/>
        </p:spPr>
        <p:txBody>
          <a:bodyPr wrap="square">
            <a:spAutoFit/>
          </a:bodyPr>
          <a:lstStyle/>
          <a:p>
            <a:pPr algn="r"/>
            <a:r>
              <a:rPr lang="ru-RU" sz="1600" dirty="0" smtClean="0"/>
              <a:t> </a:t>
            </a:r>
            <a:r>
              <a:rPr lang="ru-RU" sz="3200" dirty="0"/>
              <a:t>устройство, предназначенное для перевозки по дорогам людей, грузов и оборудования, установленного на нем.</a:t>
            </a:r>
          </a:p>
        </p:txBody>
      </p:sp>
      <p:pic>
        <p:nvPicPr>
          <p:cNvPr id="22" name="Picture 5" descr="TN00411_"/>
          <p:cNvPicPr>
            <a:picLocks noChangeAspect="1" noChangeArrowheads="1"/>
          </p:cNvPicPr>
          <p:nvPr/>
        </p:nvPicPr>
        <p:blipFill>
          <a:blip r:embed="rId2" cstate="print"/>
          <a:srcRect/>
          <a:stretch>
            <a:fillRect/>
          </a:stretch>
        </p:blipFill>
        <p:spPr bwMode="auto">
          <a:xfrm rot="733890">
            <a:off x="6595612" y="3936961"/>
            <a:ext cx="2537672" cy="2472747"/>
          </a:xfrm>
          <a:prstGeom prst="rect">
            <a:avLst/>
          </a:prstGeom>
          <a:noFill/>
        </p:spPr>
      </p:pic>
      <p:pic>
        <p:nvPicPr>
          <p:cNvPr id="23" name="Picture 15" descr="cart25"/>
          <p:cNvPicPr>
            <a:picLocks noChangeAspect="1" noChangeArrowheads="1"/>
          </p:cNvPicPr>
          <p:nvPr/>
        </p:nvPicPr>
        <p:blipFill>
          <a:blip r:embed="rId3" cstate="print"/>
          <a:srcRect/>
          <a:stretch>
            <a:fillRect/>
          </a:stretch>
        </p:blipFill>
        <p:spPr bwMode="auto">
          <a:xfrm rot="21280486" flipH="1">
            <a:off x="3232307" y="3213465"/>
            <a:ext cx="3249340" cy="2329059"/>
          </a:xfrm>
          <a:prstGeom prst="rect">
            <a:avLst/>
          </a:prstGeom>
          <a:noFill/>
        </p:spPr>
      </p:pic>
      <p:pic>
        <p:nvPicPr>
          <p:cNvPr id="24" name="Picture 2" descr="http://shop.avanta.ru/covers/covers_big4/ast620194.jpg?1"/>
          <p:cNvPicPr>
            <a:picLocks noChangeAspect="1" noChangeArrowheads="1"/>
          </p:cNvPicPr>
          <p:nvPr/>
        </p:nvPicPr>
        <p:blipFill>
          <a:blip r:embed="rId4" cstate="print"/>
          <a:srcRect b="13219"/>
          <a:stretch>
            <a:fillRect/>
          </a:stretch>
        </p:blipFill>
        <p:spPr bwMode="auto">
          <a:xfrm>
            <a:off x="415110" y="2948973"/>
            <a:ext cx="2142738" cy="325411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p:cTn id="7" dur="500" fill="hold"/>
                                        <p:tgtEl>
                                          <p:spTgt spid="4125"/>
                                        </p:tgtEl>
                                        <p:attrNameLst>
                                          <p:attrName>ppt_w</p:attrName>
                                        </p:attrNameLst>
                                      </p:cBhvr>
                                      <p:tavLst>
                                        <p:tav tm="0">
                                          <p:val>
                                            <p:strVal val="2/3*#ppt_w"/>
                                          </p:val>
                                        </p:tav>
                                        <p:tav tm="100000">
                                          <p:val>
                                            <p:strVal val="#ppt_w"/>
                                          </p:val>
                                        </p:tav>
                                      </p:tavLst>
                                    </p:anim>
                                    <p:anim calcmode="lin" valueType="num">
                                      <p:cBhvr>
                                        <p:cTn id="8" dur="500" fill="hold"/>
                                        <p:tgtEl>
                                          <p:spTgt spid="412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ru-RU" sz="4400" b="0" i="0" u="none" strike="noStrike" kern="0" cap="none" spc="0" normalizeH="0" baseline="0" noProof="0" smtClean="0">
                <a:ln>
                  <a:noFill/>
                </a:ln>
                <a:solidFill>
                  <a:schemeClr val="tx2"/>
                </a:solidFill>
                <a:effectLst/>
                <a:uLnTx/>
                <a:uFillTx/>
                <a:latin typeface="+mj-lt"/>
                <a:ea typeface="+mj-ea"/>
                <a:cs typeface="+mj-cs"/>
              </a:rPr>
              <a:t>Контроль знаний</a:t>
            </a:r>
            <a:endParaRPr kumimoji="0" lang="ru-RU"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Содержимое 2"/>
          <p:cNvSpPr txBox="1">
            <a:spLocks/>
          </p:cNvSpPr>
          <p:nvPr/>
        </p:nvSpPr>
        <p:spPr>
          <a:xfrm>
            <a:off x="457200" y="5572140"/>
            <a:ext cx="8229600" cy="737220"/>
          </a:xfrm>
          <a:prstGeom prst="rect">
            <a:avLst/>
          </a:prstGeom>
        </p:spPr>
        <p:txBody>
          <a:bodyPr>
            <a:normAutofit fontScale="77500" lnSpcReduction="20000"/>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Почему запрещена остановка </a:t>
            </a:r>
            <a:r>
              <a:rPr kumimoji="0" lang="ru-RU" sz="3200" b="1" i="0" u="sng" strike="noStrike" kern="0" cap="none" spc="0" normalizeH="0" baseline="0" noProof="0" smtClean="0">
                <a:ln>
                  <a:noFill/>
                </a:ln>
                <a:solidFill>
                  <a:schemeClr val="tx1"/>
                </a:solidFill>
                <a:effectLst/>
                <a:uLnTx/>
                <a:uFillTx/>
                <a:latin typeface="+mn-lt"/>
                <a:ea typeface="+mn-ea"/>
                <a:cs typeface="+mn-cs"/>
              </a:rPr>
              <a:t>на обочине</a:t>
            </a:r>
            <a:r>
              <a:rPr kumimoji="0" lang="ru-RU" sz="3200" b="0" i="0" u="none" strike="noStrike" kern="0" cap="none" spc="0" normalizeH="0" baseline="0" noProof="0" smtClean="0">
                <a:ln>
                  <a:noFill/>
                </a:ln>
                <a:solidFill>
                  <a:schemeClr val="tx1"/>
                </a:solidFill>
                <a:effectLst/>
                <a:uLnTx/>
                <a:uFillTx/>
                <a:latin typeface="+mn-lt"/>
                <a:ea typeface="+mn-ea"/>
                <a:cs typeface="+mn-cs"/>
              </a:rPr>
              <a:t> ближнему автомобилю?</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Рисунок 5" descr="H:\ИГ\картинки\108.jpg"/>
          <p:cNvPicPr/>
          <p:nvPr/>
        </p:nvPicPr>
        <p:blipFill>
          <a:blip r:embed="rId2" cstate="print"/>
          <a:srcRect/>
          <a:stretch>
            <a:fillRect/>
          </a:stretch>
        </p:blipFill>
        <p:spPr bwMode="auto">
          <a:xfrm>
            <a:off x="500034" y="1357298"/>
            <a:ext cx="7858180" cy="3643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214950"/>
            <a:ext cx="8229600" cy="109441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Почему </a:t>
            </a:r>
            <a:r>
              <a:rPr kumimoji="0" lang="ru-RU" sz="3200" b="1" i="0" u="sng" strike="noStrike" kern="0" cap="none" spc="0" normalizeH="0" baseline="0" noProof="0" smtClean="0">
                <a:ln>
                  <a:noFill/>
                </a:ln>
                <a:solidFill>
                  <a:schemeClr val="tx1"/>
                </a:solidFill>
                <a:effectLst/>
                <a:uLnTx/>
                <a:uFillTx/>
                <a:latin typeface="+mn-lt"/>
                <a:ea typeface="+mn-ea"/>
                <a:cs typeface="+mn-cs"/>
              </a:rPr>
              <a:t>запрещена</a:t>
            </a:r>
            <a:r>
              <a:rPr kumimoji="0" lang="ru-RU" sz="3200" b="0" i="0" u="none" strike="noStrike" kern="0" cap="none" spc="0" normalizeH="0" baseline="0" noProof="0" smtClean="0">
                <a:ln>
                  <a:noFill/>
                </a:ln>
                <a:solidFill>
                  <a:schemeClr val="tx1"/>
                </a:solidFill>
                <a:effectLst/>
                <a:uLnTx/>
                <a:uFillTx/>
                <a:latin typeface="+mn-lt"/>
                <a:ea typeface="+mn-ea"/>
                <a:cs typeface="+mn-cs"/>
              </a:rPr>
              <a:t> остановка или стоянка в дальнему автомобилю?</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09.jpg"/>
          <p:cNvPicPr/>
          <p:nvPr/>
        </p:nvPicPr>
        <p:blipFill>
          <a:blip r:embed="rId2" cstate="print"/>
          <a:srcRect/>
          <a:stretch>
            <a:fillRect/>
          </a:stretch>
        </p:blipFill>
        <p:spPr bwMode="auto">
          <a:xfrm>
            <a:off x="500034" y="500042"/>
            <a:ext cx="7715304" cy="464347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286388"/>
            <a:ext cx="8229600" cy="1022972"/>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Кому из водителей </a:t>
            </a:r>
            <a:r>
              <a:rPr kumimoji="0" lang="ru-RU" sz="3200" b="1" i="0" u="sng" strike="noStrike" kern="0" cap="none" spc="0" normalizeH="0" baseline="0" noProof="0" smtClean="0">
                <a:ln>
                  <a:noFill/>
                </a:ln>
                <a:solidFill>
                  <a:schemeClr val="tx1"/>
                </a:solidFill>
                <a:effectLst/>
                <a:uLnTx/>
                <a:uFillTx/>
                <a:latin typeface="+mn-lt"/>
                <a:ea typeface="+mn-ea"/>
                <a:cs typeface="+mn-cs"/>
              </a:rPr>
              <a:t>разрешена</a:t>
            </a:r>
            <a:r>
              <a:rPr kumimoji="0" lang="ru-RU" sz="3200" b="0" i="0" u="none" strike="noStrike" kern="0" cap="none" spc="0" normalizeH="0" baseline="0" noProof="0" smtClean="0">
                <a:ln>
                  <a:noFill/>
                </a:ln>
                <a:solidFill>
                  <a:schemeClr val="tx1"/>
                </a:solidFill>
                <a:effectLst/>
                <a:uLnTx/>
                <a:uFillTx/>
                <a:latin typeface="+mn-lt"/>
                <a:ea typeface="+mn-ea"/>
                <a:cs typeface="+mn-cs"/>
              </a:rPr>
              <a:t> остановка?</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0.jpg"/>
          <p:cNvPicPr/>
          <p:nvPr/>
        </p:nvPicPr>
        <p:blipFill>
          <a:blip r:embed="rId2" cstate="print"/>
          <a:srcRect/>
          <a:stretch>
            <a:fillRect/>
          </a:stretch>
        </p:blipFill>
        <p:spPr bwMode="auto">
          <a:xfrm>
            <a:off x="857224" y="500042"/>
            <a:ext cx="7643865" cy="42005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6" name="Содержимое 2"/>
          <p:cNvSpPr txBox="1">
            <a:spLocks/>
          </p:cNvSpPr>
          <p:nvPr/>
        </p:nvSpPr>
        <p:spPr>
          <a:xfrm>
            <a:off x="457200" y="5143512"/>
            <a:ext cx="8229600" cy="1165848"/>
          </a:xfrm>
          <a:prstGeom prst="rect">
            <a:avLst/>
          </a:prstGeom>
        </p:spPr>
        <p:txBody>
          <a:bodyPr>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В каком случае водитель </a:t>
            </a:r>
            <a:r>
              <a:rPr kumimoji="0" lang="ru-RU" sz="3200" b="1" i="0" u="sng" strike="noStrike" kern="0" cap="none" spc="0" normalizeH="0" baseline="0" noProof="0" smtClean="0">
                <a:ln>
                  <a:noFill/>
                </a:ln>
                <a:solidFill>
                  <a:schemeClr val="tx1"/>
                </a:solidFill>
                <a:effectLst/>
                <a:uLnTx/>
                <a:uFillTx/>
                <a:latin typeface="+mn-lt"/>
                <a:ea typeface="+mn-ea"/>
                <a:cs typeface="+mn-cs"/>
              </a:rPr>
              <a:t>не нарушит</a:t>
            </a:r>
            <a:r>
              <a:rPr kumimoji="0" lang="ru-RU" sz="3200" b="0" i="0" u="none" strike="noStrike" kern="0" cap="none" spc="0" normalizeH="0" baseline="0" noProof="0" smtClean="0">
                <a:ln>
                  <a:noFill/>
                </a:ln>
                <a:solidFill>
                  <a:schemeClr val="tx1"/>
                </a:solidFill>
                <a:effectLst/>
                <a:uLnTx/>
                <a:uFillTx/>
                <a:latin typeface="+mn-lt"/>
                <a:ea typeface="+mn-ea"/>
                <a:cs typeface="+mn-cs"/>
              </a:rPr>
              <a:t> Правила остановки в данном месте?</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Рисунок 6" descr="H:\ИГ\картинки\111.jpg"/>
          <p:cNvPicPr/>
          <p:nvPr/>
        </p:nvPicPr>
        <p:blipFill>
          <a:blip r:embed="rId2" cstate="print"/>
          <a:srcRect/>
          <a:stretch>
            <a:fillRect/>
          </a:stretch>
        </p:blipFill>
        <p:spPr bwMode="auto">
          <a:xfrm>
            <a:off x="571472" y="500042"/>
            <a:ext cx="7715303" cy="42005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500702"/>
            <a:ext cx="8229600" cy="808658"/>
          </a:xfrm>
          <a:prstGeom prst="rect">
            <a:avLst/>
          </a:prstGeom>
        </p:spPr>
        <p:txBody>
          <a:bodyPr>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Кто из водителей и почему </a:t>
            </a:r>
            <a:r>
              <a:rPr kumimoji="0" lang="ru-RU" sz="3200" b="1" i="0" u="sng" strike="noStrike" kern="0" cap="none" spc="0" normalizeH="0" baseline="0" noProof="0" smtClean="0">
                <a:ln>
                  <a:noFill/>
                </a:ln>
                <a:solidFill>
                  <a:schemeClr val="tx1"/>
                </a:solidFill>
                <a:effectLst/>
                <a:uLnTx/>
                <a:uFillTx/>
                <a:latin typeface="+mn-lt"/>
                <a:ea typeface="+mn-ea"/>
                <a:cs typeface="+mn-cs"/>
              </a:rPr>
              <a:t>нарушает</a:t>
            </a:r>
            <a:r>
              <a:rPr kumimoji="0" lang="ru-RU" sz="3200" b="0" i="0" u="none" strike="noStrike" kern="0" cap="none" spc="0" normalizeH="0" baseline="0" noProof="0" smtClean="0">
                <a:ln>
                  <a:noFill/>
                </a:ln>
                <a:solidFill>
                  <a:schemeClr val="tx1"/>
                </a:solidFill>
                <a:effectLst/>
                <a:uLnTx/>
                <a:uFillTx/>
                <a:latin typeface="+mn-lt"/>
                <a:ea typeface="+mn-ea"/>
                <a:cs typeface="+mn-cs"/>
              </a:rPr>
              <a:t> Правила стоянки?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2.jpg"/>
          <p:cNvPicPr/>
          <p:nvPr/>
        </p:nvPicPr>
        <p:blipFill>
          <a:blip r:embed="rId2" cstate="print"/>
          <a:srcRect/>
          <a:stretch>
            <a:fillRect/>
          </a:stretch>
        </p:blipFill>
        <p:spPr bwMode="auto">
          <a:xfrm>
            <a:off x="571472" y="285728"/>
            <a:ext cx="8143931" cy="441485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143512"/>
            <a:ext cx="8229600" cy="116584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Водитель какого автомобиля </a:t>
            </a:r>
            <a:r>
              <a:rPr kumimoji="0" lang="ru-RU" sz="3200" b="1" i="0" u="sng" strike="noStrike" kern="0" cap="none" spc="0" normalizeH="0" baseline="0" noProof="0" smtClean="0">
                <a:ln>
                  <a:noFill/>
                </a:ln>
                <a:solidFill>
                  <a:schemeClr val="tx1"/>
                </a:solidFill>
                <a:effectLst/>
                <a:uLnTx/>
                <a:uFillTx/>
                <a:latin typeface="+mn-lt"/>
                <a:ea typeface="+mn-ea"/>
                <a:cs typeface="+mn-cs"/>
              </a:rPr>
              <a:t>правильно</a:t>
            </a:r>
            <a:r>
              <a:rPr kumimoji="0" lang="ru-RU" sz="3200" b="0" i="0" u="none" strike="noStrike" kern="0" cap="none" spc="0" normalizeH="0" baseline="0" noProof="0" smtClean="0">
                <a:ln>
                  <a:noFill/>
                </a:ln>
                <a:solidFill>
                  <a:schemeClr val="tx1"/>
                </a:solidFill>
                <a:effectLst/>
                <a:uLnTx/>
                <a:uFillTx/>
                <a:latin typeface="+mn-lt"/>
                <a:ea typeface="+mn-ea"/>
                <a:cs typeface="+mn-cs"/>
              </a:rPr>
              <a:t> остановился?</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3.jpg"/>
          <p:cNvPicPr/>
          <p:nvPr/>
        </p:nvPicPr>
        <p:blipFill>
          <a:blip r:embed="rId2" cstate="print"/>
          <a:srcRect/>
          <a:stretch>
            <a:fillRect/>
          </a:stretch>
        </p:blipFill>
        <p:spPr bwMode="auto">
          <a:xfrm>
            <a:off x="285720" y="357166"/>
            <a:ext cx="8143931" cy="434342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214950"/>
            <a:ext cx="8229600" cy="109441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Нарушают ли водители правила </a:t>
            </a:r>
            <a:r>
              <a:rPr kumimoji="0" lang="ru-RU" sz="3200" b="1" i="0" u="sng" strike="noStrike" kern="0" cap="none" spc="0" normalizeH="0" baseline="0" noProof="0" smtClean="0">
                <a:ln>
                  <a:noFill/>
                </a:ln>
                <a:solidFill>
                  <a:schemeClr val="tx1"/>
                </a:solidFill>
                <a:effectLst/>
                <a:uLnTx/>
                <a:uFillTx/>
                <a:latin typeface="+mn-lt"/>
                <a:ea typeface="+mn-ea"/>
                <a:cs typeface="+mn-cs"/>
              </a:rPr>
              <a:t>остановки</a:t>
            </a:r>
            <a:r>
              <a:rPr kumimoji="0" lang="ru-RU" sz="3200" b="0" i="0" u="none" strike="noStrike" kern="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5.jpg"/>
          <p:cNvPicPr/>
          <p:nvPr/>
        </p:nvPicPr>
        <p:blipFill>
          <a:blip r:embed="rId2" cstate="print"/>
          <a:srcRect/>
          <a:stretch>
            <a:fillRect/>
          </a:stretch>
        </p:blipFill>
        <p:spPr bwMode="auto">
          <a:xfrm>
            <a:off x="785786" y="571480"/>
            <a:ext cx="7715303" cy="412910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143512"/>
            <a:ext cx="8229600" cy="116584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Кто из водителей </a:t>
            </a:r>
            <a:r>
              <a:rPr kumimoji="0" lang="ru-RU" sz="3200" b="1" i="0" u="sng" strike="noStrike" kern="0" cap="none" spc="0" normalizeH="0" baseline="0" noProof="0" smtClean="0">
                <a:ln>
                  <a:noFill/>
                </a:ln>
                <a:solidFill>
                  <a:schemeClr val="tx1"/>
                </a:solidFill>
                <a:effectLst/>
                <a:uLnTx/>
                <a:uFillTx/>
                <a:latin typeface="+mn-lt"/>
                <a:ea typeface="+mn-ea"/>
                <a:cs typeface="+mn-cs"/>
              </a:rPr>
              <a:t>нарушает</a:t>
            </a:r>
            <a:r>
              <a:rPr kumimoji="0" lang="ru-RU" sz="3200" b="0" i="0" u="none" strike="noStrike" kern="0" cap="none" spc="0" normalizeH="0" baseline="0" noProof="0" smtClean="0">
                <a:ln>
                  <a:noFill/>
                </a:ln>
                <a:solidFill>
                  <a:schemeClr val="tx1"/>
                </a:solidFill>
                <a:effectLst/>
                <a:uLnTx/>
                <a:uFillTx/>
                <a:latin typeface="+mn-lt"/>
                <a:ea typeface="+mn-ea"/>
                <a:cs typeface="+mn-cs"/>
              </a:rPr>
              <a:t> или</a:t>
            </a:r>
            <a:r>
              <a:rPr kumimoji="0" lang="ru-RU" sz="3200" b="1" i="0" u="sng" strike="noStrike" kern="0" cap="none" spc="0" normalizeH="0" baseline="0" noProof="0" smtClean="0">
                <a:ln>
                  <a:noFill/>
                </a:ln>
                <a:solidFill>
                  <a:schemeClr val="tx1"/>
                </a:solidFill>
                <a:effectLst/>
                <a:uLnTx/>
                <a:uFillTx/>
                <a:latin typeface="+mn-lt"/>
                <a:ea typeface="+mn-ea"/>
                <a:cs typeface="+mn-cs"/>
              </a:rPr>
              <a:t> не нарушает</a:t>
            </a:r>
            <a:r>
              <a:rPr kumimoji="0" lang="ru-RU" sz="3200" b="0" i="0" u="none" strike="noStrike" kern="0" cap="none" spc="0" normalizeH="0" baseline="0" noProof="0" smtClean="0">
                <a:ln>
                  <a:noFill/>
                </a:ln>
                <a:solidFill>
                  <a:schemeClr val="tx1"/>
                </a:solidFill>
                <a:effectLst/>
                <a:uLnTx/>
                <a:uFillTx/>
                <a:latin typeface="+mn-lt"/>
                <a:ea typeface="+mn-ea"/>
                <a:cs typeface="+mn-cs"/>
              </a:rPr>
              <a:t> правила остановки на мосту?</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6.jpg"/>
          <p:cNvPicPr/>
          <p:nvPr/>
        </p:nvPicPr>
        <p:blipFill>
          <a:blip r:embed="rId2" cstate="print"/>
          <a:srcRect/>
          <a:stretch>
            <a:fillRect/>
          </a:stretch>
        </p:blipFill>
        <p:spPr bwMode="auto">
          <a:xfrm>
            <a:off x="785786" y="428604"/>
            <a:ext cx="7715304" cy="427198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072074"/>
            <a:ext cx="8229600" cy="123728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В каком случае водитель </a:t>
            </a:r>
            <a:r>
              <a:rPr kumimoji="0" lang="ru-RU" sz="3200" b="1" i="0" u="sng" strike="noStrike" kern="0" cap="none" spc="0" normalizeH="0" baseline="0" noProof="0" smtClean="0">
                <a:ln>
                  <a:noFill/>
                </a:ln>
                <a:solidFill>
                  <a:schemeClr val="tx1"/>
                </a:solidFill>
                <a:effectLst/>
                <a:uLnTx/>
                <a:uFillTx/>
                <a:latin typeface="+mn-lt"/>
                <a:ea typeface="+mn-ea"/>
                <a:cs typeface="+mn-cs"/>
              </a:rPr>
              <a:t>не нарушит</a:t>
            </a:r>
            <a:r>
              <a:rPr kumimoji="0" lang="ru-RU" sz="3200" b="0" i="0" u="none" strike="noStrike" kern="0" cap="none" spc="0" normalizeH="0" baseline="0" noProof="0" smtClean="0">
                <a:ln>
                  <a:noFill/>
                </a:ln>
                <a:solidFill>
                  <a:schemeClr val="tx1"/>
                </a:solidFill>
                <a:effectLst/>
                <a:uLnTx/>
                <a:uFillTx/>
                <a:latin typeface="+mn-lt"/>
                <a:ea typeface="+mn-ea"/>
                <a:cs typeface="+mn-cs"/>
              </a:rPr>
              <a:t> правила остановки или стоянки?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7.jpg"/>
          <p:cNvPicPr/>
          <p:nvPr/>
        </p:nvPicPr>
        <p:blipFill>
          <a:blip r:embed="rId2" cstate="print"/>
          <a:srcRect/>
          <a:stretch>
            <a:fillRect/>
          </a:stretch>
        </p:blipFill>
        <p:spPr bwMode="auto">
          <a:xfrm>
            <a:off x="928662" y="500042"/>
            <a:ext cx="7429551" cy="420054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4786322"/>
            <a:ext cx="8229600" cy="15230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1" i="0" u="sng" strike="noStrike" kern="0" cap="none" spc="0" normalizeH="0" baseline="0" noProof="0" smtClean="0">
                <a:ln>
                  <a:noFill/>
                </a:ln>
                <a:solidFill>
                  <a:schemeClr val="tx1"/>
                </a:solidFill>
                <a:effectLst/>
                <a:uLnTx/>
                <a:uFillTx/>
                <a:latin typeface="+mn-lt"/>
                <a:ea typeface="+mn-ea"/>
                <a:cs typeface="+mn-cs"/>
              </a:rPr>
              <a:t>Нарушает ли</a:t>
            </a:r>
            <a:r>
              <a:rPr kumimoji="0" lang="ru-RU" sz="3200" b="0" i="0" u="none" strike="noStrike" kern="0" cap="none" spc="0" normalizeH="0" baseline="0" noProof="0" smtClean="0">
                <a:ln>
                  <a:noFill/>
                </a:ln>
                <a:solidFill>
                  <a:schemeClr val="tx1"/>
                </a:solidFill>
                <a:effectLst/>
                <a:uLnTx/>
                <a:uFillTx/>
                <a:latin typeface="+mn-lt"/>
                <a:ea typeface="+mn-ea"/>
                <a:cs typeface="+mn-cs"/>
              </a:rPr>
              <a:t> водитель Правила остановки или стоянки?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18.jpg"/>
          <p:cNvPicPr/>
          <p:nvPr/>
        </p:nvPicPr>
        <p:blipFill>
          <a:blip r:embed="rId2" cstate="print"/>
          <a:srcRect/>
          <a:stretch>
            <a:fillRect/>
          </a:stretch>
        </p:blipFill>
        <p:spPr bwMode="auto">
          <a:xfrm>
            <a:off x="714348" y="642918"/>
            <a:ext cx="7929617" cy="405766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21" name="Rectangle 17"/>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98320" name="Rectangle 16"/>
          <p:cNvSpPr>
            <a:spLocks noChangeArrowheads="1"/>
          </p:cNvSpPr>
          <p:nvPr/>
        </p:nvSpPr>
        <p:spPr bwMode="auto">
          <a:xfrm>
            <a:off x="0" y="0"/>
            <a:ext cx="1804988"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98326" name="Text Box 22"/>
          <p:cNvSpPr txBox="1">
            <a:spLocks noChangeArrowheads="1"/>
          </p:cNvSpPr>
          <p:nvPr/>
        </p:nvSpPr>
        <p:spPr bwMode="auto">
          <a:xfrm>
            <a:off x="0" y="0"/>
            <a:ext cx="7899400" cy="600075"/>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98327" name="Rectangle 23"/>
          <p:cNvSpPr>
            <a:spLocks noChangeArrowheads="1"/>
          </p:cNvSpPr>
          <p:nvPr/>
        </p:nvSpPr>
        <p:spPr bwMode="auto">
          <a:xfrm>
            <a:off x="7896225" y="0"/>
            <a:ext cx="1247775" cy="601663"/>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98310" name="Text Box 6"/>
          <p:cNvSpPr txBox="1">
            <a:spLocks noChangeArrowheads="1"/>
          </p:cNvSpPr>
          <p:nvPr/>
        </p:nvSpPr>
        <p:spPr bwMode="auto">
          <a:xfrm>
            <a:off x="406742" y="543097"/>
            <a:ext cx="8551905" cy="2308324"/>
          </a:xfrm>
          <a:prstGeom prst="rect">
            <a:avLst/>
          </a:prstGeom>
          <a:noFill/>
          <a:ln w="9525">
            <a:noFill/>
            <a:miter lim="800000"/>
            <a:headEnd/>
            <a:tailEnd/>
          </a:ln>
          <a:effectLst/>
        </p:spPr>
        <p:txBody>
          <a:bodyPr wrap="square">
            <a:spAutoFit/>
          </a:bodyPr>
          <a:lstStyle/>
          <a:p>
            <a:pPr algn="r" eaLnBrk="0" hangingPunct="0"/>
            <a:r>
              <a:rPr lang="ru-RU" dirty="0" smtClean="0"/>
              <a:t>транспортное </a:t>
            </a:r>
            <a:r>
              <a:rPr lang="ru-RU" dirty="0"/>
              <a:t>средство общего пользования (автобус, троллейбус, трамвай), предназначенное для перевозки по дорогам людей (пассажиров) и движущееся по установленному маршруту с обозначенными остановочными пунктами (остановками).</a:t>
            </a:r>
          </a:p>
          <a:p>
            <a:pPr algn="r" eaLnBrk="0" hangingPunct="0"/>
            <a:endParaRPr lang="ru-RU" dirty="0">
              <a:latin typeface="Arial" charset="0"/>
            </a:endParaRPr>
          </a:p>
        </p:txBody>
      </p:sp>
      <p:sp>
        <p:nvSpPr>
          <p:cNvPr id="98322" name="Line 18"/>
          <p:cNvSpPr>
            <a:spLocks noChangeShapeType="1"/>
          </p:cNvSpPr>
          <p:nvPr/>
        </p:nvSpPr>
        <p:spPr bwMode="auto">
          <a:xfrm>
            <a:off x="1820863" y="625475"/>
            <a:ext cx="5899150" cy="0"/>
          </a:xfrm>
          <a:prstGeom prst="line">
            <a:avLst/>
          </a:prstGeom>
          <a:noFill/>
          <a:ln w="15875">
            <a:solidFill>
              <a:srgbClr val="CC00CC"/>
            </a:solidFill>
            <a:round/>
            <a:headEnd/>
            <a:tailEnd/>
          </a:ln>
          <a:effectLst>
            <a:outerShdw dist="28398" dir="1593903" algn="ctr" rotWithShape="0">
              <a:srgbClr val="660066"/>
            </a:outerShdw>
          </a:effectLst>
        </p:spPr>
        <p:txBody>
          <a:bodyPr wrap="none"/>
          <a:lstStyle/>
          <a:p>
            <a:endParaRPr lang="ru-RU"/>
          </a:p>
        </p:txBody>
      </p:sp>
      <p:sp>
        <p:nvSpPr>
          <p:cNvPr id="98328" name="Rectangle 24"/>
          <p:cNvSpPr>
            <a:spLocks noChangeArrowheads="1"/>
          </p:cNvSpPr>
          <p:nvPr/>
        </p:nvSpPr>
        <p:spPr bwMode="auto">
          <a:xfrm>
            <a:off x="0" y="-11113"/>
            <a:ext cx="1247775" cy="601663"/>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98312" name="WordArt 8"/>
          <p:cNvSpPr>
            <a:spLocks noChangeArrowheads="1" noChangeShapeType="1" noTextEdit="1"/>
          </p:cNvSpPr>
          <p:nvPr/>
        </p:nvSpPr>
        <p:spPr bwMode="auto">
          <a:xfrm>
            <a:off x="976183" y="92075"/>
            <a:ext cx="7562335" cy="441325"/>
          </a:xfrm>
          <a:prstGeom prst="rect">
            <a:avLst/>
          </a:prstGeom>
        </p:spPr>
        <p:txBody>
          <a:bodyPr wrap="none" fromWordArt="1">
            <a:prstTxWarp prst="textFadeUp">
              <a:avLst>
                <a:gd name="adj" fmla="val 0"/>
              </a:avLst>
            </a:prstTxWarp>
          </a:bodyPr>
          <a:lstStyle/>
          <a:p>
            <a:pPr algn="ctr"/>
            <a:r>
              <a:rPr lang="ru-RU" sz="3600"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Общественный транспорт -</a:t>
            </a:r>
            <a:endParaRPr lang="ru-RU" sz="3600"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pic>
        <p:nvPicPr>
          <p:cNvPr id="23" name="Picture 7" descr="Автобус"/>
          <p:cNvPicPr>
            <a:picLocks noChangeAspect="1" noChangeArrowheads="1"/>
          </p:cNvPicPr>
          <p:nvPr/>
        </p:nvPicPr>
        <p:blipFill>
          <a:blip r:embed="rId2" cstate="print"/>
          <a:srcRect/>
          <a:stretch>
            <a:fillRect/>
          </a:stretch>
        </p:blipFill>
        <p:spPr bwMode="auto">
          <a:xfrm>
            <a:off x="160638" y="2244703"/>
            <a:ext cx="2866768" cy="1817539"/>
          </a:xfrm>
          <a:prstGeom prst="rect">
            <a:avLst/>
          </a:prstGeom>
          <a:noFill/>
          <a:ln>
            <a:solidFill>
              <a:srgbClr val="800080"/>
            </a:solidFill>
          </a:ln>
        </p:spPr>
      </p:pic>
      <p:pic>
        <p:nvPicPr>
          <p:cNvPr id="24" name="Picture 8" descr="Метро"/>
          <p:cNvPicPr>
            <a:picLocks noChangeAspect="1" noChangeArrowheads="1"/>
          </p:cNvPicPr>
          <p:nvPr/>
        </p:nvPicPr>
        <p:blipFill>
          <a:blip r:embed="rId3" cstate="print"/>
          <a:srcRect/>
          <a:stretch>
            <a:fillRect/>
          </a:stretch>
        </p:blipFill>
        <p:spPr bwMode="auto">
          <a:xfrm>
            <a:off x="5148263" y="2410382"/>
            <a:ext cx="3995737" cy="1755775"/>
          </a:xfrm>
          <a:prstGeom prst="rect">
            <a:avLst/>
          </a:prstGeom>
          <a:noFill/>
          <a:ln>
            <a:solidFill>
              <a:srgbClr val="800080"/>
            </a:solidFill>
          </a:ln>
        </p:spPr>
      </p:pic>
      <p:pic>
        <p:nvPicPr>
          <p:cNvPr id="25" name="Picture 9" descr="Трамвай"/>
          <p:cNvPicPr>
            <a:picLocks noChangeAspect="1" noChangeArrowheads="1"/>
          </p:cNvPicPr>
          <p:nvPr/>
        </p:nvPicPr>
        <p:blipFill>
          <a:blip r:embed="rId4" cstate="print"/>
          <a:srcRect/>
          <a:stretch>
            <a:fillRect/>
          </a:stretch>
        </p:blipFill>
        <p:spPr bwMode="auto">
          <a:xfrm>
            <a:off x="5580063" y="4508500"/>
            <a:ext cx="3563937" cy="2068513"/>
          </a:xfrm>
          <a:prstGeom prst="rect">
            <a:avLst/>
          </a:prstGeom>
          <a:noFill/>
          <a:ln>
            <a:solidFill>
              <a:srgbClr val="800080"/>
            </a:solidFill>
          </a:ln>
        </p:spPr>
      </p:pic>
      <p:pic>
        <p:nvPicPr>
          <p:cNvPr id="26" name="Picture 10" descr="Троллейбус"/>
          <p:cNvPicPr>
            <a:picLocks noChangeAspect="1" noChangeArrowheads="1"/>
          </p:cNvPicPr>
          <p:nvPr/>
        </p:nvPicPr>
        <p:blipFill>
          <a:blip r:embed="rId5" cstate="print"/>
          <a:srcRect/>
          <a:stretch>
            <a:fillRect/>
          </a:stretch>
        </p:blipFill>
        <p:spPr bwMode="auto">
          <a:xfrm>
            <a:off x="216459" y="4748827"/>
            <a:ext cx="2502028" cy="1668019"/>
          </a:xfrm>
          <a:prstGeom prst="rect">
            <a:avLst/>
          </a:prstGeom>
          <a:noFill/>
          <a:ln>
            <a:solidFill>
              <a:srgbClr val="800080"/>
            </a:solidFill>
          </a:ln>
        </p:spPr>
      </p:pic>
      <p:pic>
        <p:nvPicPr>
          <p:cNvPr id="27" name="Picture 11" descr="МаршрутноеТакси"/>
          <p:cNvPicPr>
            <a:picLocks noChangeAspect="1" noChangeArrowheads="1"/>
          </p:cNvPicPr>
          <p:nvPr/>
        </p:nvPicPr>
        <p:blipFill>
          <a:blip r:embed="rId6" cstate="print"/>
          <a:srcRect/>
          <a:stretch>
            <a:fillRect/>
          </a:stretch>
        </p:blipFill>
        <p:spPr bwMode="auto">
          <a:xfrm>
            <a:off x="2839394" y="4192416"/>
            <a:ext cx="2657475" cy="1736725"/>
          </a:xfrm>
          <a:prstGeom prst="rect">
            <a:avLst/>
          </a:prstGeom>
          <a:noFill/>
          <a:ln>
            <a:solidFill>
              <a:srgbClr val="800080"/>
            </a:solidFill>
          </a:ln>
        </p:spPr>
      </p:pic>
      <p:sp>
        <p:nvSpPr>
          <p:cNvPr id="28" name="Text Box 12"/>
          <p:cNvSpPr txBox="1">
            <a:spLocks noChangeArrowheads="1"/>
          </p:cNvSpPr>
          <p:nvPr/>
        </p:nvSpPr>
        <p:spPr bwMode="auto">
          <a:xfrm>
            <a:off x="411463" y="6343006"/>
            <a:ext cx="1728788" cy="366712"/>
          </a:xfrm>
          <a:prstGeom prst="rect">
            <a:avLst/>
          </a:prstGeom>
          <a:noFill/>
          <a:ln w="9525">
            <a:noFill/>
            <a:miter lim="800000"/>
            <a:headEnd/>
            <a:tailEnd/>
          </a:ln>
          <a:effectLst/>
        </p:spPr>
        <p:txBody>
          <a:bodyPr>
            <a:spAutoFit/>
          </a:bodyPr>
          <a:lstStyle/>
          <a:p>
            <a:pPr algn="ctr">
              <a:spcBef>
                <a:spcPct val="50000"/>
              </a:spcBef>
            </a:pPr>
            <a:r>
              <a:rPr lang="ru-RU" dirty="0"/>
              <a:t>Троллейбус</a:t>
            </a:r>
          </a:p>
        </p:txBody>
      </p:sp>
      <p:sp>
        <p:nvSpPr>
          <p:cNvPr id="29" name="Text Box 13"/>
          <p:cNvSpPr txBox="1">
            <a:spLocks noChangeArrowheads="1"/>
          </p:cNvSpPr>
          <p:nvPr/>
        </p:nvSpPr>
        <p:spPr bwMode="auto">
          <a:xfrm>
            <a:off x="6514579" y="4105920"/>
            <a:ext cx="1542020" cy="461665"/>
          </a:xfrm>
          <a:prstGeom prst="rect">
            <a:avLst/>
          </a:prstGeom>
          <a:noFill/>
          <a:ln w="9525">
            <a:noFill/>
            <a:miter lim="800000"/>
            <a:headEnd/>
            <a:tailEnd/>
          </a:ln>
          <a:effectLst/>
        </p:spPr>
        <p:txBody>
          <a:bodyPr wrap="square">
            <a:spAutoFit/>
          </a:bodyPr>
          <a:lstStyle/>
          <a:p>
            <a:pPr algn="ctr">
              <a:spcBef>
                <a:spcPct val="50000"/>
              </a:spcBef>
            </a:pPr>
            <a:r>
              <a:rPr lang="ru-RU" dirty="0"/>
              <a:t>Метро</a:t>
            </a:r>
          </a:p>
        </p:txBody>
      </p:sp>
      <p:sp>
        <p:nvSpPr>
          <p:cNvPr id="30" name="Text Box 14"/>
          <p:cNvSpPr txBox="1">
            <a:spLocks noChangeArrowheads="1"/>
          </p:cNvSpPr>
          <p:nvPr/>
        </p:nvSpPr>
        <p:spPr bwMode="auto">
          <a:xfrm>
            <a:off x="6623223" y="6396335"/>
            <a:ext cx="1995402" cy="461665"/>
          </a:xfrm>
          <a:prstGeom prst="rect">
            <a:avLst/>
          </a:prstGeom>
          <a:noFill/>
          <a:ln w="9525">
            <a:noFill/>
            <a:miter lim="800000"/>
            <a:headEnd/>
            <a:tailEnd/>
          </a:ln>
          <a:effectLst/>
        </p:spPr>
        <p:txBody>
          <a:bodyPr wrap="square">
            <a:spAutoFit/>
          </a:bodyPr>
          <a:lstStyle/>
          <a:p>
            <a:pPr algn="ctr">
              <a:spcBef>
                <a:spcPct val="50000"/>
              </a:spcBef>
            </a:pPr>
            <a:r>
              <a:rPr lang="ru-RU" dirty="0"/>
              <a:t>Трамвай</a:t>
            </a:r>
          </a:p>
        </p:txBody>
      </p:sp>
      <p:sp>
        <p:nvSpPr>
          <p:cNvPr id="31" name="Text Box 15"/>
          <p:cNvSpPr txBox="1">
            <a:spLocks noChangeArrowheads="1"/>
          </p:cNvSpPr>
          <p:nvPr/>
        </p:nvSpPr>
        <p:spPr bwMode="auto">
          <a:xfrm>
            <a:off x="-185352" y="4148823"/>
            <a:ext cx="3270851" cy="461665"/>
          </a:xfrm>
          <a:prstGeom prst="rect">
            <a:avLst/>
          </a:prstGeom>
          <a:noFill/>
          <a:ln w="9525">
            <a:noFill/>
            <a:miter lim="800000"/>
            <a:headEnd/>
            <a:tailEnd/>
          </a:ln>
          <a:effectLst/>
        </p:spPr>
        <p:txBody>
          <a:bodyPr wrap="square">
            <a:spAutoFit/>
          </a:bodyPr>
          <a:lstStyle/>
          <a:p>
            <a:pPr algn="ctr">
              <a:spcBef>
                <a:spcPct val="50000"/>
              </a:spcBef>
            </a:pPr>
            <a:r>
              <a:rPr lang="ru-RU" dirty="0"/>
              <a:t>Автобус рейсовый</a:t>
            </a:r>
          </a:p>
        </p:txBody>
      </p:sp>
      <p:sp>
        <p:nvSpPr>
          <p:cNvPr id="32" name="Text Box 16"/>
          <p:cNvSpPr txBox="1">
            <a:spLocks noChangeArrowheads="1"/>
          </p:cNvSpPr>
          <p:nvPr/>
        </p:nvSpPr>
        <p:spPr bwMode="auto">
          <a:xfrm>
            <a:off x="3095068" y="5869073"/>
            <a:ext cx="2447925" cy="366712"/>
          </a:xfrm>
          <a:prstGeom prst="rect">
            <a:avLst/>
          </a:prstGeom>
          <a:noFill/>
          <a:ln w="9525">
            <a:noFill/>
            <a:miter lim="800000"/>
            <a:headEnd/>
            <a:tailEnd/>
          </a:ln>
          <a:effectLst/>
        </p:spPr>
        <p:txBody>
          <a:bodyPr>
            <a:spAutoFit/>
          </a:bodyPr>
          <a:lstStyle/>
          <a:p>
            <a:pPr algn="ctr">
              <a:spcBef>
                <a:spcPct val="50000"/>
              </a:spcBef>
            </a:pPr>
            <a:r>
              <a:rPr lang="ru-RU" dirty="0"/>
              <a:t>Маршрутное такси</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98312"/>
                                        </p:tgtEl>
                                        <p:attrNameLst>
                                          <p:attrName>style.visibility</p:attrName>
                                        </p:attrNameLst>
                                      </p:cBhvr>
                                      <p:to>
                                        <p:strVal val="visible"/>
                                      </p:to>
                                    </p:set>
                                    <p:anim calcmode="lin" valueType="num">
                                      <p:cBhvr>
                                        <p:cTn id="7" dur="500" fill="hold"/>
                                        <p:tgtEl>
                                          <p:spTgt spid="98312"/>
                                        </p:tgtEl>
                                        <p:attrNameLst>
                                          <p:attrName>ppt_w</p:attrName>
                                        </p:attrNameLst>
                                      </p:cBhvr>
                                      <p:tavLst>
                                        <p:tav tm="0">
                                          <p:val>
                                            <p:strVal val="2/3*#ppt_w"/>
                                          </p:val>
                                        </p:tav>
                                        <p:tav tm="100000">
                                          <p:val>
                                            <p:strVal val="#ppt_w"/>
                                          </p:val>
                                        </p:tav>
                                      </p:tavLst>
                                    </p:anim>
                                    <p:anim calcmode="lin" valueType="num">
                                      <p:cBhvr>
                                        <p:cTn id="8" dur="500" fill="hold"/>
                                        <p:tgtEl>
                                          <p:spTgt spid="9831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500"/>
                                  </p:stCondLst>
                                  <p:childTnLst>
                                    <p:set>
                                      <p:cBhvr>
                                        <p:cTn id="11" dur="1" fill="hold">
                                          <p:stCondLst>
                                            <p:cond delay="0"/>
                                          </p:stCondLst>
                                        </p:cTn>
                                        <p:tgtEl>
                                          <p:spTgt spid="98310"/>
                                        </p:tgtEl>
                                        <p:attrNameLst>
                                          <p:attrName>style.visibility</p:attrName>
                                        </p:attrNameLst>
                                      </p:cBhvr>
                                      <p:to>
                                        <p:strVal val="visible"/>
                                      </p:to>
                                    </p:set>
                                    <p:animEffect transition="in" filter="checkerboard(across)">
                                      <p:cBhvr>
                                        <p:cTn id="12"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utoUpdateAnimBg="0"/>
      <p:bldP spid="983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072074"/>
            <a:ext cx="8229600" cy="123728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1" i="0" u="sng" strike="noStrike" kern="0" cap="none" spc="0" normalizeH="0" baseline="0" noProof="0" smtClean="0">
                <a:ln>
                  <a:noFill/>
                </a:ln>
                <a:solidFill>
                  <a:schemeClr val="tx1"/>
                </a:solidFill>
                <a:effectLst/>
                <a:uLnTx/>
                <a:uFillTx/>
                <a:latin typeface="+mn-lt"/>
                <a:ea typeface="+mn-ea"/>
                <a:cs typeface="+mn-cs"/>
              </a:rPr>
              <a:t>Нарушает ли</a:t>
            </a:r>
            <a:r>
              <a:rPr kumimoji="0" lang="ru-RU" sz="3200" b="0" i="0" u="none" strike="noStrike" kern="0" cap="none" spc="0" normalizeH="0" baseline="0" noProof="0" smtClean="0">
                <a:ln>
                  <a:noFill/>
                </a:ln>
                <a:solidFill>
                  <a:schemeClr val="tx1"/>
                </a:solidFill>
                <a:effectLst/>
                <a:uLnTx/>
                <a:uFillTx/>
                <a:latin typeface="+mn-lt"/>
                <a:ea typeface="+mn-ea"/>
                <a:cs typeface="+mn-cs"/>
              </a:rPr>
              <a:t>  водитель Правила остановки в данной ситуации?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20.jpg"/>
          <p:cNvPicPr/>
          <p:nvPr/>
        </p:nvPicPr>
        <p:blipFill>
          <a:blip r:embed="rId2" cstate="print"/>
          <a:srcRect/>
          <a:stretch>
            <a:fillRect/>
          </a:stretch>
        </p:blipFill>
        <p:spPr bwMode="auto">
          <a:xfrm>
            <a:off x="642910" y="285728"/>
            <a:ext cx="8143931" cy="441485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072074"/>
            <a:ext cx="8229600" cy="123728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1" i="0" u="sng" strike="noStrike" kern="0" cap="none" spc="0" normalizeH="0" baseline="0" noProof="0" smtClean="0">
                <a:ln>
                  <a:noFill/>
                </a:ln>
                <a:solidFill>
                  <a:schemeClr val="tx1"/>
                </a:solidFill>
                <a:effectLst/>
                <a:uLnTx/>
                <a:uFillTx/>
                <a:latin typeface="+mn-lt"/>
                <a:ea typeface="+mn-ea"/>
                <a:cs typeface="+mn-cs"/>
              </a:rPr>
              <a:t>Разрешена ли</a:t>
            </a:r>
            <a:r>
              <a:rPr kumimoji="0" lang="ru-RU" sz="3200" b="0" i="0" u="none" strike="noStrike" kern="0" cap="none" spc="0" normalizeH="0" baseline="0" noProof="0" smtClean="0">
                <a:ln>
                  <a:noFill/>
                </a:ln>
                <a:solidFill>
                  <a:schemeClr val="tx1"/>
                </a:solidFill>
                <a:effectLst/>
                <a:uLnTx/>
                <a:uFillTx/>
                <a:latin typeface="+mn-lt"/>
                <a:ea typeface="+mn-ea"/>
                <a:cs typeface="+mn-cs"/>
              </a:rPr>
              <a:t> остановка в данном месте?</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21.jpg"/>
          <p:cNvPicPr/>
          <p:nvPr/>
        </p:nvPicPr>
        <p:blipFill>
          <a:blip r:embed="rId2" cstate="print"/>
          <a:srcRect/>
          <a:stretch>
            <a:fillRect/>
          </a:stretch>
        </p:blipFill>
        <p:spPr bwMode="auto">
          <a:xfrm>
            <a:off x="500034" y="285728"/>
            <a:ext cx="8072494" cy="447200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000636"/>
            <a:ext cx="8229600" cy="130872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1" i="0" u="sng" strike="noStrike" kern="0" cap="none" spc="0" normalizeH="0" baseline="0" noProof="0" smtClean="0">
                <a:ln>
                  <a:noFill/>
                </a:ln>
                <a:solidFill>
                  <a:schemeClr val="tx1"/>
                </a:solidFill>
                <a:effectLst/>
                <a:uLnTx/>
                <a:uFillTx/>
                <a:latin typeface="+mn-lt"/>
                <a:ea typeface="+mn-ea"/>
                <a:cs typeface="+mn-cs"/>
              </a:rPr>
              <a:t>Нарушают ли</a:t>
            </a:r>
            <a:r>
              <a:rPr kumimoji="0" lang="ru-RU" sz="3200" b="0" i="0" u="none" strike="noStrike" kern="0" cap="none" spc="0" normalizeH="0" baseline="0" noProof="0" smtClean="0">
                <a:ln>
                  <a:noFill/>
                </a:ln>
                <a:solidFill>
                  <a:schemeClr val="tx1"/>
                </a:solidFill>
                <a:effectLst/>
                <a:uLnTx/>
                <a:uFillTx/>
                <a:latin typeface="+mn-lt"/>
                <a:ea typeface="+mn-ea"/>
                <a:cs typeface="+mn-cs"/>
              </a:rPr>
              <a:t> водители правила стоянки?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22.jpg"/>
          <p:cNvPicPr/>
          <p:nvPr/>
        </p:nvPicPr>
        <p:blipFill>
          <a:blip r:embed="rId2" cstate="print"/>
          <a:srcRect/>
          <a:stretch>
            <a:fillRect/>
          </a:stretch>
        </p:blipFill>
        <p:spPr bwMode="auto">
          <a:xfrm>
            <a:off x="785787" y="571480"/>
            <a:ext cx="7786742" cy="412910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143512"/>
            <a:ext cx="8229600" cy="116584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Разрешена или запрещена и </a:t>
            </a:r>
            <a:r>
              <a:rPr kumimoji="0" lang="ru-RU" sz="3200" b="1" i="0" u="sng" strike="noStrike" kern="0" cap="none" spc="0" normalizeH="0" baseline="0" noProof="0" smtClean="0">
                <a:ln>
                  <a:noFill/>
                </a:ln>
                <a:solidFill>
                  <a:schemeClr val="tx1"/>
                </a:solidFill>
                <a:effectLst/>
                <a:uLnTx/>
                <a:uFillTx/>
                <a:latin typeface="+mn-lt"/>
                <a:ea typeface="+mn-ea"/>
                <a:cs typeface="+mn-cs"/>
              </a:rPr>
              <a:t>почему</a:t>
            </a:r>
            <a:r>
              <a:rPr kumimoji="0" lang="ru-RU" sz="3200" b="0" i="0" u="none" strike="noStrike" kern="0" cap="none" spc="0" normalizeH="0" baseline="0" noProof="0" smtClean="0">
                <a:ln>
                  <a:noFill/>
                </a:ln>
                <a:solidFill>
                  <a:schemeClr val="tx1"/>
                </a:solidFill>
                <a:effectLst/>
                <a:uLnTx/>
                <a:uFillTx/>
                <a:latin typeface="+mn-lt"/>
                <a:ea typeface="+mn-ea"/>
                <a:cs typeface="+mn-cs"/>
              </a:rPr>
              <a:t> остановка в данном месте?</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H:\ИГ\картинки\123.jpg"/>
          <p:cNvPicPr/>
          <p:nvPr/>
        </p:nvPicPr>
        <p:blipFill>
          <a:blip r:embed="rId2" cstate="print"/>
          <a:srcRect/>
          <a:stretch>
            <a:fillRect/>
          </a:stretch>
        </p:blipFill>
        <p:spPr bwMode="auto">
          <a:xfrm>
            <a:off x="714349" y="428604"/>
            <a:ext cx="7786742" cy="427198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457200" y="5143512"/>
            <a:ext cx="8229600" cy="116584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kumimoji="0" lang="ru-RU" sz="3200" b="0" i="0" u="none" strike="noStrike" kern="0" cap="none" spc="0" normalizeH="0" baseline="0" noProof="0" smtClean="0">
                <a:ln>
                  <a:noFill/>
                </a:ln>
                <a:solidFill>
                  <a:schemeClr val="tx1"/>
                </a:solidFill>
                <a:effectLst/>
                <a:uLnTx/>
                <a:uFillTx/>
                <a:latin typeface="+mn-lt"/>
                <a:ea typeface="+mn-ea"/>
                <a:cs typeface="+mn-cs"/>
              </a:rPr>
              <a:t>Кто из водителей </a:t>
            </a:r>
            <a:r>
              <a:rPr kumimoji="0" lang="ru-RU" sz="3200" b="1" i="0" u="sng" strike="noStrike" kern="0" cap="none" spc="0" normalizeH="0" baseline="0" noProof="0" smtClean="0">
                <a:ln>
                  <a:noFill/>
                </a:ln>
                <a:solidFill>
                  <a:schemeClr val="tx1"/>
                </a:solidFill>
                <a:effectLst/>
                <a:uLnTx/>
                <a:uFillTx/>
                <a:latin typeface="+mn-lt"/>
                <a:ea typeface="+mn-ea"/>
                <a:cs typeface="+mn-cs"/>
              </a:rPr>
              <a:t>не нарушает</a:t>
            </a:r>
            <a:r>
              <a:rPr kumimoji="0" lang="ru-RU" sz="3200" b="0" i="0" u="none" strike="noStrike" kern="0" cap="none" spc="0" normalizeH="0" baseline="0" noProof="0" smtClean="0">
                <a:ln>
                  <a:noFill/>
                </a:ln>
                <a:solidFill>
                  <a:schemeClr val="tx1"/>
                </a:solidFill>
                <a:effectLst/>
                <a:uLnTx/>
                <a:uFillTx/>
                <a:latin typeface="+mn-lt"/>
                <a:ea typeface="+mn-ea"/>
                <a:cs typeface="+mn-cs"/>
              </a:rPr>
              <a:t> правила остановки?</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Рисунок 4" descr="C:\Documents and Settings\Иван Григорьевич\Рабочий стол\ostanovka_i_stoyanka_1.jpg"/>
          <p:cNvPicPr/>
          <p:nvPr/>
        </p:nvPicPr>
        <p:blipFill>
          <a:blip r:embed="rId2" cstate="print"/>
          <a:srcRect/>
          <a:stretch>
            <a:fillRect/>
          </a:stretch>
        </p:blipFill>
        <p:spPr bwMode="auto">
          <a:xfrm>
            <a:off x="642910" y="642918"/>
            <a:ext cx="8001055" cy="435771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Содержимое 2"/>
          <p:cNvSpPr txBox="1">
            <a:spLocks/>
          </p:cNvSpPr>
          <p:nvPr/>
        </p:nvSpPr>
        <p:spPr>
          <a:xfrm>
            <a:off x="609600" y="533400"/>
            <a:ext cx="8107363" cy="2743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2" pitchFamily="18" charset="2"/>
              <a:buNone/>
              <a:tabLst/>
              <a:defRPr/>
            </a:pPr>
            <a:r>
              <a:rPr kumimoji="0" lang="ru-RU" sz="2400" b="0" i="0" u="none" strike="noStrike" kern="0" cap="none" spc="0" normalizeH="0" baseline="0" noProof="0" smtClean="0">
                <a:ln>
                  <a:noFill/>
                </a:ln>
                <a:solidFill>
                  <a:schemeClr val="tx1"/>
                </a:solidFill>
                <a:effectLst/>
                <a:uLnTx/>
                <a:uFillTx/>
                <a:latin typeface="Comic Sans MS" pitchFamily="66" charset="0"/>
                <a:ea typeface="+mn-ea"/>
                <a:cs typeface="+mn-cs"/>
              </a:rPr>
              <a:t> Все мы бываем с вами пешеходами, то есть участниками дорожного движения. Вы идете в школу, возвращаетесь домой, идете в гости друг к другу, в магазин… И во всех этих случаях вы пешеход, а значит </a:t>
            </a:r>
            <a:r>
              <a:rPr kumimoji="0" lang="ru-RU" sz="2400" b="1" i="0" u="none" strike="noStrike" kern="0" cap="none" spc="0" normalizeH="0" baseline="0" noProof="0" smtClean="0">
                <a:ln>
                  <a:noFill/>
                </a:ln>
                <a:solidFill>
                  <a:srgbClr val="FFC000"/>
                </a:solidFill>
                <a:effectLst/>
                <a:uLnTx/>
                <a:uFillTx/>
                <a:latin typeface="Comic Sans MS" pitchFamily="66" charset="0"/>
                <a:ea typeface="+mn-ea"/>
                <a:cs typeface="+mn-cs"/>
              </a:rPr>
              <a:t>должны соблюдать Правила дорожного движения для обеспечения личной безопасности и безопасности окружающих.</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2" pitchFamily="18" charset="2"/>
              <a:buNone/>
              <a:tabLst/>
              <a:defRPr/>
            </a:pPr>
            <a:r>
              <a:rPr kumimoji="0" lang="ru-RU" sz="2400" b="1" i="0" u="none" strike="noStrike" kern="0" cap="none" spc="0" normalizeH="0" baseline="0" noProof="0" smtClean="0">
                <a:ln>
                  <a:noFill/>
                </a:ln>
                <a:solidFill>
                  <a:srgbClr val="FFC000"/>
                </a:solidFill>
                <a:effectLst/>
                <a:uLnTx/>
                <a:uFillTx/>
                <a:latin typeface="Comic Sans MS" pitchFamily="66" charset="0"/>
                <a:ea typeface="+mn-ea"/>
                <a:cs typeface="+mn-cs"/>
              </a:rPr>
              <a:t>                                      Берегите себя!!!</a:t>
            </a:r>
          </a:p>
        </p:txBody>
      </p:sp>
      <p:pic>
        <p:nvPicPr>
          <p:cNvPr id="5" name="Picture 6" descr="Untitled-Scanned-13"/>
          <p:cNvPicPr>
            <a:picLocks noChangeAspect="1" noChangeArrowheads="1"/>
          </p:cNvPicPr>
          <p:nvPr/>
        </p:nvPicPr>
        <p:blipFill>
          <a:blip r:embed="rId2" cstate="print"/>
          <a:srcRect l="3931" t="4720" r="3348" b="5341"/>
          <a:stretch>
            <a:fillRect/>
          </a:stretch>
        </p:blipFill>
        <p:spPr bwMode="auto">
          <a:xfrm>
            <a:off x="1219200" y="3276600"/>
            <a:ext cx="2133600" cy="1382713"/>
          </a:xfrm>
          <a:prstGeom prst="rect">
            <a:avLst/>
          </a:prstGeom>
          <a:noFill/>
          <a:ln w="9525">
            <a:solidFill>
              <a:schemeClr val="tx1"/>
            </a:solidFill>
            <a:miter lim="800000"/>
            <a:headEnd/>
            <a:tailEnd/>
          </a:ln>
        </p:spPr>
      </p:pic>
      <p:sp>
        <p:nvSpPr>
          <p:cNvPr id="6" name="Прямоугольник 5"/>
          <p:cNvSpPr/>
          <p:nvPr/>
        </p:nvSpPr>
        <p:spPr>
          <a:xfrm>
            <a:off x="847725" y="4678362"/>
            <a:ext cx="7543800" cy="1015664"/>
          </a:xfrm>
          <a:prstGeom prst="rect">
            <a:avLst/>
          </a:prstGeom>
          <a:noFill/>
        </p:spPr>
        <p:txBody>
          <a:bodyPr>
            <a:spAutoFit/>
          </a:bodyPr>
          <a:lstStyle/>
          <a:p>
            <a:pPr algn="ctr">
              <a:defRPr/>
            </a:pPr>
            <a:r>
              <a:rPr lang="ru-RU"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д</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a:t>
            </a:r>
            <a:r>
              <a:rPr lang="ru-RU"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б</a:t>
            </a:r>
            <a:r>
              <a:rPr lang="ru-RU"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р</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ы</a:t>
            </a:r>
            <a:r>
              <a:rPr lang="ru-RU"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й</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п</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a:t>
            </a:r>
            <a:r>
              <a:rPr lang="ru-RU"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т</a:t>
            </a:r>
            <a:r>
              <a:rPr lang="ru-RU"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ь</a:t>
            </a:r>
            <a:r>
              <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hidden"/>
                                      </p:to>
                                    </p:set>
                                  </p:childTnLst>
                                </p:cTn>
                              </p:par>
                            </p:childTnLst>
                          </p:cTn>
                        </p:par>
                        <p:par>
                          <p:cTn id="11" fill="hold">
                            <p:stCondLst>
                              <p:cond delay="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61" name="Rectangle 33"/>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99360" name="Rectangle 32"/>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99362" name="Line 34"/>
          <p:cNvSpPr>
            <a:spLocks noChangeShapeType="1"/>
          </p:cNvSpPr>
          <p:nvPr/>
        </p:nvSpPr>
        <p:spPr bwMode="auto">
          <a:xfrm>
            <a:off x="1011238" y="1200150"/>
            <a:ext cx="7283450" cy="0"/>
          </a:xfrm>
          <a:prstGeom prst="line">
            <a:avLst/>
          </a:prstGeom>
          <a:noFill/>
          <a:ln w="15875">
            <a:solidFill>
              <a:srgbClr val="CC00CC"/>
            </a:solidFill>
            <a:round/>
            <a:headEnd/>
            <a:tailEnd/>
          </a:ln>
          <a:effectLst>
            <a:outerShdw dist="28398" dir="1593903" algn="ctr" rotWithShape="0">
              <a:srgbClr val="660066"/>
            </a:outerShdw>
          </a:effectLst>
        </p:spPr>
        <p:txBody>
          <a:bodyPr wrap="none"/>
          <a:lstStyle/>
          <a:p>
            <a:endParaRPr lang="ru-RU"/>
          </a:p>
        </p:txBody>
      </p:sp>
      <p:sp>
        <p:nvSpPr>
          <p:cNvPr id="99368" name="Line 40"/>
          <p:cNvSpPr>
            <a:spLocks noChangeShapeType="1"/>
          </p:cNvSpPr>
          <p:nvPr/>
        </p:nvSpPr>
        <p:spPr bwMode="auto">
          <a:xfrm>
            <a:off x="1695450" y="1144588"/>
            <a:ext cx="5899150" cy="0"/>
          </a:xfrm>
          <a:prstGeom prst="line">
            <a:avLst/>
          </a:prstGeom>
          <a:noFill/>
          <a:ln w="15875">
            <a:solidFill>
              <a:srgbClr val="CC00CC"/>
            </a:solidFill>
            <a:round/>
            <a:headEnd/>
            <a:tailEnd/>
          </a:ln>
          <a:effectLst>
            <a:outerShdw dist="28398" dir="1593903" algn="ctr" rotWithShape="0">
              <a:srgbClr val="660066"/>
            </a:outerShdw>
          </a:effectLst>
        </p:spPr>
        <p:txBody>
          <a:bodyPr wrap="none"/>
          <a:lstStyle/>
          <a:p>
            <a:endParaRPr lang="ru-RU"/>
          </a:p>
        </p:txBody>
      </p:sp>
      <p:grpSp>
        <p:nvGrpSpPr>
          <p:cNvPr id="99370" name="Group 42"/>
          <p:cNvGrpSpPr>
            <a:grpSpLocks/>
          </p:cNvGrpSpPr>
          <p:nvPr/>
        </p:nvGrpSpPr>
        <p:grpSpPr bwMode="auto">
          <a:xfrm>
            <a:off x="0" y="-22225"/>
            <a:ext cx="9144000" cy="1162050"/>
            <a:chOff x="0" y="-7"/>
            <a:chExt cx="5760" cy="386"/>
          </a:xfrm>
        </p:grpSpPr>
        <p:sp>
          <p:nvSpPr>
            <p:cNvPr id="99366" name="Text Box 38"/>
            <p:cNvSpPr txBox="1">
              <a:spLocks noChangeArrowheads="1"/>
            </p:cNvSpPr>
            <p:nvPr/>
          </p:nvSpPr>
          <p:spPr bwMode="auto">
            <a:xfrm>
              <a:off x="0" y="0"/>
              <a:ext cx="4976" cy="378"/>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99367" name="Rectangle 39"/>
            <p:cNvSpPr>
              <a:spLocks noChangeArrowheads="1"/>
            </p:cNvSpPr>
            <p:nvPr/>
          </p:nvSpPr>
          <p:spPr bwMode="auto">
            <a:xfrm>
              <a:off x="4974" y="0"/>
              <a:ext cx="786" cy="379"/>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99369" name="Rectangle 41"/>
            <p:cNvSpPr>
              <a:spLocks noChangeArrowheads="1"/>
            </p:cNvSpPr>
            <p:nvPr/>
          </p:nvSpPr>
          <p:spPr bwMode="auto">
            <a:xfrm>
              <a:off x="0" y="-7"/>
              <a:ext cx="786" cy="379"/>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grpSp>
      <p:sp>
        <p:nvSpPr>
          <p:cNvPr id="99347" name="WordArt 19"/>
          <p:cNvSpPr>
            <a:spLocks noChangeArrowheads="1" noChangeShapeType="1" noTextEdit="1"/>
          </p:cNvSpPr>
          <p:nvPr/>
        </p:nvSpPr>
        <p:spPr bwMode="auto">
          <a:xfrm>
            <a:off x="185351" y="66674"/>
            <a:ext cx="8810368" cy="1008363"/>
          </a:xfrm>
          <a:prstGeom prst="rect">
            <a:avLst/>
          </a:prstGeom>
        </p:spPr>
        <p:txBody>
          <a:bodyPr wrap="none" fromWordArt="1">
            <a:prstTxWarp prst="textFadeUp">
              <a:avLst>
                <a:gd name="adj" fmla="val 93"/>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Движение транспортных средств</a:t>
            </a:r>
            <a:endParaRPr lang="ru-RU" sz="3600" b="1"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sp>
        <p:nvSpPr>
          <p:cNvPr id="18" name="Заголовок 1"/>
          <p:cNvSpPr txBox="1">
            <a:spLocks/>
          </p:cNvSpPr>
          <p:nvPr/>
        </p:nvSpPr>
        <p:spPr>
          <a:xfrm>
            <a:off x="0" y="1153404"/>
            <a:ext cx="9144000" cy="6215106"/>
          </a:xfrm>
          <a:prstGeom prst="rect">
            <a:avLst/>
          </a:prstGeom>
        </p:spPr>
        <p:txBody>
          <a:bodyPr>
            <a:norm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ru-RU" sz="1800" b="0" i="0" u="sng" strike="noStrike" kern="0" cap="none" spc="0" normalizeH="0" baseline="0" noProof="0" dirty="0" smtClean="0">
                <a:ln>
                  <a:noFill/>
                </a:ln>
                <a:solidFill>
                  <a:schemeClr val="tx1"/>
                </a:solidFill>
                <a:effectLst/>
                <a:uLnTx/>
                <a:uFillTx/>
                <a:latin typeface="Constantia" pitchFamily="18" charset="0"/>
                <a:ea typeface="+mj-ea"/>
                <a:cs typeface="+mj-cs"/>
              </a:rPr>
              <a:t/>
            </a:r>
            <a:br>
              <a:rPr kumimoji="0" lang="ru-RU" sz="1800" b="0" i="0" u="sng" strike="noStrike" kern="0" cap="none" spc="0" normalizeH="0" baseline="0" noProof="0" dirty="0" smtClean="0">
                <a:ln>
                  <a:noFill/>
                </a:ln>
                <a:solidFill>
                  <a:schemeClr val="tx1"/>
                </a:solidFill>
                <a:effectLst/>
                <a:uLnTx/>
                <a:uFillTx/>
                <a:latin typeface="Constantia" pitchFamily="18" charset="0"/>
                <a:ea typeface="+mj-ea"/>
                <a:cs typeface="+mj-cs"/>
              </a:rPr>
            </a:br>
            <a:r>
              <a:rPr lang="ru-RU" dirty="0"/>
              <a:t>«остановка» - (преднамеренное прекращение движения транспортного средства на время до 5 минут, а также на большее, если это необходимо для посадки и высадки пассажиров либо загрузки и разгрузки транспортного средства); </a:t>
            </a:r>
            <a:br>
              <a:rPr lang="ru-RU" dirty="0"/>
            </a:br>
            <a:r>
              <a:rPr lang="ru-RU" dirty="0"/>
              <a:t/>
            </a:r>
            <a:br>
              <a:rPr lang="ru-RU" dirty="0"/>
            </a:br>
            <a:r>
              <a:rPr lang="ru-RU" dirty="0"/>
              <a:t>«стоянка» – преднамеренное прекращение движения на время более 5 мин. не связанное с посадкой и высадкой пассажиров и погрузкой и выгрузкой груза;</a:t>
            </a:r>
            <a:br>
              <a:rPr lang="ru-RU" dirty="0"/>
            </a:br>
            <a:r>
              <a:rPr lang="ru-RU" dirty="0"/>
              <a:t/>
            </a:r>
            <a:br>
              <a:rPr lang="ru-RU" dirty="0"/>
            </a:br>
            <a:r>
              <a:rPr lang="ru-RU" dirty="0"/>
              <a:t>«вынужденная остановка» - (прекращение движения транспортного средства из-за его технической неисправности или опасности, создаваемой перевозимым грузом, состоянием препятствия на дороге); </a:t>
            </a:r>
            <a:br>
              <a:rPr lang="ru-RU" dirty="0"/>
            </a:br>
            <a:r>
              <a:rPr lang="ru-RU" dirty="0"/>
              <a:t/>
            </a:r>
            <a:br>
              <a:rPr lang="ru-RU" dirty="0"/>
            </a:br>
            <a:r>
              <a:rPr lang="ru-RU" dirty="0"/>
              <a:t>«населённый пункт» - (застроенная территория, въезды на которую и въезды с которой обозначены знаками 5.23.1 – 5.26. </a:t>
            </a:r>
            <a:br>
              <a:rPr lang="ru-RU" dirty="0"/>
            </a:b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wipe(left)">
                                      <p:cBhvr>
                                        <p:cTn id="7" dur="500"/>
                                        <p:tgtEl>
                                          <p:spTgt spid="9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315" name="Rectangle 35"/>
          <p:cNvSpPr>
            <a:spLocks noChangeArrowheads="1"/>
          </p:cNvSpPr>
          <p:nvPr/>
        </p:nvSpPr>
        <p:spPr bwMode="auto">
          <a:xfrm>
            <a:off x="7829550" y="0"/>
            <a:ext cx="1314450" cy="6858000"/>
          </a:xfrm>
          <a:prstGeom prst="rect">
            <a:avLst/>
          </a:prstGeom>
          <a:gradFill rotWithShape="1">
            <a:gsLst>
              <a:gs pos="0">
                <a:schemeClr val="bg1"/>
              </a:gs>
              <a:gs pos="100000">
                <a:srgbClr val="FF00FF"/>
              </a:gs>
            </a:gsLst>
            <a:lin ang="0" scaled="1"/>
          </a:gradFill>
          <a:ln w="9525">
            <a:noFill/>
            <a:miter lim="800000"/>
            <a:headEnd/>
            <a:tailEnd/>
          </a:ln>
          <a:effectLst/>
        </p:spPr>
        <p:txBody>
          <a:bodyPr wrap="none" anchor="ctr"/>
          <a:lstStyle/>
          <a:p>
            <a:endParaRPr lang="ru-RU"/>
          </a:p>
        </p:txBody>
      </p:sp>
      <p:sp>
        <p:nvSpPr>
          <p:cNvPr id="97310" name="Rectangle 30"/>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97316" name="Text Box 36"/>
          <p:cNvSpPr txBox="1">
            <a:spLocks noChangeArrowheads="1"/>
          </p:cNvSpPr>
          <p:nvPr/>
        </p:nvSpPr>
        <p:spPr bwMode="auto">
          <a:xfrm>
            <a:off x="0" y="0"/>
            <a:ext cx="7899400" cy="600075"/>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97317" name="Rectangle 37"/>
          <p:cNvSpPr>
            <a:spLocks noChangeArrowheads="1"/>
          </p:cNvSpPr>
          <p:nvPr/>
        </p:nvSpPr>
        <p:spPr bwMode="auto">
          <a:xfrm>
            <a:off x="7896225" y="0"/>
            <a:ext cx="1247775" cy="601663"/>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97319" name="Rectangle 39"/>
          <p:cNvSpPr>
            <a:spLocks noChangeArrowheads="1"/>
          </p:cNvSpPr>
          <p:nvPr/>
        </p:nvSpPr>
        <p:spPr bwMode="auto">
          <a:xfrm>
            <a:off x="0" y="-11113"/>
            <a:ext cx="1247775" cy="601663"/>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97288" name="WordArt 8"/>
          <p:cNvSpPr>
            <a:spLocks noChangeArrowheads="1" noChangeShapeType="1" noTextEdit="1"/>
          </p:cNvSpPr>
          <p:nvPr/>
        </p:nvSpPr>
        <p:spPr bwMode="auto">
          <a:xfrm>
            <a:off x="0" y="66675"/>
            <a:ext cx="9144000" cy="441325"/>
          </a:xfrm>
          <a:prstGeom prst="rect">
            <a:avLst/>
          </a:prstGeom>
        </p:spPr>
        <p:txBody>
          <a:bodyPr wrap="none" fromWordArt="1">
            <a:prstTxWarp prst="textFadeUp">
              <a:avLst>
                <a:gd name="adj" fmla="val 0"/>
              </a:avLst>
            </a:prstTxWarp>
          </a:bodyPr>
          <a:lstStyle/>
          <a:p>
            <a:pPr algn="ctr"/>
            <a:r>
              <a:rPr lang="ru-RU" sz="3600"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Остановка и стоянка транспортных средств разрешена</a:t>
            </a:r>
            <a:endParaRPr lang="ru-RU" sz="3600"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sp>
        <p:nvSpPr>
          <p:cNvPr id="26" name="Подзаголовок 2"/>
          <p:cNvSpPr txBox="1">
            <a:spLocks/>
          </p:cNvSpPr>
          <p:nvPr/>
        </p:nvSpPr>
        <p:spPr>
          <a:xfrm>
            <a:off x="0" y="4695568"/>
            <a:ext cx="9001156" cy="1676294"/>
          </a:xfrm>
          <a:prstGeom prst="rect">
            <a:avLst/>
          </a:prstGeom>
        </p:spPr>
        <p:txBody>
          <a:bodyPr>
            <a:noAutofit/>
          </a:bodyPr>
          <a:lstStyle/>
          <a:p>
            <a:pPr marL="342900" marR="0" lvl="0" indent="-342900" algn="ctr" defTabSz="914400" eaLnBrk="0" latinLnBrk="0" hangingPunct="0">
              <a:lnSpc>
                <a:spcPct val="100000"/>
              </a:lnSpc>
              <a:buClr>
                <a:schemeClr val="accent2"/>
              </a:buClr>
              <a:buSzTx/>
              <a:buFont typeface="Wingdings" pitchFamily="2" charset="2"/>
              <a:buChar char="w"/>
              <a:tabLst/>
              <a:defRPr/>
            </a:pPr>
            <a:r>
              <a:rPr lang="ru-RU" dirty="0"/>
              <a:t>Остановка и стоянка транспортных средств разрешаются на правой стороне дороги на обочине, а при ее отсутствии — на проезжей части у ее края и в случаях, установленных п. 12.2 Правил, — на тротуаре.</a:t>
            </a:r>
            <a:endParaRPr lang="ru-RU" dirty="0"/>
          </a:p>
        </p:txBody>
      </p:sp>
      <p:pic>
        <p:nvPicPr>
          <p:cNvPr id="27" name="Picture 2"/>
          <p:cNvPicPr>
            <a:picLocks noChangeAspect="1" noChangeArrowheads="1"/>
          </p:cNvPicPr>
          <p:nvPr/>
        </p:nvPicPr>
        <p:blipFill>
          <a:blip r:embed="rId2" cstate="print"/>
          <a:srcRect/>
          <a:stretch>
            <a:fillRect/>
          </a:stretch>
        </p:blipFill>
        <p:spPr bwMode="auto">
          <a:xfrm>
            <a:off x="1276198" y="1110553"/>
            <a:ext cx="6477032" cy="32385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p:cTn id="7" dur="500" fill="hold"/>
                                        <p:tgtEl>
                                          <p:spTgt spid="97288"/>
                                        </p:tgtEl>
                                        <p:attrNameLst>
                                          <p:attrName>ppt_w</p:attrName>
                                        </p:attrNameLst>
                                      </p:cBhvr>
                                      <p:tavLst>
                                        <p:tav tm="0">
                                          <p:val>
                                            <p:strVal val="2/3*#ppt_w"/>
                                          </p:val>
                                        </p:tav>
                                        <p:tav tm="100000">
                                          <p:val>
                                            <p:strVal val="#ppt_w"/>
                                          </p:val>
                                        </p:tav>
                                      </p:tavLst>
                                    </p:anim>
                                    <p:anim calcmode="lin" valueType="num">
                                      <p:cBhvr>
                                        <p:cTn id="8" dur="500" fill="hold"/>
                                        <p:tgtEl>
                                          <p:spTgt spid="9728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18" name="Содержимое 2"/>
          <p:cNvSpPr txBox="1">
            <a:spLocks/>
          </p:cNvSpPr>
          <p:nvPr/>
        </p:nvSpPr>
        <p:spPr>
          <a:xfrm>
            <a:off x="0" y="4547287"/>
            <a:ext cx="9144000" cy="1762074"/>
          </a:xfrm>
          <a:prstGeom prst="rect">
            <a:avLst/>
          </a:prstGeom>
        </p:spPr>
        <p:txBody>
          <a:bodyPr>
            <a:noAutofit/>
          </a:bodyPr>
          <a:lstStyle/>
          <a:p>
            <a:pPr marL="342900" indent="-342900" algn="ctr" eaLnBrk="0" hangingPunct="0">
              <a:lnSpc>
                <a:spcPct val="120000"/>
              </a:lnSpc>
              <a:buClr>
                <a:schemeClr val="accent2"/>
              </a:buClr>
              <a:buFont typeface="Wingdings" pitchFamily="2" charset="2"/>
              <a:buChar char="w"/>
            </a:pPr>
            <a:r>
              <a:rPr lang="ru-RU" dirty="0"/>
              <a:t>При наличии местного уширения на проезжей части, обозначенных линиями дорожной разметки, водители обязаны ставить ТС строго по нанесенных линиях разметки (стоять на линиях разметки запрещается, т.к. уменьшается количество автомобилей, которые можно расположить в данном месте)</a:t>
            </a:r>
            <a:endParaRPr lang="ru-RU" dirty="0"/>
          </a:p>
        </p:txBody>
      </p:sp>
      <p:pic>
        <p:nvPicPr>
          <p:cNvPr id="19" name="Рисунок 18" descr="http://ltpu15.narod.ru/images/image104.gif"/>
          <p:cNvPicPr/>
          <p:nvPr/>
        </p:nvPicPr>
        <p:blipFill>
          <a:blip r:embed="rId2" cstate="print"/>
          <a:srcRect/>
          <a:stretch>
            <a:fillRect/>
          </a:stretch>
        </p:blipFill>
        <p:spPr bwMode="auto">
          <a:xfrm>
            <a:off x="428596" y="285728"/>
            <a:ext cx="8286808"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4" name="Текст 7"/>
          <p:cNvSpPr txBox="1">
            <a:spLocks/>
          </p:cNvSpPr>
          <p:nvPr/>
        </p:nvSpPr>
        <p:spPr>
          <a:xfrm>
            <a:off x="0" y="4286647"/>
            <a:ext cx="9144000" cy="1785950"/>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dirty="0"/>
              <a:t>На дорогах с односторонним движением, обозначенных знаком 5.5., остановка и стоянка легковых автомобилей, а также грузовых с РММ менее 3,5 т. разрешается как с левой, так и справой стороны дороги, а грузовым автомобилям с РММ более 3,5 т.  на левой стороне  дорог с односторонним движением разрешается лишь остановка для загрузки или разгрузки.</a:t>
            </a:r>
            <a:endParaRPr lang="ru-RU" dirty="0"/>
          </a:p>
        </p:txBody>
      </p:sp>
      <p:pic>
        <p:nvPicPr>
          <p:cNvPr id="5" name="Содержимое 3" descr="http://ltpu15.narod.ru/images/image108.gif"/>
          <p:cNvPicPr>
            <a:picLocks/>
          </p:cNvPicPr>
          <p:nvPr/>
        </p:nvPicPr>
        <p:blipFill>
          <a:blip r:embed="rId2" cstate="print"/>
          <a:srcRect/>
          <a:stretch>
            <a:fillRect/>
          </a:stretch>
        </p:blipFill>
        <p:spPr bwMode="auto">
          <a:xfrm>
            <a:off x="501608" y="258334"/>
            <a:ext cx="8358187" cy="3929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sp>
        <p:nvSpPr>
          <p:cNvPr id="6" name="Содержимое 2"/>
          <p:cNvSpPr txBox="1">
            <a:spLocks/>
          </p:cNvSpPr>
          <p:nvPr/>
        </p:nvSpPr>
        <p:spPr>
          <a:xfrm>
            <a:off x="0" y="4857760"/>
            <a:ext cx="9144000" cy="1451600"/>
          </a:xfrm>
          <a:prstGeom prst="rect">
            <a:avLst/>
          </a:prstGeom>
        </p:spPr>
        <p:txBody>
          <a:bodyPr>
            <a:noAutofit/>
          </a:bodyPr>
          <a:lstStyle/>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dirty="0"/>
              <a:t>Ставить ТС разрешается в один ряд параллельно краю проезжей части. </a:t>
            </a:r>
          </a:p>
          <a:p>
            <a:pPr marL="342900" marR="0" lvl="0" indent="-342900" algn="ctr" defTabSz="914400" rtl="0" eaLnBrk="1" fontAlgn="base" latinLnBrk="0" hangingPunct="1">
              <a:lnSpc>
                <a:spcPct val="100000"/>
              </a:lnSpc>
              <a:spcBef>
                <a:spcPct val="20000"/>
              </a:spcBef>
              <a:spcAft>
                <a:spcPct val="0"/>
              </a:spcAft>
              <a:buClr>
                <a:schemeClr val="accent2"/>
              </a:buClr>
              <a:buSzTx/>
              <a:buFont typeface="Wingdings" pitchFamily="2" charset="2"/>
              <a:buChar char="w"/>
              <a:tabLst/>
              <a:defRPr/>
            </a:pPr>
            <a:r>
              <a:rPr lang="ru-RU" dirty="0"/>
              <a:t>Двухколесные ТС без бокового прицепа допускается ставить в два ряда. </a:t>
            </a:r>
            <a:endParaRPr lang="ru-RU" dirty="0"/>
          </a:p>
        </p:txBody>
      </p:sp>
      <p:pic>
        <p:nvPicPr>
          <p:cNvPr id="7" name="Picture 2"/>
          <p:cNvPicPr>
            <a:picLocks noChangeAspect="1" noChangeArrowheads="1"/>
          </p:cNvPicPr>
          <p:nvPr/>
        </p:nvPicPr>
        <p:blipFill>
          <a:blip r:embed="rId2" cstate="print"/>
          <a:srcRect/>
          <a:stretch>
            <a:fillRect/>
          </a:stretch>
        </p:blipFill>
        <p:spPr bwMode="auto">
          <a:xfrm>
            <a:off x="642910" y="214290"/>
            <a:ext cx="7856561" cy="46319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0" y="0"/>
            <a:ext cx="1314450" cy="6858000"/>
          </a:xfrm>
          <a:prstGeom prst="rect">
            <a:avLst/>
          </a:prstGeom>
          <a:gradFill rotWithShape="1">
            <a:gsLst>
              <a:gs pos="0">
                <a:srgbClr val="FF00FF"/>
              </a:gs>
              <a:gs pos="100000">
                <a:schemeClr val="bg1"/>
              </a:gs>
            </a:gsLst>
            <a:lin ang="0" scaled="1"/>
          </a:gradFill>
          <a:ln w="9525">
            <a:noFill/>
            <a:miter lim="800000"/>
            <a:headEnd/>
            <a:tailEnd/>
          </a:ln>
          <a:effectLst/>
        </p:spPr>
        <p:txBody>
          <a:bodyPr wrap="none" anchor="ctr"/>
          <a:lstStyle/>
          <a:p>
            <a:endParaRPr lang="ru-RU"/>
          </a:p>
        </p:txBody>
      </p:sp>
      <p:sp>
        <p:nvSpPr>
          <p:cNvPr id="103440" name="Rectangle 16"/>
          <p:cNvSpPr>
            <a:spLocks noChangeArrowheads="1"/>
          </p:cNvSpPr>
          <p:nvPr/>
        </p:nvSpPr>
        <p:spPr bwMode="auto">
          <a:xfrm>
            <a:off x="7564438" y="0"/>
            <a:ext cx="1579562" cy="6858000"/>
          </a:xfrm>
          <a:prstGeom prst="rect">
            <a:avLst/>
          </a:prstGeom>
          <a:gradFill rotWithShape="1">
            <a:gsLst>
              <a:gs pos="0">
                <a:schemeClr val="bg1"/>
              </a:gs>
              <a:gs pos="100000">
                <a:srgbClr val="FF00FF"/>
              </a:gs>
            </a:gsLst>
            <a:lin ang="0" scaled="1"/>
          </a:gradFill>
          <a:ln w="9525" algn="ctr">
            <a:noFill/>
            <a:miter lim="800000"/>
            <a:headEnd/>
            <a:tailEnd/>
          </a:ln>
          <a:effectLst/>
        </p:spPr>
        <p:txBody>
          <a:bodyPr wrap="none" anchor="ct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1356623" y="2697251"/>
            <a:ext cx="6489917" cy="4004719"/>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500034" y="857232"/>
            <a:ext cx="8429684" cy="1938992"/>
          </a:xfrm>
          <a:prstGeom prst="rect">
            <a:avLst/>
          </a:prstGeom>
        </p:spPr>
        <p:txBody>
          <a:bodyPr wrap="square">
            <a:spAutoFit/>
          </a:bodyPr>
          <a:lstStyle/>
          <a:p>
            <a:pPr algn="ctr"/>
            <a:r>
              <a:rPr lang="ru-RU" dirty="0"/>
              <a:t>на трамвайных путях, а также в непосредственной близости от них, если это создает помехи движению трамвая, на железнодорожных переездах, в тоннелях, а также на эстакадах, мостах, путепроводах (если для движения в данном направлении имеется менее трех полосок) и под ними</a:t>
            </a:r>
            <a:endParaRPr lang="ru-RU" dirty="0"/>
          </a:p>
        </p:txBody>
      </p:sp>
      <p:sp>
        <p:nvSpPr>
          <p:cNvPr id="9" name="Text Box 36"/>
          <p:cNvSpPr txBox="1">
            <a:spLocks noChangeArrowheads="1"/>
          </p:cNvSpPr>
          <p:nvPr/>
        </p:nvSpPr>
        <p:spPr bwMode="auto">
          <a:xfrm>
            <a:off x="0" y="0"/>
            <a:ext cx="7899400" cy="600075"/>
          </a:xfrm>
          <a:prstGeom prst="rect">
            <a:avLst/>
          </a:prstGeom>
          <a:solidFill>
            <a:srgbClr val="000000"/>
          </a:solidFill>
          <a:ln w="9525">
            <a:noFill/>
            <a:miter lim="800000"/>
            <a:headEnd/>
            <a:tailEnd/>
          </a:ln>
          <a:effectLst/>
        </p:spPr>
        <p:txBody>
          <a:bodyPr tIns="10800" bIns="10800"/>
          <a:lstStyle/>
          <a:p>
            <a:pPr algn="r">
              <a:spcBef>
                <a:spcPct val="50000"/>
              </a:spcBef>
            </a:pPr>
            <a:endParaRPr lang="ru-RU" sz="1400">
              <a:latin typeface="Verdana" pitchFamily="34" charset="0"/>
            </a:endParaRPr>
          </a:p>
        </p:txBody>
      </p:sp>
      <p:sp>
        <p:nvSpPr>
          <p:cNvPr id="10" name="Rectangle 37"/>
          <p:cNvSpPr>
            <a:spLocks noChangeArrowheads="1"/>
          </p:cNvSpPr>
          <p:nvPr/>
        </p:nvSpPr>
        <p:spPr bwMode="auto">
          <a:xfrm>
            <a:off x="7896225" y="0"/>
            <a:ext cx="1247775" cy="601663"/>
          </a:xfrm>
          <a:prstGeom prst="rect">
            <a:avLst/>
          </a:prstGeom>
          <a:gradFill rotWithShape="1">
            <a:gsLst>
              <a:gs pos="0">
                <a:srgbClr val="000000"/>
              </a:gs>
              <a:gs pos="100000">
                <a:srgbClr val="FFCCFF"/>
              </a:gs>
            </a:gsLst>
            <a:lin ang="0" scaled="1"/>
          </a:gradFill>
          <a:ln w="9525" algn="ctr">
            <a:noFill/>
            <a:miter lim="800000"/>
            <a:headEnd/>
            <a:tailEnd/>
          </a:ln>
          <a:effectLst/>
        </p:spPr>
        <p:txBody>
          <a:bodyPr tIns="10800" bIns="10800"/>
          <a:lstStyle/>
          <a:p>
            <a:endParaRPr lang="ru-RU"/>
          </a:p>
        </p:txBody>
      </p:sp>
      <p:sp>
        <p:nvSpPr>
          <p:cNvPr id="11" name="Rectangle 39"/>
          <p:cNvSpPr>
            <a:spLocks noChangeArrowheads="1"/>
          </p:cNvSpPr>
          <p:nvPr/>
        </p:nvSpPr>
        <p:spPr bwMode="auto">
          <a:xfrm>
            <a:off x="0" y="-11113"/>
            <a:ext cx="1247775" cy="601663"/>
          </a:xfrm>
          <a:prstGeom prst="rect">
            <a:avLst/>
          </a:prstGeom>
          <a:gradFill rotWithShape="1">
            <a:gsLst>
              <a:gs pos="0">
                <a:srgbClr val="FFCCFF"/>
              </a:gs>
              <a:gs pos="100000">
                <a:srgbClr val="000000"/>
              </a:gs>
            </a:gsLst>
            <a:lin ang="0" scaled="1"/>
          </a:gradFill>
          <a:ln w="9525" algn="ctr">
            <a:noFill/>
            <a:miter lim="800000"/>
            <a:headEnd/>
            <a:tailEnd/>
          </a:ln>
          <a:effectLst/>
        </p:spPr>
        <p:txBody>
          <a:bodyPr tIns="10800" bIns="10800"/>
          <a:lstStyle/>
          <a:p>
            <a:endParaRPr lang="ru-RU"/>
          </a:p>
        </p:txBody>
      </p:sp>
      <p:sp>
        <p:nvSpPr>
          <p:cNvPr id="12" name="WordArt 8"/>
          <p:cNvSpPr>
            <a:spLocks noChangeArrowheads="1" noChangeShapeType="1" noTextEdit="1"/>
          </p:cNvSpPr>
          <p:nvPr/>
        </p:nvSpPr>
        <p:spPr bwMode="auto">
          <a:xfrm>
            <a:off x="803189" y="66675"/>
            <a:ext cx="7376984" cy="441325"/>
          </a:xfrm>
          <a:prstGeom prst="rect">
            <a:avLst/>
          </a:prstGeom>
        </p:spPr>
        <p:txBody>
          <a:bodyPr wrap="none" fromWordArt="1">
            <a:prstTxWarp prst="textFadeUp">
              <a:avLst>
                <a:gd name="adj" fmla="val 0"/>
              </a:avLst>
            </a:prstTxWarp>
          </a:bodyPr>
          <a:lstStyle/>
          <a:p>
            <a:pPr algn="ctr"/>
            <a:r>
              <a:rPr lang="ru-RU" sz="3600" b="1" kern="10" dirty="0" smtClean="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rPr>
              <a:t>ОСТАНОВКА ЗАПРЕЩЕНА </a:t>
            </a:r>
            <a:endParaRPr lang="ru-RU" sz="3600" b="1" kern="10" dirty="0">
              <a:ln w="12700">
                <a:solidFill>
                  <a:srgbClr val="FF66FF"/>
                </a:solidFill>
                <a:round/>
                <a:headEnd/>
                <a:tailEnd/>
              </a:ln>
              <a:gradFill rotWithShape="0">
                <a:gsLst>
                  <a:gs pos="0">
                    <a:srgbClr val="763F2D"/>
                  </a:gs>
                  <a:gs pos="50000">
                    <a:srgbClr val="D63300"/>
                  </a:gs>
                  <a:gs pos="100000">
                    <a:srgbClr val="763F2D"/>
                  </a:gs>
                </a:gsLst>
                <a:lin ang="0" scaled="1"/>
              </a:gradFill>
              <a:effectLst>
                <a:outerShdw dist="28398" dir="3806097" algn="ctr" rotWithShape="0">
                  <a:srgbClr val="FFCCFF"/>
                </a:outerShdw>
              </a:effectLst>
              <a:latin typeface="Arial"/>
              <a:cs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2/3*#ppt_w"/>
                                          </p:val>
                                        </p:tav>
                                        <p:tav tm="100000">
                                          <p:val>
                                            <p:strVal val="#ppt_w"/>
                                          </p:val>
                                        </p:tav>
                                      </p:tavLst>
                                    </p:anim>
                                    <p:anim calcmode="lin" valueType="num">
                                      <p:cBhvr>
                                        <p:cTn id="8" dur="500" fill="hold"/>
                                        <p:tgtEl>
                                          <p:spTgt spid="1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Штрихи">
  <a:themeElements>
    <a:clrScheme name="Штрихи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Штрихи">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Штрихи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Штрихи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Штрихи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Штрихи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Designs\Штрихи.pot</Template>
  <TotalTime>17818</TotalTime>
  <Words>937</Words>
  <Application>Microsoft Office PowerPoint</Application>
  <PresentationFormat>Экран (4:3)</PresentationFormat>
  <Paragraphs>70</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Times New Roman</vt:lpstr>
      <vt:lpstr>Wingdings</vt:lpstr>
      <vt:lpstr>Arial</vt:lpstr>
      <vt:lpstr>Symbol</vt:lpstr>
      <vt:lpstr>Verdana</vt:lpstr>
      <vt:lpstr>Штрихи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OEM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Михальченко</dc:creator>
  <cp:lastModifiedBy>BOOK</cp:lastModifiedBy>
  <cp:revision>377</cp:revision>
  <dcterms:created xsi:type="dcterms:W3CDTF">2002-05-19T10:02:29Z</dcterms:created>
  <dcterms:modified xsi:type="dcterms:W3CDTF">2013-09-26T15:07:19Z</dcterms:modified>
</cp:coreProperties>
</file>