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9" r:id="rId4"/>
    <p:sldId id="263" r:id="rId5"/>
    <p:sldId id="259" r:id="rId6"/>
    <p:sldId id="258" r:id="rId7"/>
    <p:sldId id="262" r:id="rId8"/>
    <p:sldId id="260" r:id="rId9"/>
    <p:sldId id="265" r:id="rId10"/>
    <p:sldId id="274" r:id="rId11"/>
    <p:sldId id="275" r:id="rId12"/>
    <p:sldId id="276" r:id="rId13"/>
    <p:sldId id="266" r:id="rId14"/>
    <p:sldId id="268" r:id="rId15"/>
    <p:sldId id="272" r:id="rId16"/>
    <p:sldId id="269" r:id="rId17"/>
    <p:sldId id="270" r:id="rId18"/>
    <p:sldId id="271" r:id="rId19"/>
    <p:sldId id="278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8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961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6" y="268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47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48546-FA7B-41DF-A2C6-62B4C007068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29EABC-92C3-42BA-96C4-7C7E4B289683}">
      <dgm:prSet/>
      <dgm:spPr/>
      <dgm:t>
        <a:bodyPr/>
        <a:lstStyle/>
        <a:p>
          <a:r>
            <a:rPr lang="ru-RU" dirty="0" smtClean="0"/>
            <a:t>О    ,     О</a:t>
          </a:r>
          <a:br>
            <a:rPr lang="ru-RU" dirty="0" smtClean="0"/>
          </a:br>
          <a:r>
            <a:rPr lang="ru-RU" dirty="0" smtClean="0"/>
            <a:t>О,   НО   О</a:t>
          </a:r>
          <a:br>
            <a:rPr lang="ru-RU" dirty="0" smtClean="0"/>
          </a:br>
          <a:r>
            <a:rPr lang="ru-RU" dirty="0" smtClean="0"/>
            <a:t>О,   однако О</a:t>
          </a:r>
          <a:br>
            <a:rPr lang="ru-RU" dirty="0" smtClean="0"/>
          </a:br>
          <a:r>
            <a:rPr lang="ru-RU" dirty="0" smtClean="0"/>
            <a:t>О,   да(но) О</a:t>
          </a:r>
          <a:br>
            <a:rPr lang="ru-RU" dirty="0" smtClean="0"/>
          </a:br>
          <a:r>
            <a:rPr lang="ru-RU" dirty="0" smtClean="0"/>
            <a:t>О, зато О</a:t>
          </a:r>
          <a:br>
            <a:rPr lang="ru-RU" dirty="0" smtClean="0"/>
          </a:br>
          <a:endParaRPr lang="ru-RU" dirty="0"/>
        </a:p>
      </dgm:t>
    </dgm:pt>
    <dgm:pt modelId="{4B04DBDE-D992-430D-B98A-92F050F6012E}" type="parTrans" cxnId="{8F318D94-5292-47AE-B71C-338A516B9687}">
      <dgm:prSet/>
      <dgm:spPr/>
      <dgm:t>
        <a:bodyPr/>
        <a:lstStyle/>
        <a:p>
          <a:endParaRPr lang="ru-RU"/>
        </a:p>
      </dgm:t>
    </dgm:pt>
    <dgm:pt modelId="{AF601A09-9595-4F03-8EB3-36E034ECB7E1}" type="sibTrans" cxnId="{8F318D94-5292-47AE-B71C-338A516B9687}">
      <dgm:prSet/>
      <dgm:spPr/>
      <dgm:t>
        <a:bodyPr/>
        <a:lstStyle/>
        <a:p>
          <a:endParaRPr lang="ru-RU"/>
        </a:p>
      </dgm:t>
    </dgm:pt>
    <dgm:pt modelId="{B39BE6B7-B913-448B-AFAF-D13B263AAB2E}" type="pres">
      <dgm:prSet presAssocID="{78C48546-FA7B-41DF-A2C6-62B4C007068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A4B3B6A-4C2C-42A2-AC11-0BB280B6F30B}" type="pres">
      <dgm:prSet presAssocID="{7029EABC-92C3-42BA-96C4-7C7E4B289683}" presName="posSpace" presStyleCnt="0"/>
      <dgm:spPr/>
    </dgm:pt>
    <dgm:pt modelId="{E3732141-7A8C-4B0D-871E-C45F42BC8B4D}" type="pres">
      <dgm:prSet presAssocID="{7029EABC-92C3-42BA-96C4-7C7E4B289683}" presName="vertFlow" presStyleCnt="0"/>
      <dgm:spPr/>
    </dgm:pt>
    <dgm:pt modelId="{81B4CF05-9F5F-42B4-BBE9-0B4C7EEE4E07}" type="pres">
      <dgm:prSet presAssocID="{7029EABC-92C3-42BA-96C4-7C7E4B289683}" presName="topSpace" presStyleCnt="0"/>
      <dgm:spPr/>
    </dgm:pt>
    <dgm:pt modelId="{3180C218-3985-4863-9378-4091398861CB}" type="pres">
      <dgm:prSet presAssocID="{7029EABC-92C3-42BA-96C4-7C7E4B289683}" presName="firstComp" presStyleCnt="0"/>
      <dgm:spPr/>
    </dgm:pt>
    <dgm:pt modelId="{F74A0355-B97C-4E32-A617-E0E1D4FD4E92}" type="pres">
      <dgm:prSet presAssocID="{7029EABC-92C3-42BA-96C4-7C7E4B289683}" presName="firstChild" presStyleLbl="bgAccFollowNode1" presStyleIdx="0" presStyleCnt="1"/>
      <dgm:spPr/>
    </dgm:pt>
    <dgm:pt modelId="{760FF39B-E8B4-4818-A55C-3AFC2BC679B0}" type="pres">
      <dgm:prSet presAssocID="{7029EABC-92C3-42BA-96C4-7C7E4B289683}" presName="firstChildTx" presStyleLbl="bgAccFollowNode1" presStyleIdx="0" presStyleCnt="1">
        <dgm:presLayoutVars>
          <dgm:bulletEnabled val="1"/>
        </dgm:presLayoutVars>
      </dgm:prSet>
      <dgm:spPr/>
    </dgm:pt>
    <dgm:pt modelId="{EFB6F84D-EF0A-4EE9-BB40-8B566B758613}" type="pres">
      <dgm:prSet presAssocID="{7029EABC-92C3-42BA-96C4-7C7E4B289683}" presName="negSpace" presStyleCnt="0"/>
      <dgm:spPr/>
    </dgm:pt>
    <dgm:pt modelId="{B1ACECC4-E78B-4706-9B4C-5C64F37E4E0E}" type="pres">
      <dgm:prSet presAssocID="{7029EABC-92C3-42BA-96C4-7C7E4B289683}" presName="circle" presStyleLbl="node1" presStyleIdx="0" presStyleCnt="1" custScaleX="225408" custLinFactNeighborX="1547" custLinFactNeighborY="43213"/>
      <dgm:spPr>
        <a:prstGeom prst="flowChartProcess">
          <a:avLst/>
        </a:prstGeom>
      </dgm:spPr>
      <dgm:t>
        <a:bodyPr/>
        <a:lstStyle/>
        <a:p>
          <a:endParaRPr lang="ru-RU"/>
        </a:p>
      </dgm:t>
    </dgm:pt>
  </dgm:ptLst>
  <dgm:cxnLst>
    <dgm:cxn modelId="{67B75A39-E1A7-4339-B363-572313AAD4D2}" type="presOf" srcId="{78C48546-FA7B-41DF-A2C6-62B4C0070686}" destId="{B39BE6B7-B913-448B-AFAF-D13B263AAB2E}" srcOrd="0" destOrd="0" presId="urn:microsoft.com/office/officeart/2005/8/layout/hList9"/>
    <dgm:cxn modelId="{8F318D94-5292-47AE-B71C-338A516B9687}" srcId="{78C48546-FA7B-41DF-A2C6-62B4C0070686}" destId="{7029EABC-92C3-42BA-96C4-7C7E4B289683}" srcOrd="0" destOrd="0" parTransId="{4B04DBDE-D992-430D-B98A-92F050F6012E}" sibTransId="{AF601A09-9595-4F03-8EB3-36E034ECB7E1}"/>
    <dgm:cxn modelId="{EA7BBB54-C577-4EA1-876E-02E61FE173A6}" type="presOf" srcId="{7029EABC-92C3-42BA-96C4-7C7E4B289683}" destId="{B1ACECC4-E78B-4706-9B4C-5C64F37E4E0E}" srcOrd="0" destOrd="0" presId="urn:microsoft.com/office/officeart/2005/8/layout/hList9"/>
    <dgm:cxn modelId="{3CECD7DF-F33B-4C39-9747-6ABF3FD6A2B6}" type="presParOf" srcId="{B39BE6B7-B913-448B-AFAF-D13B263AAB2E}" destId="{4A4B3B6A-4C2C-42A2-AC11-0BB280B6F30B}" srcOrd="0" destOrd="0" presId="urn:microsoft.com/office/officeart/2005/8/layout/hList9"/>
    <dgm:cxn modelId="{939D06EC-0C9D-4719-8694-8B37BDB6290C}" type="presParOf" srcId="{B39BE6B7-B913-448B-AFAF-D13B263AAB2E}" destId="{E3732141-7A8C-4B0D-871E-C45F42BC8B4D}" srcOrd="1" destOrd="0" presId="urn:microsoft.com/office/officeart/2005/8/layout/hList9"/>
    <dgm:cxn modelId="{00C478F2-CC47-4F65-97BF-86A3A9BEAA7A}" type="presParOf" srcId="{E3732141-7A8C-4B0D-871E-C45F42BC8B4D}" destId="{81B4CF05-9F5F-42B4-BBE9-0B4C7EEE4E07}" srcOrd="0" destOrd="0" presId="urn:microsoft.com/office/officeart/2005/8/layout/hList9"/>
    <dgm:cxn modelId="{1DCD7710-6E90-4009-A76D-595244CAE5EC}" type="presParOf" srcId="{E3732141-7A8C-4B0D-871E-C45F42BC8B4D}" destId="{3180C218-3985-4863-9378-4091398861CB}" srcOrd="1" destOrd="0" presId="urn:microsoft.com/office/officeart/2005/8/layout/hList9"/>
    <dgm:cxn modelId="{CBB647BC-BED6-43E7-8B6B-B0F308A362FF}" type="presParOf" srcId="{3180C218-3985-4863-9378-4091398861CB}" destId="{F74A0355-B97C-4E32-A617-E0E1D4FD4E92}" srcOrd="0" destOrd="0" presId="urn:microsoft.com/office/officeart/2005/8/layout/hList9"/>
    <dgm:cxn modelId="{F4C7DB5B-0AAE-4D75-B54F-70741AE8A0A8}" type="presParOf" srcId="{3180C218-3985-4863-9378-4091398861CB}" destId="{760FF39B-E8B4-4818-A55C-3AFC2BC679B0}" srcOrd="1" destOrd="0" presId="urn:microsoft.com/office/officeart/2005/8/layout/hList9"/>
    <dgm:cxn modelId="{95233F0D-C4DD-4DC8-BB83-31BDB64CB7D2}" type="presParOf" srcId="{B39BE6B7-B913-448B-AFAF-D13B263AAB2E}" destId="{EFB6F84D-EF0A-4EE9-BB40-8B566B758613}" srcOrd="2" destOrd="0" presId="urn:microsoft.com/office/officeart/2005/8/layout/hList9"/>
    <dgm:cxn modelId="{601FAAFD-46ED-4680-BD66-4D635EC1BC4A}" type="presParOf" srcId="{B39BE6B7-B913-448B-AFAF-D13B263AAB2E}" destId="{B1ACECC4-E78B-4706-9B4C-5C64F37E4E0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4A0355-B97C-4E32-A617-E0E1D4FD4E92}">
      <dsp:nvSpPr>
        <dsp:cNvPr id="0" name=""/>
        <dsp:cNvSpPr/>
      </dsp:nvSpPr>
      <dsp:spPr>
        <a:xfrm>
          <a:off x="2984033" y="1292945"/>
          <a:ext cx="4846141" cy="32323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CECC4-E78B-4706-9B4C-5C64F37E4E0E}">
      <dsp:nvSpPr>
        <dsp:cNvPr id="0" name=""/>
        <dsp:cNvSpPr/>
      </dsp:nvSpPr>
      <dsp:spPr>
        <a:xfrm>
          <a:off x="514378" y="1295202"/>
          <a:ext cx="7282393" cy="3230760"/>
        </a:xfrm>
        <a:prstGeom prst="flowChart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О    ,     О</a:t>
          </a:r>
          <a:br>
            <a:rPr lang="ru-RU" sz="3800" kern="1200" dirty="0" smtClean="0"/>
          </a:br>
          <a:r>
            <a:rPr lang="ru-RU" sz="3800" kern="1200" dirty="0" smtClean="0"/>
            <a:t>О,   НО   О</a:t>
          </a:r>
          <a:br>
            <a:rPr lang="ru-RU" sz="3800" kern="1200" dirty="0" smtClean="0"/>
          </a:br>
          <a:r>
            <a:rPr lang="ru-RU" sz="3800" kern="1200" dirty="0" smtClean="0"/>
            <a:t>О,   однако О</a:t>
          </a:r>
          <a:br>
            <a:rPr lang="ru-RU" sz="3800" kern="1200" dirty="0" smtClean="0"/>
          </a:br>
          <a:r>
            <a:rPr lang="ru-RU" sz="3800" kern="1200" dirty="0" smtClean="0"/>
            <a:t>О,   да(но) О</a:t>
          </a:r>
          <a:br>
            <a:rPr lang="ru-RU" sz="3800" kern="1200" dirty="0" smtClean="0"/>
          </a:br>
          <a:r>
            <a:rPr lang="ru-RU" sz="3800" kern="1200" dirty="0" smtClean="0"/>
            <a:t>О, зато О</a:t>
          </a:r>
          <a:br>
            <a:rPr lang="ru-RU" sz="3800" kern="1200" dirty="0" smtClean="0"/>
          </a:br>
          <a:endParaRPr lang="ru-RU" sz="3800" kern="1200" dirty="0"/>
        </a:p>
      </dsp:txBody>
      <dsp:txXfrm>
        <a:off x="514378" y="1295202"/>
        <a:ext cx="7282393" cy="3230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70C20-1761-40E5-9520-59E934E124C1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4171C-E088-4D07-9B97-FBAE7FB0A9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4171C-E088-4D07-9B97-FBAE7FB0A9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C82B1-ECF7-4B2A-B10C-1ED9B24D6A1C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6C51B-2D02-4F84-A448-A36365249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СЛУЖЕБНЫЕ ЧАСТИ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ПРЕДЛОГИ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ПРЕДЛОГ  «ПО»  В ЗНАЧЕНИИ «ПОСЛЕ» УПОТРЕБЛЯЕТСЯ </a:t>
            </a:r>
            <a:r>
              <a:rPr lang="ru-RU" b="1" dirty="0" smtClean="0"/>
              <a:t>С ПРЕДЛОЖНЫМ </a:t>
            </a:r>
            <a:r>
              <a:rPr lang="ru-RU" dirty="0" smtClean="0"/>
              <a:t>ПАДЕЖОМ: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   ОКОНЧАН</a:t>
            </a:r>
            <a:r>
              <a:rPr lang="ru-RU" b="1" dirty="0" smtClean="0"/>
              <a:t>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   ПРИБЫТ</a:t>
            </a:r>
            <a:r>
              <a:rPr lang="ru-RU" b="1" dirty="0" smtClean="0"/>
              <a:t>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   ПО ВОЗВРАЩЕН</a:t>
            </a:r>
            <a:r>
              <a:rPr lang="ru-RU" b="1" dirty="0" smtClean="0"/>
              <a:t>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   ПРИЕЗДЕ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ПРЕДЛОГИ: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БЛАГОДАРЯ</a:t>
            </a:r>
            <a:br>
              <a:rPr lang="ru-RU" dirty="0" smtClean="0"/>
            </a:br>
            <a:r>
              <a:rPr lang="ru-RU" dirty="0" smtClean="0"/>
              <a:t>СОГЛАСНО</a:t>
            </a:r>
            <a:br>
              <a:rPr lang="ru-RU" dirty="0" smtClean="0"/>
            </a:br>
            <a:r>
              <a:rPr lang="ru-RU" dirty="0" smtClean="0"/>
              <a:t>ВОПРЕКИ</a:t>
            </a:r>
            <a:br>
              <a:rPr lang="ru-RU" dirty="0" smtClean="0"/>
            </a:br>
            <a:r>
              <a:rPr lang="ru-RU" dirty="0" smtClean="0"/>
              <a:t>НАПЕРЕКОР</a:t>
            </a:r>
            <a:br>
              <a:rPr lang="ru-RU" dirty="0" smtClean="0"/>
            </a:br>
            <a:r>
              <a:rPr lang="ru-RU" dirty="0" smtClean="0"/>
              <a:t>НАВСТРЕЧУ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УПОТРЕБЛЯЮТСЯ С ДАТЕЛЬНЫМ ПАДЕЖОМ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НЕПРОИЗВОДНЫЕ ПРЕДЛОГИ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БЕЗ                          В              ДО </a:t>
            </a:r>
            <a:br>
              <a:rPr lang="ru-RU" dirty="0" smtClean="0"/>
            </a:br>
            <a:r>
              <a:rPr lang="ru-RU" dirty="0" smtClean="0"/>
              <a:t>ДЛЯ                         ЗА           ИЗ</a:t>
            </a:r>
            <a:br>
              <a:rPr lang="ru-RU" dirty="0" smtClean="0"/>
            </a:br>
            <a:r>
              <a:rPr lang="ru-RU" dirty="0" smtClean="0"/>
              <a:t>НАД                         К             НА</a:t>
            </a:r>
            <a:br>
              <a:rPr lang="ru-RU" dirty="0" smtClean="0"/>
            </a:br>
            <a:r>
              <a:rPr lang="ru-RU" dirty="0" smtClean="0"/>
              <a:t>ОБ                            О            ОТ</a:t>
            </a:r>
            <a:br>
              <a:rPr lang="ru-RU" dirty="0" smtClean="0"/>
            </a:br>
            <a:r>
              <a:rPr lang="ru-RU" dirty="0" smtClean="0"/>
              <a:t>ПОД                         ПО         С</a:t>
            </a:r>
            <a:br>
              <a:rPr lang="ru-RU" dirty="0" smtClean="0"/>
            </a:br>
            <a:r>
              <a:rPr lang="ru-RU" dirty="0" smtClean="0"/>
              <a:t>ПРЕД                        У            ИЗ-ЗА</a:t>
            </a:r>
            <a:br>
              <a:rPr lang="ru-RU" dirty="0" smtClean="0"/>
            </a:br>
            <a:r>
              <a:rPr lang="ru-RU" dirty="0" smtClean="0"/>
              <a:t>ПРИ                        		 ПО-НАД</a:t>
            </a:r>
            <a:br>
              <a:rPr lang="ru-RU" dirty="0" smtClean="0"/>
            </a:br>
            <a:r>
              <a:rPr lang="ru-RU" dirty="0" smtClean="0"/>
              <a:t>ПРО                                        ПО-ЗА</a:t>
            </a:r>
            <a:br>
              <a:rPr lang="ru-RU" dirty="0" smtClean="0"/>
            </a:br>
            <a:r>
              <a:rPr lang="ru-RU" dirty="0" smtClean="0"/>
              <a:t>ЧЕРЕЗ	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02634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СОЮЗ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связывает однородные члены,</a:t>
            </a:r>
            <a:br>
              <a:rPr lang="ru-RU" dirty="0" smtClean="0"/>
            </a:br>
            <a:r>
              <a:rPr lang="ru-RU" dirty="0" smtClean="0"/>
              <a:t>простые предложения в составе сложного, а также предложения </a:t>
            </a:r>
            <a:br>
              <a:rPr lang="ru-RU" dirty="0" smtClean="0"/>
            </a:br>
            <a:r>
              <a:rPr lang="ru-RU" dirty="0" smtClean="0"/>
              <a:t>в тексте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dirty="0" smtClean="0"/>
              <a:t>Сочинительные союзы: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7232848" cy="4442048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Соединительные:                        И, ДА (= И),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не только……., но и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как……., так и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также,   тоже,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 ни….,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…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Противительные:                 А, НО, ДА=НО,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ОДНАКО (ЖЕ), ЗАТО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Разделительные:                     или, либо,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то…….,то..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		то   ли…, то…ли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                                     не  то……, не то……</a:t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ПОДЧИНИТЕЛЬНЫЕ СОЮЗЫ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Соединяют  части сложноподчинённого предложения:</a:t>
            </a:r>
          </a:p>
          <a:p>
            <a:r>
              <a:rPr lang="ru-RU" dirty="0" smtClean="0"/>
              <a:t>ЧТОБЫ , ДЛЯ ТОГО ЧТОБЫ</a:t>
            </a:r>
          </a:p>
          <a:p>
            <a:r>
              <a:rPr lang="ru-RU" dirty="0" smtClean="0"/>
              <a:t>КАК БУДТО, ТОЧНО, СЛОВНО, КАК</a:t>
            </a:r>
          </a:p>
          <a:p>
            <a:r>
              <a:rPr lang="ru-RU" dirty="0" smtClean="0"/>
              <a:t>ПОТОМУ ЧТО, ВВИДУ ТОГО ЧТО, ТАК КАК</a:t>
            </a:r>
          </a:p>
          <a:p>
            <a:r>
              <a:rPr lang="ru-RU" dirty="0" smtClean="0"/>
              <a:t>КОГДА, ЕДВА. ЛИШЬ, ЛИШЬ ТОЛЬКО</a:t>
            </a:r>
            <a:br>
              <a:rPr lang="ru-RU" dirty="0" smtClean="0"/>
            </a:br>
            <a:r>
              <a:rPr lang="ru-RU" dirty="0" smtClean="0"/>
              <a:t>ЕСЛИ, РАЗ, ЛИ, ХОТЬ, КАК СКОРО, ЧТО И ДР.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Ставь правильно запятые между однородными членами, связанными</a:t>
            </a:r>
            <a:br>
              <a:rPr lang="ru-RU" dirty="0" smtClean="0"/>
            </a:br>
            <a:r>
              <a:rPr lang="ru-RU" dirty="0" smtClean="0"/>
              <a:t>сочинительными союзами </a:t>
            </a:r>
            <a:endParaRPr lang="ru-RU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СОСТАВНЫХ СОЮЗАХ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НЕ ТОЛЬКО….,  НО И</a:t>
            </a:r>
            <a:br>
              <a:rPr lang="ru-RU" dirty="0" smtClean="0"/>
            </a:br>
            <a:r>
              <a:rPr lang="ru-RU" dirty="0" smtClean="0"/>
              <a:t>КАК….., ТАК     И</a:t>
            </a:r>
            <a:br>
              <a:rPr lang="ru-RU" dirty="0" smtClean="0"/>
            </a:br>
            <a:r>
              <a:rPr lang="ru-RU" dirty="0" smtClean="0"/>
              <a:t>НЕ ТАК…, КАК</a:t>
            </a:r>
            <a:br>
              <a:rPr lang="ru-RU" dirty="0" smtClean="0"/>
            </a:br>
            <a:r>
              <a:rPr lang="ru-RU" dirty="0" smtClean="0"/>
              <a:t>НЕ СТОЛЬКО…., СКОЛЬКО</a:t>
            </a:r>
            <a:br>
              <a:rPr lang="ru-RU" dirty="0" smtClean="0"/>
            </a:br>
            <a:r>
              <a:rPr lang="ru-RU" dirty="0" smtClean="0"/>
              <a:t>НАСКОЛЬКО….., НАСТОЛЬКО</a:t>
            </a:r>
            <a:br>
              <a:rPr lang="ru-RU" dirty="0" smtClean="0"/>
            </a:br>
            <a:r>
              <a:rPr lang="ru-RU" dirty="0" smtClean="0"/>
              <a:t>ХОТЯ И…., НО</a:t>
            </a:r>
            <a:br>
              <a:rPr lang="ru-RU" dirty="0" smtClean="0"/>
            </a:br>
            <a:r>
              <a:rPr lang="ru-RU" dirty="0" smtClean="0"/>
              <a:t>ЕСЛИ НЕ….., ТО</a:t>
            </a:r>
            <a:br>
              <a:rPr lang="ru-RU" dirty="0" smtClean="0"/>
            </a:br>
            <a:r>
              <a:rPr lang="ru-RU" dirty="0" smtClean="0"/>
              <a:t>СТОЛЬКО…., СКОЛЬКО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пиши союзы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ТАКЖЕ = ТОЖЕ= И</a:t>
            </a:r>
          </a:p>
          <a:p>
            <a:r>
              <a:rPr lang="ru-RU" dirty="0" smtClean="0"/>
              <a:t>ЧТОБЫ= ДЛЯ ТОГО ЧТОБЫ</a:t>
            </a:r>
          </a:p>
          <a:p>
            <a:r>
              <a:rPr lang="ru-RU" dirty="0" smtClean="0"/>
              <a:t>ЗАТО = НО</a:t>
            </a:r>
          </a:p>
          <a:p>
            <a:r>
              <a:rPr lang="ru-RU" dirty="0" smtClean="0"/>
              <a:t>ПРИТОМ ( К ТОМУ ЖЕ)</a:t>
            </a:r>
          </a:p>
          <a:p>
            <a:r>
              <a:rPr lang="ru-RU" dirty="0" smtClean="0"/>
              <a:t>ПРИЧЁМ</a:t>
            </a:r>
          </a:p>
          <a:p>
            <a:r>
              <a:rPr lang="ru-RU" dirty="0" smtClean="0"/>
              <a:t>ИТАК ( в  значении СЛЕДОВАТЕЛЬНО)</a:t>
            </a:r>
            <a:br>
              <a:rPr lang="ru-RU" dirty="0" smtClean="0"/>
            </a:br>
            <a:r>
              <a:rPr lang="ru-RU" dirty="0" smtClean="0"/>
              <a:t>ОТТОГО</a:t>
            </a:r>
            <a:br>
              <a:rPr lang="ru-RU" dirty="0" smtClean="0"/>
            </a:br>
            <a:r>
              <a:rPr lang="ru-RU" dirty="0" smtClean="0"/>
              <a:t>ПОТОМУ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ПИШИ РАЗДЕЛЬНО, ОТЛИЧАЙ ОТ </a:t>
            </a:r>
            <a:br>
              <a:rPr lang="ru-RU" dirty="0" smtClean="0"/>
            </a:br>
            <a:r>
              <a:rPr lang="ru-RU" dirty="0" smtClean="0"/>
              <a:t>МЕСТОИМЕНИЙ И НАРЕЧИЙ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517632" cy="4453955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lvl="1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ТО   ЖЕ            (САМОЕ…)</a:t>
            </a:r>
            <a:br>
              <a:rPr lang="ru-RU" sz="3600" dirty="0" smtClean="0"/>
            </a:br>
            <a:r>
              <a:rPr lang="ru-RU" sz="3600" dirty="0" smtClean="0"/>
              <a:t>ТАК  ЖЕ           (КАК И …)</a:t>
            </a:r>
            <a:br>
              <a:rPr lang="ru-RU" sz="3600" dirty="0" smtClean="0"/>
            </a:br>
            <a:r>
              <a:rPr lang="ru-RU" sz="3600" dirty="0" smtClean="0"/>
              <a:t>ПРИ   ТОМ      ( ПРИ КАКОМ?)</a:t>
            </a:r>
            <a:br>
              <a:rPr lang="ru-RU" sz="3600" dirty="0" smtClean="0"/>
            </a:br>
            <a:r>
              <a:rPr lang="ru-RU" sz="3600" dirty="0" smtClean="0"/>
              <a:t>ПО  ТОМУ        ( ПО КАКОМУ?)</a:t>
            </a:r>
            <a:br>
              <a:rPr lang="ru-RU" sz="3600" dirty="0" smtClean="0"/>
            </a:br>
            <a:r>
              <a:rPr lang="ru-RU" sz="3600" dirty="0" smtClean="0"/>
              <a:t>ПРИ  ЭТОМ     ( ПРИ КАКОМ?)</a:t>
            </a:r>
            <a:br>
              <a:rPr lang="ru-RU" sz="3600" dirty="0" smtClean="0"/>
            </a:br>
            <a:r>
              <a:rPr lang="ru-RU" sz="3600" dirty="0" smtClean="0"/>
              <a:t>ЗА   ТО              ( ЗА ЧТО?)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 ПРЕДЛОГА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 ПОМОГАЕТ СВЯЗАТЬСЯ СЛОВАМ В СЛОВОСОЧЕТАНИЕ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приехать под вечер</a:t>
            </a:r>
            <a:br>
              <a:rPr lang="ru-RU" i="1" dirty="0" smtClean="0"/>
            </a:br>
            <a:r>
              <a:rPr lang="ru-RU" i="1" dirty="0" smtClean="0"/>
              <a:t>растёт около дома</a:t>
            </a:r>
            <a:br>
              <a:rPr lang="ru-RU" i="1" dirty="0" smtClean="0"/>
            </a:br>
            <a:r>
              <a:rPr lang="ru-RU" i="1" dirty="0" smtClean="0"/>
              <a:t>справились благодаря помощи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ПИШИ РАЗДЕЛЬНО СОЮЗЫ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ТО ЕСТЬ</a:t>
            </a:r>
            <a:br>
              <a:rPr lang="ru-RU" dirty="0" smtClean="0"/>
            </a:br>
            <a:r>
              <a:rPr lang="ru-RU" dirty="0" smtClean="0"/>
              <a:t> ТО БИШЬ</a:t>
            </a:r>
            <a:br>
              <a:rPr lang="ru-RU" dirty="0" smtClean="0"/>
            </a:br>
            <a:r>
              <a:rPr lang="ru-RU" dirty="0" smtClean="0"/>
              <a:t> ПОТОМУ ЧТО</a:t>
            </a:r>
            <a:br>
              <a:rPr lang="ru-RU" dirty="0" smtClean="0"/>
            </a:br>
            <a:r>
              <a:rPr lang="ru-RU" dirty="0" smtClean="0"/>
              <a:t> ТАК КАК</a:t>
            </a:r>
            <a:br>
              <a:rPr lang="ru-RU" dirty="0" smtClean="0"/>
            </a:br>
            <a:r>
              <a:rPr lang="ru-RU" dirty="0" smtClean="0"/>
              <a:t> КАК БУДТО</a:t>
            </a:r>
            <a:br>
              <a:rPr lang="ru-RU" dirty="0" smtClean="0"/>
            </a:br>
            <a:r>
              <a:rPr lang="ru-RU" dirty="0" smtClean="0"/>
              <a:t>ДЛЯ ТОГО ЧТО</a:t>
            </a:r>
            <a:br>
              <a:rPr lang="ru-RU" dirty="0" smtClean="0"/>
            </a:br>
            <a:r>
              <a:rPr lang="ru-RU" dirty="0" smtClean="0"/>
              <a:t>БЛАГОДАРЯ ТОМУ ЧТО</a:t>
            </a:r>
            <a:br>
              <a:rPr lang="ru-RU" dirty="0" smtClean="0"/>
            </a:br>
            <a:r>
              <a:rPr lang="ru-RU" dirty="0" smtClean="0"/>
              <a:t>ОТТОГО ЧТО</a:t>
            </a:r>
            <a:br>
              <a:rPr lang="ru-RU" dirty="0" smtClean="0"/>
            </a:br>
            <a:r>
              <a:rPr lang="ru-RU" dirty="0" smtClean="0"/>
              <a:t>ВСЛЕДСТВИЕ ТОГО ЧТО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ПРЕДЛОГОВ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ПРОИЗВОДНЫЕ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НЕПРОИЗВОДНЫЕ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ПРОСТЫЕ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СОСТАВНЫЕ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583362"/>
          </a:xfrm>
        </p:spPr>
        <p:txBody>
          <a:bodyPr>
            <a:normAutofit/>
          </a:bodyPr>
          <a:lstStyle/>
          <a:p>
            <a:r>
              <a:rPr lang="ru-RU" smtClean="0"/>
              <a:t>ПРОИЗВОДНЫЕ ПРЕДЛОГИ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образуются путём перехода самостоятельных частей речи в служебные, утрачивают при этом</a:t>
            </a:r>
            <a:br>
              <a:rPr lang="ru-RU" smtClean="0"/>
            </a:br>
            <a:r>
              <a:rPr lang="ru-RU" smtClean="0"/>
              <a:t>лексическое значение и</a:t>
            </a:r>
            <a:br>
              <a:rPr lang="ru-RU" smtClean="0"/>
            </a:br>
            <a:r>
              <a:rPr lang="ru-RU" smtClean="0"/>
              <a:t>морфологические признаки.</a:t>
            </a:r>
            <a:br>
              <a:rPr lang="ru-RU" smtClean="0"/>
            </a:br>
            <a:r>
              <a:rPr lang="ru-RU" smtClean="0"/>
              <a:t>			       														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СУЩЕСТВИТЕЛЬНОЕ</a:t>
            </a:r>
          </a:p>
          <a:p>
            <a:endParaRPr lang="ru-RU" dirty="0" smtClean="0"/>
          </a:p>
          <a:p>
            <a:r>
              <a:rPr lang="ru-RU" i="1" dirty="0" smtClean="0"/>
              <a:t>В ТЕЧЕНИИ РЕКИ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В ПРОДОЛЖЕНИИ ФИЛЬМА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ПРЕДЛОГ</a:t>
            </a:r>
          </a:p>
          <a:p>
            <a:r>
              <a:rPr lang="ru-RU" i="1" dirty="0" smtClean="0"/>
              <a:t>В ТЕЧЕНИЕ ДНЯ, МЕСЯЦА ( ВРЕМЯ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В ПРОДОЛЖЕНИЕ</a:t>
            </a:r>
            <a:br>
              <a:rPr lang="ru-RU" i="1" dirty="0" smtClean="0"/>
            </a:br>
            <a:r>
              <a:rPr lang="ru-RU" i="1" dirty="0" smtClean="0"/>
              <a:t>НЕДЕЛИ (ВРЕМЯ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32081" y="3223559"/>
            <a:ext cx="127983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Calibri"/>
                <a:cs typeface="Times New Roman"/>
              </a:rPr>
              <a:t>В ТЕЧЕНИЕ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ТЕЧЕНИЕ  РЕКИ</a:t>
            </a:r>
            <a:endParaRPr lang="ru-RU" dirty="0"/>
          </a:p>
        </p:txBody>
      </p:sp>
      <p:pic>
        <p:nvPicPr>
          <p:cNvPr id="4097" name="Picture 1" descr="C:\Users\lenovo\Pictures\Downloads\река-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835696" y="5301208"/>
            <a:ext cx="5442992" cy="870992"/>
          </a:xfrm>
        </p:spPr>
        <p:txBody>
          <a:bodyPr>
            <a:noAutofit/>
          </a:bodyPr>
          <a:lstStyle/>
          <a:p>
            <a:r>
              <a:rPr lang="ru-RU" sz="2400" dirty="0" smtClean="0"/>
              <a:t> в  БЫСТРОМ  </a:t>
            </a:r>
            <a:r>
              <a:rPr lang="ru-RU" sz="2400" dirty="0" err="1" smtClean="0"/>
              <a:t>теченИИ</a:t>
            </a:r>
            <a:r>
              <a:rPr lang="ru-RU" sz="2400" dirty="0" smtClean="0"/>
              <a:t>  реки</a:t>
            </a:r>
          </a:p>
          <a:p>
            <a:r>
              <a:rPr lang="ru-RU" sz="2400" dirty="0" smtClean="0"/>
              <a:t> ( существительное на  -ИЕ в  предложном падеже)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ПИШИ  в предлогах      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В ТЕЧЕНИЕ (НЕДЕЛИ)                  \   ВРЕМЯ </a:t>
            </a:r>
            <a:br>
              <a:rPr lang="ru-RU" dirty="0" smtClean="0"/>
            </a:br>
            <a:r>
              <a:rPr lang="ru-RU" dirty="0" smtClean="0"/>
              <a:t>   </a:t>
            </a:r>
          </a:p>
          <a:p>
            <a:r>
              <a:rPr lang="ru-RU" dirty="0" smtClean="0"/>
              <a:t>В ПРОДОЛЖЕНИЕ (МЕСЯЦА)        \ВРЕМЯ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ВСЛЕДСТВИЕ ( ПО ПРИЧИНЕ = ИЗ-ЗА)</a:t>
            </a:r>
            <a:br>
              <a:rPr lang="ru-RU" dirty="0" smtClean="0"/>
            </a:br>
            <a:r>
              <a:rPr lang="ru-RU" dirty="0" smtClean="0"/>
              <a:t>НАПОДОБИЕ = ПОДОБНО ЧЕМУ-ЛИБО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СЛИТНО				РАЗДЕЛЬНО	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ВСЛЕДСТВИЕ= ИЗ-ЗА</a:t>
            </a:r>
            <a:br>
              <a:rPr lang="ru-RU" dirty="0" smtClean="0"/>
            </a:br>
            <a:r>
              <a:rPr lang="ru-RU" dirty="0" smtClean="0"/>
              <a:t>НАПОДОБИЕ,</a:t>
            </a:r>
            <a:br>
              <a:rPr lang="ru-RU" dirty="0" smtClean="0"/>
            </a:br>
            <a:r>
              <a:rPr lang="ru-RU" dirty="0" smtClean="0"/>
              <a:t>ВРОДЕ=ПОДОБНО</a:t>
            </a:r>
            <a:br>
              <a:rPr lang="ru-RU" dirty="0" smtClean="0"/>
            </a:br>
            <a:r>
              <a:rPr lang="ru-RU" dirty="0" smtClean="0"/>
              <a:t>НАСЧЁТ= О</a:t>
            </a:r>
            <a:br>
              <a:rPr lang="ru-RU" dirty="0" smtClean="0"/>
            </a:br>
            <a:r>
              <a:rPr lang="ru-RU" dirty="0" smtClean="0"/>
              <a:t>ВВИДУ</a:t>
            </a:r>
            <a:br>
              <a:rPr lang="ru-RU" dirty="0" smtClean="0"/>
            </a:br>
            <a:r>
              <a:rPr lang="ru-RU" dirty="0" smtClean="0"/>
              <a:t>ВМЕСТО</a:t>
            </a:r>
            <a:br>
              <a:rPr lang="ru-RU" dirty="0" smtClean="0"/>
            </a:br>
            <a:r>
              <a:rPr lang="ru-RU" dirty="0" smtClean="0"/>
              <a:t>НЕСМОТРЯ 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ТЕЧЕНИЕ</a:t>
            </a:r>
            <a:br>
              <a:rPr lang="ru-RU" dirty="0" smtClean="0"/>
            </a:br>
            <a:r>
              <a:rPr lang="ru-RU" dirty="0" smtClean="0"/>
              <a:t>В ПРОДОЛЖЕНИЕ</a:t>
            </a:r>
            <a:br>
              <a:rPr lang="ru-RU" dirty="0" smtClean="0"/>
            </a:br>
            <a:r>
              <a:rPr lang="ru-RU" dirty="0" smtClean="0"/>
              <a:t> ПО ПРИЧИНЕ</a:t>
            </a:r>
            <a:br>
              <a:rPr lang="ru-RU" dirty="0" smtClean="0"/>
            </a:br>
            <a:r>
              <a:rPr lang="ru-RU" dirty="0" smtClean="0"/>
              <a:t>В ЦЕЛЯХ</a:t>
            </a:r>
            <a:br>
              <a:rPr lang="ru-RU" dirty="0" smtClean="0"/>
            </a:br>
            <a:r>
              <a:rPr lang="ru-RU" dirty="0" smtClean="0"/>
              <a:t>СО СТОРОНЫ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314602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ЗАПОМНИ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пишутся СЛИТНО производные предлоги, образованные на основе наречий: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двигаться  впереди колонны,</a:t>
            </a:r>
            <a:br>
              <a:rPr lang="ru-RU" i="1" dirty="0" smtClean="0"/>
            </a:br>
            <a:r>
              <a:rPr lang="ru-RU" i="1" dirty="0" smtClean="0"/>
              <a:t> обойти вокруг памятника</a:t>
            </a:r>
            <a:br>
              <a:rPr lang="ru-RU" i="1" dirty="0" smtClean="0"/>
            </a:b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197</Words>
  <Application>Microsoft Office PowerPoint</Application>
  <PresentationFormat>Экран (4:3)</PresentationFormat>
  <Paragraphs>56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СЛУЖЕБНЫЕ ЧАСТИ РЕЧИ</vt:lpstr>
      <vt:lpstr>НАЗНАЧЕНИЕ ПРЕДЛОГА</vt:lpstr>
      <vt:lpstr>ГРУППЫ ПРЕДЛОГОВ</vt:lpstr>
      <vt:lpstr>ПРОИЗВОДНЫЕ ПРЕДЛОГИ   образуются путём перехода самостоятельных частей речи в служебные, утрачивают при этом лексическое значение и морфологические признаки.                         </vt:lpstr>
      <vt:lpstr>РАЗЛИЧАЙ</vt:lpstr>
      <vt:lpstr>ТЕЧЕНИЕ  РЕКИ</vt:lpstr>
      <vt:lpstr>ПИШИ  в предлогах      Е</vt:lpstr>
      <vt:lpstr>СЛИТНО    РАЗДЕЛЬНО   </vt:lpstr>
      <vt:lpstr>ЗАПОМНИ  пишутся СЛИТНО производные предлоги, образованные на основе наречий:  двигаться  впереди колонны,  обойти вокруг памятника </vt:lpstr>
      <vt:lpstr>ЗАПОМНИ </vt:lpstr>
      <vt:lpstr>ПРЕДЛОГИ: </vt:lpstr>
      <vt:lpstr>НЕПРОИЗВОДНЫЕ ПРЕДЛОГИ</vt:lpstr>
      <vt:lpstr>СОЮЗ связывает однородные члены, простые предложения в составе сложного, а также предложения  в тексте</vt:lpstr>
      <vt:lpstr>Сочинительные союзы:</vt:lpstr>
      <vt:lpstr>ПОДЧИНИТЕЛЬНЫЕ СОЮЗЫ</vt:lpstr>
      <vt:lpstr>Ставь правильно запятые между однородными членами, связанными сочинительными союзами </vt:lpstr>
      <vt:lpstr>В СОСТАВНЫХ СОЮЗАХ</vt:lpstr>
      <vt:lpstr>Слитно пиши союзы</vt:lpstr>
      <vt:lpstr>ПИШИ РАЗДЕЛЬНО, ОТЛИЧАЙ ОТ  МЕСТОИМЕНИЙ И НАРЕЧИЙ </vt:lpstr>
      <vt:lpstr>ПИШИ РАЗДЕЛЬНО СОЮЗЫ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СЛУЖЕБНЫЕ ЧАСТИ РРЕЧИ</dc:title>
  <dc:creator>lenovo</dc:creator>
  <cp:lastModifiedBy>lenovo</cp:lastModifiedBy>
  <cp:revision>29</cp:revision>
  <dcterms:created xsi:type="dcterms:W3CDTF">2012-04-04T18:37:40Z</dcterms:created>
  <dcterms:modified xsi:type="dcterms:W3CDTF">2012-09-03T15:56:09Z</dcterms:modified>
</cp:coreProperties>
</file>