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08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A15EA-D45D-4367-AFA8-409D093F66DF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268C-EEA6-4F8B-A262-B090C8BD9D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A15EA-D45D-4367-AFA8-409D093F66DF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268C-EEA6-4F8B-A262-B090C8BD9D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A15EA-D45D-4367-AFA8-409D093F66DF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268C-EEA6-4F8B-A262-B090C8BD9D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A15EA-D45D-4367-AFA8-409D093F66DF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268C-EEA6-4F8B-A262-B090C8BD9D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A15EA-D45D-4367-AFA8-409D093F66DF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268C-EEA6-4F8B-A262-B090C8BD9D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A15EA-D45D-4367-AFA8-409D093F66DF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268C-EEA6-4F8B-A262-B090C8BD9D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A15EA-D45D-4367-AFA8-409D093F66DF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268C-EEA6-4F8B-A262-B090C8BD9D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A15EA-D45D-4367-AFA8-409D093F66DF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268C-EEA6-4F8B-A262-B090C8BD9D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A15EA-D45D-4367-AFA8-409D093F66DF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268C-EEA6-4F8B-A262-B090C8BD9D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A15EA-D45D-4367-AFA8-409D093F66DF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268C-EEA6-4F8B-A262-B090C8BD9D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A15EA-D45D-4367-AFA8-409D093F66DF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268C-EEA6-4F8B-A262-B090C8BD9D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A15EA-D45D-4367-AFA8-409D093F66DF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8268C-EEA6-4F8B-A262-B090C8BD9D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286808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961163">
            <a:off x="777441" y="686431"/>
            <a:ext cx="7746752" cy="339468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r>
              <a:rPr lang="ru-RU" sz="9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9327"/>
                    </a:gs>
                    <a:gs pos="100000">
                      <a:srgbClr val="FFFF00"/>
                    </a:gs>
                  </a:gsLst>
                  <a:lin ang="2700000" scaled="1"/>
                </a:gradFill>
                <a:latin typeface="Impact"/>
              </a:rPr>
              <a:t>    Способ        </a:t>
            </a:r>
            <a:br>
              <a:rPr lang="ru-RU" sz="9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9327"/>
                    </a:gs>
                    <a:gs pos="100000">
                      <a:srgbClr val="FFFF00"/>
                    </a:gs>
                  </a:gsLst>
                  <a:lin ang="2700000" scaled="1"/>
                </a:gradFill>
                <a:latin typeface="Impact"/>
              </a:rPr>
            </a:br>
            <a:r>
              <a:rPr lang="ru-RU" sz="9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9327"/>
                    </a:gs>
                    <a:gs pos="100000">
                      <a:srgbClr val="FFFF00"/>
                    </a:gs>
                  </a:gsLst>
                  <a:lin ang="2700000" scaled="1"/>
                </a:gradFill>
                <a:latin typeface="Impact"/>
              </a:rPr>
              <a:t>    сложения</a:t>
            </a:r>
            <a:br>
              <a:rPr lang="ru-RU" sz="9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9327"/>
                    </a:gs>
                    <a:gs pos="100000">
                      <a:srgbClr val="FFFF00"/>
                    </a:gs>
                  </a:gsLst>
                  <a:lin ang="2700000" scaled="1"/>
                </a:gradFill>
                <a:latin typeface="Impact"/>
              </a:rPr>
            </a:br>
            <a:endParaRPr lang="ru-RU" sz="9600" dirty="0">
              <a:solidFill>
                <a:srgbClr val="C00000"/>
              </a:solidFill>
            </a:endParaRPr>
          </a:p>
        </p:txBody>
      </p:sp>
      <p:sp>
        <p:nvSpPr>
          <p:cNvPr id="4" name="Прямоуг. 3"/>
          <p:cNvSpPr txBox="1">
            <a:spLocks noChangeArrowheads="1"/>
          </p:cNvSpPr>
          <p:nvPr/>
        </p:nvSpPr>
        <p:spPr>
          <a:xfrm>
            <a:off x="685800" y="4857760"/>
            <a:ext cx="7772400" cy="123824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. 3"/>
          <p:cNvSpPr txBox="1">
            <a:spLocks noChangeArrowheads="1"/>
          </p:cNvSpPr>
          <p:nvPr/>
        </p:nvSpPr>
        <p:spPr>
          <a:xfrm>
            <a:off x="0" y="4786322"/>
            <a:ext cx="9144000" cy="207167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Цель: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научить 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решению системы   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двух</a:t>
            </a:r>
            <a:r>
              <a:rPr lang="ru-RU" sz="2400" noProof="0" dirty="0" smtClean="0">
                <a:solidFill>
                  <a:srgbClr val="FFFF00"/>
                </a:solidFill>
              </a:rPr>
              <a:t>  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линейных  уравнений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400" noProof="0" dirty="0" smtClean="0">
                <a:solidFill>
                  <a:srgbClr val="FFFF00"/>
                </a:solidFill>
              </a:rPr>
              <a:t>                   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способом  </a:t>
            </a:r>
            <a:r>
              <a:rPr lang="ru-RU" sz="2400" dirty="0" smtClean="0">
                <a:solidFill>
                  <a:srgbClr val="FFFF00"/>
                </a:solidFill>
              </a:rPr>
              <a:t>сложения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в  необходимых случаях приводя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400" noProof="0" dirty="0" smtClean="0">
                <a:solidFill>
                  <a:srgbClr val="FFFF00"/>
                </a:solidFill>
              </a:rPr>
              <a:t>                   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предварительно уравнения системы к виду: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ах +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 y = c, 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где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a, b, c 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целые числа.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utoUpdateAnimBg="0"/>
      <p:bldP spid="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Решение системы способом сложения</a:t>
            </a: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28596" y="1428737"/>
            <a:ext cx="1935163" cy="954088"/>
            <a:chOff x="336" y="1226"/>
            <a:chExt cx="1219" cy="601"/>
          </a:xfrm>
        </p:grpSpPr>
        <p:sp>
          <p:nvSpPr>
            <p:cNvPr id="14382" name="Поле 3"/>
            <p:cNvSpPr txBox="1">
              <a:spLocks noChangeArrowheads="1"/>
            </p:cNvSpPr>
            <p:nvPr/>
          </p:nvSpPr>
          <p:spPr bwMode="auto">
            <a:xfrm>
              <a:off x="422" y="1226"/>
              <a:ext cx="1133" cy="60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dirty="0"/>
                <a:t>  </a:t>
              </a:r>
              <a:r>
                <a:rPr lang="ru-RU" sz="2800" dirty="0">
                  <a:solidFill>
                    <a:schemeClr val="bg1"/>
                  </a:solidFill>
                </a:rPr>
                <a:t>7х+2у=1,</a:t>
              </a:r>
            </a:p>
            <a:p>
              <a:r>
                <a:rPr lang="ru-RU" sz="2800" dirty="0">
                  <a:solidFill>
                    <a:schemeClr val="bg1"/>
                  </a:solidFill>
                </a:rPr>
                <a:t>17х+6у=-9;</a:t>
              </a:r>
            </a:p>
          </p:txBody>
        </p:sp>
        <p:sp>
          <p:nvSpPr>
            <p:cNvPr id="14383" name="Автофигура 4"/>
            <p:cNvSpPr>
              <a:spLocks/>
            </p:cNvSpPr>
            <p:nvPr/>
          </p:nvSpPr>
          <p:spPr bwMode="auto">
            <a:xfrm>
              <a:off x="336" y="1248"/>
              <a:ext cx="144" cy="480"/>
            </a:xfrm>
            <a:prstGeom prst="leftBrace">
              <a:avLst>
                <a:gd name="adj1" fmla="val 27778"/>
                <a:gd name="adj2" fmla="val 50000"/>
              </a:avLst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491" name="Поле 11"/>
          <p:cNvSpPr txBox="1">
            <a:spLocks noChangeArrowheads="1"/>
          </p:cNvSpPr>
          <p:nvPr/>
        </p:nvSpPr>
        <p:spPr bwMode="auto">
          <a:xfrm>
            <a:off x="2143108" y="1500174"/>
            <a:ext cx="1034257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|·( -</a:t>
            </a:r>
            <a:r>
              <a:rPr lang="ru-RU" sz="2800" dirty="0">
                <a:solidFill>
                  <a:schemeClr val="bg1"/>
                </a:solidFill>
              </a:rPr>
              <a:t>3)</a:t>
            </a:r>
          </a:p>
        </p:txBody>
      </p:sp>
      <p:grpSp>
        <p:nvGrpSpPr>
          <p:cNvPr id="4" name="Группа 14"/>
          <p:cNvGrpSpPr>
            <a:grpSpLocks/>
          </p:cNvGrpSpPr>
          <p:nvPr/>
        </p:nvGrpSpPr>
        <p:grpSpPr bwMode="auto">
          <a:xfrm>
            <a:off x="357188" y="2357438"/>
            <a:ext cx="3059115" cy="1958976"/>
            <a:chOff x="321" y="1127"/>
            <a:chExt cx="1927" cy="1234"/>
          </a:xfrm>
        </p:grpSpPr>
        <p:sp>
          <p:nvSpPr>
            <p:cNvPr id="14378" name="Поле 12"/>
            <p:cNvSpPr txBox="1">
              <a:spLocks noChangeArrowheads="1"/>
            </p:cNvSpPr>
            <p:nvPr/>
          </p:nvSpPr>
          <p:spPr bwMode="auto">
            <a:xfrm>
              <a:off x="501" y="1217"/>
              <a:ext cx="1747" cy="114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dirty="0">
                  <a:solidFill>
                    <a:schemeClr val="bg1"/>
                  </a:solidFill>
                </a:rPr>
                <a:t>-21х-6у=-3,</a:t>
              </a:r>
            </a:p>
            <a:p>
              <a:r>
                <a:rPr lang="ru-RU" sz="2800" dirty="0">
                  <a:solidFill>
                    <a:schemeClr val="bg1"/>
                  </a:solidFill>
                </a:rPr>
                <a:t>17х+6у=-9</a:t>
              </a:r>
              <a:r>
                <a:rPr lang="ru-RU" sz="2800" dirty="0" smtClean="0">
                  <a:solidFill>
                    <a:schemeClr val="bg1"/>
                  </a:solidFill>
                </a:rPr>
                <a:t>;</a:t>
              </a:r>
              <a:endParaRPr lang="ru-RU" sz="2800" dirty="0" smtClean="0">
                <a:solidFill>
                  <a:schemeClr val="bg1"/>
                </a:solidFill>
              </a:endParaRPr>
            </a:p>
            <a:p>
              <a:r>
                <a:rPr lang="ru-RU" sz="2800" dirty="0" smtClean="0">
                  <a:solidFill>
                    <a:schemeClr val="bg1"/>
                  </a:solidFill>
                </a:rPr>
                <a:t>-----------------</a:t>
              </a:r>
            </a:p>
            <a:p>
              <a:r>
                <a:rPr lang="ru-RU" sz="2800" dirty="0" smtClean="0">
                  <a:solidFill>
                    <a:schemeClr val="bg1"/>
                  </a:solidFill>
                </a:rPr>
                <a:t>-21х + 17х = -3 - 9</a:t>
              </a:r>
            </a:p>
          </p:txBody>
        </p:sp>
        <p:sp>
          <p:nvSpPr>
            <p:cNvPr id="14379" name="Автофигура 13"/>
            <p:cNvSpPr>
              <a:spLocks/>
            </p:cNvSpPr>
            <p:nvPr/>
          </p:nvSpPr>
          <p:spPr bwMode="auto">
            <a:xfrm flipV="1">
              <a:off x="321" y="1127"/>
              <a:ext cx="135" cy="697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495" name="Поле 15"/>
          <p:cNvSpPr txBox="1">
            <a:spLocks noChangeArrowheads="1"/>
          </p:cNvSpPr>
          <p:nvPr/>
        </p:nvSpPr>
        <p:spPr bwMode="auto">
          <a:xfrm>
            <a:off x="0" y="2786058"/>
            <a:ext cx="300082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+</a:t>
            </a:r>
          </a:p>
        </p:txBody>
      </p:sp>
      <p:grpSp>
        <p:nvGrpSpPr>
          <p:cNvPr id="5" name="Группа 20"/>
          <p:cNvGrpSpPr>
            <a:grpSpLocks/>
          </p:cNvGrpSpPr>
          <p:nvPr/>
        </p:nvGrpSpPr>
        <p:grpSpPr bwMode="auto">
          <a:xfrm>
            <a:off x="357158" y="4357696"/>
            <a:ext cx="1766888" cy="954088"/>
            <a:chOff x="432" y="2522"/>
            <a:chExt cx="1113" cy="601"/>
          </a:xfrm>
        </p:grpSpPr>
        <p:sp>
          <p:nvSpPr>
            <p:cNvPr id="14376" name="Поле 17"/>
            <p:cNvSpPr txBox="1">
              <a:spLocks noChangeArrowheads="1"/>
            </p:cNvSpPr>
            <p:nvPr/>
          </p:nvSpPr>
          <p:spPr bwMode="auto">
            <a:xfrm>
              <a:off x="470" y="2522"/>
              <a:ext cx="1075" cy="60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dirty="0">
                  <a:solidFill>
                    <a:schemeClr val="bg1"/>
                  </a:solidFill>
                </a:rPr>
                <a:t>- 4х = - 12,</a:t>
              </a:r>
            </a:p>
            <a:p>
              <a:r>
                <a:rPr lang="ru-RU" sz="2800" dirty="0">
                  <a:solidFill>
                    <a:schemeClr val="bg1"/>
                  </a:solidFill>
                </a:rPr>
                <a:t>  7х+2у=1;</a:t>
              </a:r>
            </a:p>
          </p:txBody>
        </p:sp>
        <p:sp>
          <p:nvSpPr>
            <p:cNvPr id="14377" name="Автофигура 19"/>
            <p:cNvSpPr>
              <a:spLocks/>
            </p:cNvSpPr>
            <p:nvPr/>
          </p:nvSpPr>
          <p:spPr bwMode="auto">
            <a:xfrm>
              <a:off x="432" y="2544"/>
              <a:ext cx="96" cy="480"/>
            </a:xfrm>
            <a:prstGeom prst="leftBrace">
              <a:avLst>
                <a:gd name="adj1" fmla="val 41667"/>
                <a:gd name="adj2" fmla="val 50000"/>
              </a:avLst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Группа 29"/>
          <p:cNvGrpSpPr>
            <a:grpSpLocks/>
          </p:cNvGrpSpPr>
          <p:nvPr/>
        </p:nvGrpSpPr>
        <p:grpSpPr bwMode="auto">
          <a:xfrm>
            <a:off x="533400" y="5715003"/>
            <a:ext cx="1581150" cy="954088"/>
            <a:chOff x="480" y="3216"/>
            <a:chExt cx="996" cy="601"/>
          </a:xfrm>
        </p:grpSpPr>
        <p:sp>
          <p:nvSpPr>
            <p:cNvPr id="14370" name="Поле 27"/>
            <p:cNvSpPr txBox="1">
              <a:spLocks noChangeArrowheads="1"/>
            </p:cNvSpPr>
            <p:nvPr/>
          </p:nvSpPr>
          <p:spPr bwMode="auto">
            <a:xfrm>
              <a:off x="528" y="3216"/>
              <a:ext cx="948" cy="60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dirty="0">
                  <a:solidFill>
                    <a:schemeClr val="bg1"/>
                  </a:solidFill>
                </a:rPr>
                <a:t>х=3,</a:t>
              </a:r>
            </a:p>
            <a:p>
              <a:r>
                <a:rPr lang="ru-RU" sz="2800" dirty="0">
                  <a:solidFill>
                    <a:schemeClr val="bg1"/>
                  </a:solidFill>
                </a:rPr>
                <a:t>7х+2у=1;</a:t>
              </a:r>
            </a:p>
          </p:txBody>
        </p:sp>
        <p:sp>
          <p:nvSpPr>
            <p:cNvPr id="14371" name="Автофигура 28"/>
            <p:cNvSpPr>
              <a:spLocks/>
            </p:cNvSpPr>
            <p:nvPr/>
          </p:nvSpPr>
          <p:spPr bwMode="auto">
            <a:xfrm>
              <a:off x="480" y="3264"/>
              <a:ext cx="96" cy="432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cxnSp>
        <p:nvCxnSpPr>
          <p:cNvPr id="14367" name="Автофигура 38"/>
          <p:cNvCxnSpPr>
            <a:cxnSpLocks noChangeShapeType="1"/>
          </p:cNvCxnSpPr>
          <p:nvPr/>
        </p:nvCxnSpPr>
        <p:spPr bwMode="auto">
          <a:xfrm rot="5400000" flipV="1">
            <a:off x="504825" y="6124575"/>
            <a:ext cx="822325" cy="1588"/>
          </a:xfrm>
          <a:prstGeom prst="bentConnector5">
            <a:avLst>
              <a:gd name="adj1" fmla="val -27801"/>
              <a:gd name="adj2" fmla="val 103291342"/>
              <a:gd name="adj3" fmla="val 127801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</p:spPr>
      </p:cxnSp>
      <p:grpSp>
        <p:nvGrpSpPr>
          <p:cNvPr id="10" name="Группа 45"/>
          <p:cNvGrpSpPr>
            <a:grpSpLocks/>
          </p:cNvGrpSpPr>
          <p:nvPr/>
        </p:nvGrpSpPr>
        <p:grpSpPr bwMode="auto">
          <a:xfrm>
            <a:off x="5357818" y="1500174"/>
            <a:ext cx="1766888" cy="954088"/>
            <a:chOff x="3465" y="1283"/>
            <a:chExt cx="1113" cy="601"/>
          </a:xfrm>
        </p:grpSpPr>
        <p:sp>
          <p:nvSpPr>
            <p:cNvPr id="14365" name="Поле 42"/>
            <p:cNvSpPr txBox="1">
              <a:spLocks noChangeArrowheads="1"/>
            </p:cNvSpPr>
            <p:nvPr/>
          </p:nvSpPr>
          <p:spPr bwMode="auto">
            <a:xfrm>
              <a:off x="3555" y="1283"/>
              <a:ext cx="1023" cy="601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dirty="0">
                  <a:solidFill>
                    <a:schemeClr val="bg1"/>
                  </a:solidFill>
                </a:rPr>
                <a:t>х=3,</a:t>
              </a:r>
            </a:p>
            <a:p>
              <a:r>
                <a:rPr lang="ru-RU" sz="2800" dirty="0">
                  <a:solidFill>
                    <a:schemeClr val="bg1"/>
                  </a:solidFill>
                </a:rPr>
                <a:t>7·3+2у=1;</a:t>
              </a:r>
            </a:p>
          </p:txBody>
        </p:sp>
        <p:sp>
          <p:nvSpPr>
            <p:cNvPr id="14366" name="Автофигура 44"/>
            <p:cNvSpPr>
              <a:spLocks/>
            </p:cNvSpPr>
            <p:nvPr/>
          </p:nvSpPr>
          <p:spPr bwMode="auto">
            <a:xfrm>
              <a:off x="3465" y="1328"/>
              <a:ext cx="96" cy="384"/>
            </a:xfrm>
            <a:prstGeom prst="leftBrace">
              <a:avLst>
                <a:gd name="adj1" fmla="val 33333"/>
                <a:gd name="adj2" fmla="val 50000"/>
              </a:avLst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" name="Группа 53"/>
          <p:cNvGrpSpPr>
            <a:grpSpLocks/>
          </p:cNvGrpSpPr>
          <p:nvPr/>
        </p:nvGrpSpPr>
        <p:grpSpPr bwMode="auto">
          <a:xfrm>
            <a:off x="7143768" y="3429000"/>
            <a:ext cx="1609726" cy="954088"/>
            <a:chOff x="3168" y="2016"/>
            <a:chExt cx="1014" cy="601"/>
          </a:xfrm>
        </p:grpSpPr>
        <p:sp>
          <p:nvSpPr>
            <p:cNvPr id="14361" name="Поле 49"/>
            <p:cNvSpPr txBox="1">
              <a:spLocks noChangeArrowheads="1"/>
            </p:cNvSpPr>
            <p:nvPr/>
          </p:nvSpPr>
          <p:spPr bwMode="auto">
            <a:xfrm>
              <a:off x="3216" y="2016"/>
              <a:ext cx="966" cy="60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dirty="0">
                  <a:solidFill>
                    <a:schemeClr val="bg1"/>
                  </a:solidFill>
                </a:rPr>
                <a:t>х=3,</a:t>
              </a:r>
            </a:p>
            <a:p>
              <a:r>
                <a:rPr lang="ru-RU" sz="2800" dirty="0">
                  <a:solidFill>
                    <a:schemeClr val="bg1"/>
                  </a:solidFill>
                </a:rPr>
                <a:t>21+2у=1;</a:t>
              </a:r>
            </a:p>
          </p:txBody>
        </p:sp>
        <p:sp>
          <p:nvSpPr>
            <p:cNvPr id="14362" name="Автофигура 52"/>
            <p:cNvSpPr>
              <a:spLocks/>
            </p:cNvSpPr>
            <p:nvPr/>
          </p:nvSpPr>
          <p:spPr bwMode="auto">
            <a:xfrm>
              <a:off x="3168" y="2112"/>
              <a:ext cx="48" cy="432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3" name="Группа 56"/>
          <p:cNvGrpSpPr>
            <a:grpSpLocks/>
          </p:cNvGrpSpPr>
          <p:nvPr/>
        </p:nvGrpSpPr>
        <p:grpSpPr bwMode="auto">
          <a:xfrm>
            <a:off x="6143636" y="4286258"/>
            <a:ext cx="1341438" cy="954088"/>
            <a:chOff x="3120" y="2666"/>
            <a:chExt cx="845" cy="601"/>
          </a:xfrm>
        </p:grpSpPr>
        <p:sp>
          <p:nvSpPr>
            <p:cNvPr id="14359" name="Поле 54"/>
            <p:cNvSpPr txBox="1">
              <a:spLocks noChangeArrowheads="1"/>
            </p:cNvSpPr>
            <p:nvPr/>
          </p:nvSpPr>
          <p:spPr bwMode="auto">
            <a:xfrm>
              <a:off x="3158" y="2666"/>
              <a:ext cx="807" cy="60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dirty="0">
                  <a:solidFill>
                    <a:schemeClr val="bg1"/>
                  </a:solidFill>
                </a:rPr>
                <a:t>х=3,</a:t>
              </a:r>
            </a:p>
            <a:p>
              <a:r>
                <a:rPr lang="ru-RU" sz="2800" dirty="0">
                  <a:solidFill>
                    <a:schemeClr val="bg1"/>
                  </a:solidFill>
                </a:rPr>
                <a:t>2у=-20;</a:t>
              </a:r>
            </a:p>
          </p:txBody>
        </p:sp>
        <p:sp>
          <p:nvSpPr>
            <p:cNvPr id="14360" name="Автофигура 55"/>
            <p:cNvSpPr>
              <a:spLocks/>
            </p:cNvSpPr>
            <p:nvPr/>
          </p:nvSpPr>
          <p:spPr bwMode="auto">
            <a:xfrm>
              <a:off x="3120" y="2736"/>
              <a:ext cx="96" cy="432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4" name="Группа 59"/>
          <p:cNvGrpSpPr>
            <a:grpSpLocks/>
          </p:cNvGrpSpPr>
          <p:nvPr/>
        </p:nvGrpSpPr>
        <p:grpSpPr bwMode="auto">
          <a:xfrm>
            <a:off x="7500960" y="5072077"/>
            <a:ext cx="1169988" cy="954088"/>
            <a:chOff x="3120" y="3120"/>
            <a:chExt cx="737" cy="601"/>
          </a:xfrm>
        </p:grpSpPr>
        <p:sp>
          <p:nvSpPr>
            <p:cNvPr id="14357" name="Поле 57"/>
            <p:cNvSpPr txBox="1">
              <a:spLocks noChangeArrowheads="1"/>
            </p:cNvSpPr>
            <p:nvPr/>
          </p:nvSpPr>
          <p:spPr bwMode="auto">
            <a:xfrm>
              <a:off x="3168" y="3120"/>
              <a:ext cx="689" cy="60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dirty="0">
                  <a:solidFill>
                    <a:schemeClr val="bg1"/>
                  </a:solidFill>
                </a:rPr>
                <a:t>х=3,</a:t>
              </a:r>
            </a:p>
            <a:p>
              <a:r>
                <a:rPr lang="ru-RU" sz="2800" dirty="0">
                  <a:solidFill>
                    <a:schemeClr val="bg1"/>
                  </a:solidFill>
                </a:rPr>
                <a:t>у=-10.</a:t>
              </a:r>
            </a:p>
          </p:txBody>
        </p:sp>
        <p:sp>
          <p:nvSpPr>
            <p:cNvPr id="14358" name="Автофигура 58"/>
            <p:cNvSpPr>
              <a:spLocks/>
            </p:cNvSpPr>
            <p:nvPr/>
          </p:nvSpPr>
          <p:spPr bwMode="auto">
            <a:xfrm>
              <a:off x="3120" y="3216"/>
              <a:ext cx="48" cy="384"/>
            </a:xfrm>
            <a:prstGeom prst="leftBrace">
              <a:avLst>
                <a:gd name="adj1" fmla="val 66667"/>
                <a:gd name="adj2" fmla="val 50000"/>
              </a:avLst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540" name="Поле 60"/>
          <p:cNvSpPr txBox="1">
            <a:spLocks noChangeArrowheads="1"/>
          </p:cNvSpPr>
          <p:nvPr/>
        </p:nvSpPr>
        <p:spPr bwMode="auto">
          <a:xfrm>
            <a:off x="5929322" y="6072206"/>
            <a:ext cx="2363339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Ответ: (3; - 10)</a:t>
            </a:r>
          </a:p>
        </p:txBody>
      </p:sp>
      <p:sp>
        <p:nvSpPr>
          <p:cNvPr id="48" name="Блок-схема: перфолента 47"/>
          <p:cNvSpPr/>
          <p:nvPr/>
        </p:nvSpPr>
        <p:spPr>
          <a:xfrm rot="20863493">
            <a:off x="2620783" y="1712405"/>
            <a:ext cx="2143140" cy="1363865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Уравняем модули коэффициентов перед   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9" name="Блок-схема: перфолента 48"/>
          <p:cNvSpPr/>
          <p:nvPr/>
        </p:nvSpPr>
        <p:spPr>
          <a:xfrm rot="21145686">
            <a:off x="3287913" y="3079017"/>
            <a:ext cx="2361825" cy="1267824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Сложим  </a:t>
            </a:r>
            <a:r>
              <a:rPr lang="ru-RU" dirty="0" err="1" smtClean="0">
                <a:solidFill>
                  <a:schemeClr val="tx1"/>
                </a:solidFill>
              </a:rPr>
              <a:t>почленно</a:t>
            </a:r>
            <a:r>
              <a:rPr lang="ru-RU" dirty="0" smtClean="0">
                <a:solidFill>
                  <a:schemeClr val="tx1"/>
                </a:solidFill>
              </a:rPr>
              <a:t>  уравнения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0" name="Блок-схема: перфолента 49"/>
          <p:cNvSpPr/>
          <p:nvPr/>
        </p:nvSpPr>
        <p:spPr>
          <a:xfrm>
            <a:off x="2928926" y="4357694"/>
            <a:ext cx="2640432" cy="867541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Решим  уравнение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52" name="Прямая со стрелкой 51"/>
          <p:cNvCxnSpPr/>
          <p:nvPr/>
        </p:nvCxnSpPr>
        <p:spPr>
          <a:xfrm rot="10800000">
            <a:off x="2428860" y="3286124"/>
            <a:ext cx="714380" cy="285752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stCxn id="50" idx="1"/>
          </p:cNvCxnSpPr>
          <p:nvPr/>
        </p:nvCxnSpPr>
        <p:spPr>
          <a:xfrm rot="10800000">
            <a:off x="2143108" y="4643447"/>
            <a:ext cx="785818" cy="148019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Стрелка вниз 61"/>
          <p:cNvSpPr/>
          <p:nvPr/>
        </p:nvSpPr>
        <p:spPr>
          <a:xfrm>
            <a:off x="2357422" y="5786454"/>
            <a:ext cx="357190" cy="50006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трелка вправо 63"/>
          <p:cNvSpPr/>
          <p:nvPr/>
        </p:nvSpPr>
        <p:spPr>
          <a:xfrm>
            <a:off x="1428728" y="5286388"/>
            <a:ext cx="571504" cy="35719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Блок-схема: перфолента 65"/>
          <p:cNvSpPr/>
          <p:nvPr/>
        </p:nvSpPr>
        <p:spPr>
          <a:xfrm>
            <a:off x="3643306" y="5572140"/>
            <a:ext cx="2000264" cy="714380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Подставляем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68" name="Прямая со стрелкой 67"/>
          <p:cNvCxnSpPr/>
          <p:nvPr/>
        </p:nvCxnSpPr>
        <p:spPr>
          <a:xfrm rot="10800000" flipV="1">
            <a:off x="2714612" y="5929330"/>
            <a:ext cx="785818" cy="571504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rot="5400000" flipH="1" flipV="1">
            <a:off x="4464843" y="4036223"/>
            <a:ext cx="2928958" cy="285752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Блок-схема: перфолента 70"/>
          <p:cNvSpPr/>
          <p:nvPr/>
        </p:nvSpPr>
        <p:spPr>
          <a:xfrm>
            <a:off x="6929454" y="2357430"/>
            <a:ext cx="1928826" cy="928694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Решим  уравнение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68" dur="500"/>
                                        <p:tgtEl>
                                          <p:spTgt spid="20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1" grpId="0" autoUpdateAnimBg="0"/>
      <p:bldP spid="20495" grpId="0" autoUpdateAnimBg="0"/>
      <p:bldP spid="2054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.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Способ сложения (алгоритм)</a:t>
            </a:r>
          </a:p>
        </p:txBody>
      </p:sp>
      <p:sp>
        <p:nvSpPr>
          <p:cNvPr id="19459" name="Прямоуг.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5138758"/>
          </a:xfrm>
        </p:spPr>
        <p:txBody>
          <a:bodyPr>
            <a:normAutofit lnSpcReduction="10000"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</a:rPr>
              <a:t>Уравнять</a:t>
            </a:r>
            <a:r>
              <a:rPr lang="ru-RU" sz="2800" dirty="0" smtClean="0">
                <a:solidFill>
                  <a:schemeClr val="bg1"/>
                </a:solidFill>
              </a:rPr>
              <a:t> модули коэффициентов при какой-нибудь переменной</a:t>
            </a:r>
          </a:p>
          <a:p>
            <a:r>
              <a:rPr lang="ru-RU" sz="2800" b="1" i="1" dirty="0" smtClean="0">
                <a:solidFill>
                  <a:schemeClr val="bg1"/>
                </a:solidFill>
              </a:rPr>
              <a:t>Сложить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почленно</a:t>
            </a:r>
            <a:r>
              <a:rPr lang="ru-RU" sz="2800" dirty="0" smtClean="0">
                <a:solidFill>
                  <a:schemeClr val="bg1"/>
                </a:solidFill>
              </a:rPr>
              <a:t> уравнения системы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Составить </a:t>
            </a:r>
            <a:r>
              <a:rPr lang="ru-RU" sz="2800" b="1" i="1" dirty="0" smtClean="0">
                <a:solidFill>
                  <a:schemeClr val="bg1"/>
                </a:solidFill>
              </a:rPr>
              <a:t>новую</a:t>
            </a:r>
            <a:r>
              <a:rPr lang="ru-RU" sz="2800" dirty="0" smtClean="0">
                <a:solidFill>
                  <a:schemeClr val="bg1"/>
                </a:solidFill>
              </a:rPr>
              <a:t> систему: одно уравнение новое, другое - одно из старых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Решить </a:t>
            </a:r>
            <a:r>
              <a:rPr lang="ru-RU" sz="2800" b="1" i="1" dirty="0" smtClean="0">
                <a:solidFill>
                  <a:schemeClr val="bg1"/>
                </a:solidFill>
              </a:rPr>
              <a:t>новое</a:t>
            </a:r>
            <a:r>
              <a:rPr lang="ru-RU" sz="2800" dirty="0" smtClean="0">
                <a:solidFill>
                  <a:schemeClr val="bg1"/>
                </a:solidFill>
              </a:rPr>
              <a:t> уравнение и найти значение одной переменной</a:t>
            </a:r>
          </a:p>
          <a:p>
            <a:r>
              <a:rPr lang="ru-RU" sz="2800" b="1" i="1" dirty="0" smtClean="0">
                <a:solidFill>
                  <a:schemeClr val="bg1"/>
                </a:solidFill>
              </a:rPr>
              <a:t>Подставить</a:t>
            </a:r>
            <a:r>
              <a:rPr lang="ru-RU" sz="2800" dirty="0" smtClean="0">
                <a:solidFill>
                  <a:schemeClr val="bg1"/>
                </a:solidFill>
              </a:rPr>
              <a:t> значение найденной переменной в старое уравнение и найти значение другой переменной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Записать ответ: 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3600" dirty="0" smtClean="0">
                <a:solidFill>
                  <a:srgbClr val="FFFF00"/>
                </a:solidFill>
              </a:rPr>
              <a:t>( </a:t>
            </a:r>
            <a:r>
              <a:rPr lang="ru-RU" sz="3600" dirty="0" err="1" smtClean="0">
                <a:solidFill>
                  <a:srgbClr val="FFFF00"/>
                </a:solidFill>
              </a:rPr>
              <a:t>х</a:t>
            </a:r>
            <a:r>
              <a:rPr lang="ru-RU" sz="3600" dirty="0" smtClean="0">
                <a:solidFill>
                  <a:srgbClr val="FFFF00"/>
                </a:solidFill>
              </a:rPr>
              <a:t> ;  у ).</a:t>
            </a:r>
            <a:endParaRPr lang="ru-RU" sz="36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Решите системы уравнений способом сложения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1 .     </a:t>
            </a:r>
            <a:r>
              <a:rPr lang="ru-RU" dirty="0" smtClean="0">
                <a:solidFill>
                  <a:schemeClr val="bg1"/>
                </a:solidFill>
              </a:rPr>
              <a:t>5х-2у=6,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        7х+2у</a:t>
            </a:r>
            <a:r>
              <a:rPr lang="ru-RU" dirty="0" smtClean="0">
                <a:solidFill>
                  <a:schemeClr val="bg1"/>
                </a:solidFill>
              </a:rPr>
              <a:t>=-6;</a:t>
            </a:r>
          </a:p>
          <a:p>
            <a:pPr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2.    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</a:t>
            </a:r>
          </a:p>
          <a:p>
            <a:pPr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</a:t>
            </a:r>
            <a:r>
              <a:rPr lang="ru-RU" dirty="0" smtClean="0">
                <a:solidFill>
                  <a:schemeClr val="bg1"/>
                </a:solidFill>
              </a:rPr>
              <a:t>3</a:t>
            </a:r>
            <a:r>
              <a:rPr lang="ru-RU" dirty="0" smtClean="0">
                <a:solidFill>
                  <a:schemeClr val="bg1"/>
                </a:solidFill>
              </a:rPr>
              <a:t>. 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1. 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Ответ:  (  1; - 0,5 ) </a:t>
            </a:r>
          </a:p>
          <a:p>
            <a:pPr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2.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  Ответ:  ( -1; 6 ).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</a:t>
            </a:r>
            <a:r>
              <a:rPr lang="ru-RU" dirty="0" smtClean="0">
                <a:solidFill>
                  <a:schemeClr val="bg1"/>
                </a:solidFill>
              </a:rPr>
              <a:t>3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  Ответ:  ( -12; 10 ).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Автофигура 4"/>
          <p:cNvSpPr>
            <a:spLocks/>
          </p:cNvSpPr>
          <p:nvPr/>
        </p:nvSpPr>
        <p:spPr bwMode="auto">
          <a:xfrm>
            <a:off x="1357290" y="1857364"/>
            <a:ext cx="142876" cy="762000"/>
          </a:xfrm>
          <a:prstGeom prst="leftBrace">
            <a:avLst>
              <a:gd name="adj1" fmla="val 27778"/>
              <a:gd name="adj2" fmla="val 50000"/>
            </a:avLst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3071810"/>
            <a:ext cx="21431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  </a:t>
            </a:r>
            <a:r>
              <a:rPr lang="ru-RU" sz="2800" dirty="0" err="1" smtClean="0">
                <a:solidFill>
                  <a:schemeClr val="bg1"/>
                </a:solidFill>
              </a:rPr>
              <a:t>х</a:t>
            </a:r>
            <a:r>
              <a:rPr lang="ru-RU" sz="2800" dirty="0" smtClean="0">
                <a:solidFill>
                  <a:schemeClr val="bg1"/>
                </a:solidFill>
              </a:rPr>
              <a:t> + 3у= 17,</a:t>
            </a:r>
            <a:endParaRPr lang="ru-RU" sz="2800" dirty="0" smtClean="0">
              <a:solidFill>
                <a:schemeClr val="bg1"/>
              </a:solidFill>
            </a:endParaRPr>
          </a:p>
          <a:p>
            <a:r>
              <a:rPr lang="ru-RU" sz="2800" dirty="0" smtClean="0">
                <a:solidFill>
                  <a:schemeClr val="bg1"/>
                </a:solidFill>
              </a:rPr>
              <a:t>  2у – </a:t>
            </a:r>
            <a:r>
              <a:rPr lang="ru-RU" sz="2800" dirty="0" err="1" smtClean="0">
                <a:solidFill>
                  <a:schemeClr val="bg1"/>
                </a:solidFill>
              </a:rPr>
              <a:t>х</a:t>
            </a:r>
            <a:r>
              <a:rPr lang="ru-RU" sz="2800" dirty="0" smtClean="0">
                <a:solidFill>
                  <a:schemeClr val="bg1"/>
                </a:solidFill>
              </a:rPr>
              <a:t> = 13;</a:t>
            </a:r>
          </a:p>
        </p:txBody>
      </p:sp>
      <p:sp>
        <p:nvSpPr>
          <p:cNvPr id="7" name="Автофигура 4"/>
          <p:cNvSpPr>
            <a:spLocks/>
          </p:cNvSpPr>
          <p:nvPr/>
        </p:nvSpPr>
        <p:spPr bwMode="auto">
          <a:xfrm>
            <a:off x="1500166" y="3143248"/>
            <a:ext cx="142876" cy="762000"/>
          </a:xfrm>
          <a:prstGeom prst="leftBrace">
            <a:avLst>
              <a:gd name="adj1" fmla="val 27778"/>
              <a:gd name="adj2" fmla="val 50000"/>
            </a:avLst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Автофигура 4"/>
          <p:cNvSpPr>
            <a:spLocks/>
          </p:cNvSpPr>
          <p:nvPr/>
        </p:nvSpPr>
        <p:spPr bwMode="auto">
          <a:xfrm>
            <a:off x="1500166" y="4714884"/>
            <a:ext cx="142876" cy="762000"/>
          </a:xfrm>
          <a:prstGeom prst="leftBrace">
            <a:avLst>
              <a:gd name="adj1" fmla="val 27778"/>
              <a:gd name="adj2" fmla="val 50000"/>
            </a:avLst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785918" y="4643446"/>
            <a:ext cx="24288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 5 </a:t>
            </a:r>
            <a:r>
              <a:rPr lang="ru-RU" sz="2800" dirty="0" err="1" smtClean="0">
                <a:solidFill>
                  <a:schemeClr val="bg1"/>
                </a:solidFill>
              </a:rPr>
              <a:t>х</a:t>
            </a:r>
            <a:r>
              <a:rPr lang="ru-RU" sz="2800" dirty="0" smtClean="0">
                <a:solidFill>
                  <a:schemeClr val="bg1"/>
                </a:solidFill>
              </a:rPr>
              <a:t> + 6у= 0,</a:t>
            </a:r>
            <a:endParaRPr lang="ru-RU" sz="2800" dirty="0" smtClean="0">
              <a:solidFill>
                <a:schemeClr val="bg1"/>
              </a:solidFill>
            </a:endParaRPr>
          </a:p>
          <a:p>
            <a:r>
              <a:rPr lang="ru-RU" sz="2800" dirty="0" smtClean="0">
                <a:solidFill>
                  <a:schemeClr val="bg1"/>
                </a:solidFill>
              </a:rPr>
              <a:t>  3х </a:t>
            </a:r>
            <a:r>
              <a:rPr lang="ru-RU" sz="2800" dirty="0" smtClean="0">
                <a:solidFill>
                  <a:schemeClr val="bg1"/>
                </a:solidFill>
              </a:rPr>
              <a:t>+</a:t>
            </a:r>
            <a:r>
              <a:rPr lang="ru-RU" sz="2800" dirty="0" smtClean="0">
                <a:solidFill>
                  <a:schemeClr val="bg1"/>
                </a:solidFill>
              </a:rPr>
              <a:t> 4у = 4;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57167"/>
            <a:ext cx="7772400" cy="107157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Решите задачу.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571612"/>
            <a:ext cx="8358246" cy="4929222"/>
          </a:xfrm>
        </p:spPr>
        <p:txBody>
          <a:bodyPr/>
          <a:lstStyle/>
          <a:p>
            <a:pPr algn="l"/>
            <a:r>
              <a:rPr lang="ru-RU" dirty="0" smtClean="0"/>
              <a:t>  </a:t>
            </a:r>
            <a:r>
              <a:rPr lang="ru-RU" dirty="0" smtClean="0">
                <a:solidFill>
                  <a:srgbClr val="FFFF00"/>
                </a:solidFill>
              </a:rPr>
              <a:t>Сумма двух чисел равна 12, а их разность равна 2.  Найдите эти числа. </a:t>
            </a:r>
          </a:p>
          <a:p>
            <a:pPr algn="l"/>
            <a:r>
              <a:rPr lang="ru-RU" i="1" dirty="0" smtClean="0">
                <a:solidFill>
                  <a:schemeClr val="bg1"/>
                </a:solidFill>
              </a:rPr>
              <a:t>Решение. </a:t>
            </a:r>
          </a:p>
          <a:p>
            <a:pPr marL="514350" indent="-514350" algn="l">
              <a:buAutoNum type="arabicPeriod"/>
            </a:pPr>
            <a:r>
              <a:rPr lang="ru-RU" sz="2400" i="1" dirty="0" smtClean="0">
                <a:solidFill>
                  <a:schemeClr val="bg1"/>
                </a:solidFill>
              </a:rPr>
              <a:t>Пусть </a:t>
            </a:r>
            <a:r>
              <a:rPr lang="ru-RU" sz="2400" i="1" dirty="0" err="1" smtClean="0">
                <a:solidFill>
                  <a:schemeClr val="bg1"/>
                </a:solidFill>
              </a:rPr>
              <a:t>х</a:t>
            </a:r>
            <a:r>
              <a:rPr lang="ru-RU" sz="2400" i="1" dirty="0" smtClean="0">
                <a:solidFill>
                  <a:schemeClr val="bg1"/>
                </a:solidFill>
              </a:rPr>
              <a:t>  и  у  - искомые числа.</a:t>
            </a:r>
          </a:p>
          <a:p>
            <a:pPr marL="514350" indent="-514350" algn="l">
              <a:buAutoNum type="arabicPeriod"/>
            </a:pPr>
            <a:r>
              <a:rPr lang="ru-RU" sz="2400" i="1" dirty="0" smtClean="0">
                <a:solidFill>
                  <a:schemeClr val="bg1"/>
                </a:solidFill>
              </a:rPr>
              <a:t>По условию задачи составим систему уравнений:   </a:t>
            </a:r>
          </a:p>
          <a:p>
            <a:pPr marL="514350" indent="-514350" algn="l"/>
            <a:r>
              <a:rPr lang="ru-RU" sz="2400" i="1" dirty="0" smtClean="0">
                <a:solidFill>
                  <a:schemeClr val="bg1"/>
                </a:solidFill>
              </a:rPr>
              <a:t>                                            </a:t>
            </a:r>
            <a:r>
              <a:rPr lang="ru-RU" sz="2400" dirty="0" err="1" smtClean="0">
                <a:solidFill>
                  <a:schemeClr val="bg1"/>
                </a:solidFill>
              </a:rPr>
              <a:t>х</a:t>
            </a:r>
            <a:r>
              <a:rPr lang="ru-RU" sz="2400" dirty="0" smtClean="0">
                <a:solidFill>
                  <a:schemeClr val="bg1"/>
                </a:solidFill>
              </a:rPr>
              <a:t> + у = 12,</a:t>
            </a:r>
          </a:p>
          <a:p>
            <a:pPr marL="514350" indent="-514350" algn="l"/>
            <a:r>
              <a:rPr lang="ru-RU" sz="2400" dirty="0" smtClean="0">
                <a:solidFill>
                  <a:schemeClr val="bg1"/>
                </a:solidFill>
              </a:rPr>
              <a:t>                                            </a:t>
            </a:r>
            <a:r>
              <a:rPr lang="ru-RU" sz="2400" dirty="0" err="1" smtClean="0">
                <a:solidFill>
                  <a:schemeClr val="bg1"/>
                </a:solidFill>
              </a:rPr>
              <a:t>х</a:t>
            </a:r>
            <a:r>
              <a:rPr lang="ru-RU" sz="2400" dirty="0" smtClean="0">
                <a:solidFill>
                  <a:schemeClr val="bg1"/>
                </a:solidFill>
              </a:rPr>
              <a:t> – у =  2;</a:t>
            </a:r>
          </a:p>
          <a:p>
            <a:pPr marL="514350" indent="-514350" algn="l"/>
            <a:r>
              <a:rPr lang="ru-RU" sz="2400" b="1" i="1" dirty="0" smtClean="0">
                <a:solidFill>
                  <a:schemeClr val="bg1"/>
                </a:solidFill>
              </a:rPr>
              <a:t>3.     Решим  систему  уравнений  способом  сложения.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sp>
        <p:nvSpPr>
          <p:cNvPr id="4" name="Автофигура 4"/>
          <p:cNvSpPr>
            <a:spLocks/>
          </p:cNvSpPr>
          <p:nvPr/>
        </p:nvSpPr>
        <p:spPr bwMode="auto">
          <a:xfrm>
            <a:off x="3143240" y="4143380"/>
            <a:ext cx="142876" cy="762000"/>
          </a:xfrm>
          <a:prstGeom prst="leftBrace">
            <a:avLst>
              <a:gd name="adj1" fmla="val 27778"/>
              <a:gd name="adj2" fmla="val 50000"/>
            </a:avLst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Автофигура 4"/>
          <p:cNvSpPr>
            <a:spLocks/>
          </p:cNvSpPr>
          <p:nvPr/>
        </p:nvSpPr>
        <p:spPr bwMode="auto">
          <a:xfrm>
            <a:off x="2857488" y="5572140"/>
            <a:ext cx="142876" cy="762000"/>
          </a:xfrm>
          <a:prstGeom prst="leftBrace">
            <a:avLst>
              <a:gd name="adj1" fmla="val 27778"/>
              <a:gd name="adj2" fmla="val 50000"/>
            </a:avLst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143240" y="5429264"/>
            <a:ext cx="121444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  </a:t>
            </a:r>
            <a:r>
              <a:rPr lang="ru-RU" sz="2400" dirty="0" err="1" smtClean="0">
                <a:solidFill>
                  <a:schemeClr val="bg1"/>
                </a:solidFill>
              </a:rPr>
              <a:t>х</a:t>
            </a:r>
            <a:r>
              <a:rPr lang="ru-RU" sz="2400" dirty="0" smtClean="0">
                <a:solidFill>
                  <a:schemeClr val="bg1"/>
                </a:solidFill>
              </a:rPr>
              <a:t> = 7,</a:t>
            </a:r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  у  = 5;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5429264"/>
            <a:ext cx="21431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 2 </a:t>
            </a:r>
            <a:r>
              <a:rPr lang="ru-RU" sz="2400" dirty="0" err="1" smtClean="0">
                <a:solidFill>
                  <a:schemeClr val="bg1"/>
                </a:solidFill>
              </a:rPr>
              <a:t>х</a:t>
            </a:r>
            <a:r>
              <a:rPr lang="ru-RU" sz="2400" dirty="0" smtClean="0">
                <a:solidFill>
                  <a:schemeClr val="bg1"/>
                </a:solidFill>
              </a:rPr>
              <a:t> = 14,</a:t>
            </a:r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   </a:t>
            </a:r>
            <a:r>
              <a:rPr lang="ru-RU" sz="2400" dirty="0" err="1" smtClean="0">
                <a:solidFill>
                  <a:schemeClr val="bg1"/>
                </a:solidFill>
              </a:rPr>
              <a:t>х</a:t>
            </a:r>
            <a:r>
              <a:rPr lang="ru-RU" sz="2400" dirty="0" smtClean="0">
                <a:solidFill>
                  <a:schemeClr val="bg1"/>
                </a:solidFill>
              </a:rPr>
              <a:t> = 7;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143372" y="6000768"/>
            <a:ext cx="5000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Ответ:  </a:t>
            </a:r>
            <a:r>
              <a:rPr lang="ru-RU" sz="2800" dirty="0" smtClean="0">
                <a:solidFill>
                  <a:schemeClr val="bg1"/>
                </a:solidFill>
              </a:rPr>
              <a:t>искомые  числа 7 и 5  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Домашнее  задание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chemeClr val="bg1"/>
                </a:solidFill>
              </a:rPr>
              <a:t>1.  Учебник «Алгебра 7», 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  авторы Ш.А.Алимов и др.   § </a:t>
            </a:r>
            <a:r>
              <a:rPr lang="ru-RU" dirty="0" smtClean="0">
                <a:solidFill>
                  <a:schemeClr val="bg1"/>
                </a:solidFill>
              </a:rPr>
              <a:t>35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   № </a:t>
            </a:r>
            <a:r>
              <a:rPr lang="ru-RU" dirty="0" smtClean="0">
                <a:solidFill>
                  <a:schemeClr val="bg1"/>
                </a:solidFill>
              </a:rPr>
              <a:t>633(1; 3), 635(1; 3), 638(1</a:t>
            </a:r>
            <a:r>
              <a:rPr lang="ru-RU" dirty="0" smtClean="0">
                <a:solidFill>
                  <a:schemeClr val="bg1"/>
                </a:solidFill>
              </a:rPr>
              <a:t>).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2.  Рабочая тетрадь по алгебре, 7,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   авторы Ю.М.Колягин и др.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   § </a:t>
            </a:r>
            <a:r>
              <a:rPr lang="ru-RU" dirty="0" smtClean="0">
                <a:solidFill>
                  <a:schemeClr val="bg1"/>
                </a:solidFill>
              </a:rPr>
              <a:t>35,  </a:t>
            </a:r>
            <a:r>
              <a:rPr lang="ru-RU" dirty="0" smtClean="0">
                <a:solidFill>
                  <a:schemeClr val="bg1"/>
                </a:solidFill>
              </a:rPr>
              <a:t>№ </a:t>
            </a:r>
            <a:r>
              <a:rPr lang="ru-RU" dirty="0" smtClean="0">
                <a:solidFill>
                  <a:schemeClr val="bg1"/>
                </a:solidFill>
              </a:rPr>
              <a:t>(10).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3.  Дополнительно: Дидактические материалы   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  «Алгебра 7», авторы М.В.Ткачева и др.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  § </a:t>
            </a:r>
            <a:r>
              <a:rPr lang="ru-RU" dirty="0" smtClean="0">
                <a:solidFill>
                  <a:schemeClr val="bg1"/>
                </a:solidFill>
              </a:rPr>
              <a:t>35 </a:t>
            </a:r>
            <a:r>
              <a:rPr lang="ru-RU" dirty="0" smtClean="0">
                <a:solidFill>
                  <a:schemeClr val="bg1"/>
                </a:solidFill>
              </a:rPr>
              <a:t>( стр. </a:t>
            </a:r>
            <a:r>
              <a:rPr lang="ru-RU" dirty="0" smtClean="0">
                <a:solidFill>
                  <a:schemeClr val="bg1"/>
                </a:solidFill>
              </a:rPr>
              <a:t>93) </a:t>
            </a:r>
            <a:r>
              <a:rPr lang="ru-RU" dirty="0" smtClean="0">
                <a:solidFill>
                  <a:schemeClr val="bg1"/>
                </a:solidFill>
              </a:rPr>
              <a:t>№ </a:t>
            </a:r>
            <a:r>
              <a:rPr lang="ru-RU" dirty="0" smtClean="0">
                <a:solidFill>
                  <a:schemeClr val="bg1"/>
                </a:solidFill>
              </a:rPr>
              <a:t>7 (1)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20655385">
            <a:off x="306284" y="2011472"/>
            <a:ext cx="843930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800" kern="10" dirty="0" smtClean="0">
                <a:ln w="9525">
                  <a:round/>
                  <a:headEnd/>
                  <a:tailEnd/>
                </a:ln>
                <a:solidFill>
                  <a:schemeClr val="bg1"/>
                </a:solidFill>
                <a:latin typeface="Impact"/>
              </a:rPr>
              <a:t>Спасибо  всем  за  работу</a:t>
            </a:r>
            <a:endParaRPr lang="ru-RU" sz="8800" kern="10" dirty="0">
              <a:ln w="9525">
                <a:round/>
                <a:headEnd/>
                <a:tailEnd/>
              </a:ln>
              <a:solidFill>
                <a:schemeClr val="bg1"/>
              </a:solidFill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449</Words>
  <Application>Microsoft Office PowerPoint</Application>
  <PresentationFormat>Экран (4:3)</PresentationFormat>
  <Paragraphs>84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    Способ             сложения </vt:lpstr>
      <vt:lpstr>Решение системы способом сложения</vt:lpstr>
      <vt:lpstr>Способ сложения (алгоритм)</vt:lpstr>
      <vt:lpstr>Решите системы уравнений способом сложения</vt:lpstr>
      <vt:lpstr>Решите задачу.</vt:lpstr>
      <vt:lpstr>Домашнее  задание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xp home</dc:creator>
  <cp:lastModifiedBy>xp home</cp:lastModifiedBy>
  <cp:revision>17</cp:revision>
  <dcterms:created xsi:type="dcterms:W3CDTF">2012-03-04T17:48:43Z</dcterms:created>
  <dcterms:modified xsi:type="dcterms:W3CDTF">2012-03-04T19:48:16Z</dcterms:modified>
</cp:coreProperties>
</file>