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56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90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6310A-0ED1-451D-8BB2-C6F071357D06}" type="datetimeFigureOut">
              <a:rPr lang="ru-RU" smtClean="0"/>
              <a:pPr/>
              <a:t>08.03.2012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1920F-8420-4EE8-847E-88D3F2ACF3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hyperlink" Target="http://st-listas.20minutos.es/images/2010-12/264384/2773156_249px.jpg?129303626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0"/>
            <a:ext cx="757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600" dirty="0">
                <a:solidFill>
                  <a:srgbClr val="FFFF00"/>
                </a:solidFill>
              </a:rPr>
              <a:t>Способы решения систем уравнений</a:t>
            </a: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1643042" y="857232"/>
            <a:ext cx="6072230" cy="3357586"/>
          </a:xfrm>
          <a:prstGeom prst="downArrowCallout">
            <a:avLst>
              <a:gd name="adj1" fmla="val 0"/>
              <a:gd name="adj2" fmla="val 25000"/>
              <a:gd name="adj3" fmla="val 25000"/>
              <a:gd name="adj4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1027"/>
          <p:cNvGrpSpPr>
            <a:grpSpLocks/>
          </p:cNvGrpSpPr>
          <p:nvPr/>
        </p:nvGrpSpPr>
        <p:grpSpPr bwMode="auto">
          <a:xfrm>
            <a:off x="2857488" y="1071546"/>
            <a:ext cx="2647955" cy="954088"/>
            <a:chOff x="7" y="1392"/>
            <a:chExt cx="1668" cy="601"/>
          </a:xfrm>
        </p:grpSpPr>
        <p:sp>
          <p:nvSpPr>
            <p:cNvPr id="5" name="Поле 1028"/>
            <p:cNvSpPr txBox="1">
              <a:spLocks noChangeArrowheads="1"/>
            </p:cNvSpPr>
            <p:nvPr/>
          </p:nvSpPr>
          <p:spPr bwMode="auto">
            <a:xfrm>
              <a:off x="142" y="1392"/>
              <a:ext cx="1533" cy="60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rgbClr val="FFFF00"/>
                  </a:solidFill>
                </a:rPr>
                <a:t>а₁  </a:t>
              </a:r>
              <a:r>
                <a:rPr lang="ru-RU" sz="2800" b="1" dirty="0" err="1" smtClean="0">
                  <a:solidFill>
                    <a:srgbClr val="FFFF00"/>
                  </a:solidFill>
                </a:rPr>
                <a:t>х</a:t>
              </a:r>
              <a:r>
                <a:rPr lang="ru-RU" sz="2800" b="1" dirty="0" smtClean="0">
                  <a:solidFill>
                    <a:srgbClr val="FFFF00"/>
                  </a:solidFill>
                </a:rPr>
                <a:t> + </a:t>
              </a:r>
              <a:r>
                <a:rPr lang="en-US" sz="2800" b="1" dirty="0" smtClean="0">
                  <a:solidFill>
                    <a:srgbClr val="FFFF00"/>
                  </a:solidFill>
                </a:rPr>
                <a:t>b</a:t>
              </a:r>
              <a:r>
                <a:rPr lang="ru-RU" sz="2800" b="1" dirty="0" smtClean="0">
                  <a:solidFill>
                    <a:srgbClr val="FFFF00"/>
                  </a:solidFill>
                </a:rPr>
                <a:t>₁ </a:t>
              </a:r>
              <a:r>
                <a:rPr lang="en-US" sz="2800" b="1" dirty="0" smtClean="0">
                  <a:solidFill>
                    <a:srgbClr val="FFFF00"/>
                  </a:solidFill>
                </a:rPr>
                <a:t>y</a:t>
              </a:r>
              <a:r>
                <a:rPr lang="ru-RU" sz="2800" b="1" dirty="0" smtClean="0">
                  <a:solidFill>
                    <a:srgbClr val="FFFF00"/>
                  </a:solidFill>
                </a:rPr>
                <a:t> =</a:t>
              </a:r>
              <a:r>
                <a:rPr lang="en-US" sz="2800" b="1" dirty="0" smtClean="0">
                  <a:solidFill>
                    <a:srgbClr val="FFFF00"/>
                  </a:solidFill>
                </a:rPr>
                <a:t> c</a:t>
              </a:r>
              <a:r>
                <a:rPr lang="ru-RU" sz="2800" b="1" dirty="0" smtClean="0">
                  <a:solidFill>
                    <a:srgbClr val="FFFF00"/>
                  </a:solidFill>
                </a:rPr>
                <a:t>₁,</a:t>
              </a:r>
              <a:endParaRPr lang="ru-RU" sz="2800" b="1" dirty="0">
                <a:solidFill>
                  <a:srgbClr val="FFFF00"/>
                </a:solidFill>
              </a:endParaRPr>
            </a:p>
            <a:p>
              <a:pPr algn="ctr"/>
              <a:r>
                <a:rPr lang="ru-RU" sz="2800" b="1" dirty="0" smtClean="0">
                  <a:solidFill>
                    <a:srgbClr val="FFFF00"/>
                  </a:solidFill>
                </a:rPr>
                <a:t>а</a:t>
              </a:r>
              <a:r>
                <a:rPr lang="en-US" sz="2800" b="1" dirty="0" smtClean="0">
                  <a:solidFill>
                    <a:srgbClr val="FFFF00"/>
                  </a:solidFill>
                </a:rPr>
                <a:t> ₂</a:t>
              </a:r>
              <a:r>
                <a:rPr lang="ru-RU" sz="2800" b="1" dirty="0" smtClean="0">
                  <a:solidFill>
                    <a:srgbClr val="FFFF00"/>
                  </a:solidFill>
                </a:rPr>
                <a:t> </a:t>
              </a:r>
              <a:r>
                <a:rPr lang="ru-RU" sz="2800" b="1" dirty="0" err="1" smtClean="0">
                  <a:solidFill>
                    <a:srgbClr val="FFFF00"/>
                  </a:solidFill>
                </a:rPr>
                <a:t>х</a:t>
              </a:r>
              <a:r>
                <a:rPr lang="ru-RU" sz="2800" b="1" dirty="0" smtClean="0">
                  <a:solidFill>
                    <a:srgbClr val="FFFF00"/>
                  </a:solidFill>
                </a:rPr>
                <a:t> + </a:t>
              </a:r>
              <a:r>
                <a:rPr lang="en-US" sz="2800" b="1" dirty="0" smtClean="0">
                  <a:solidFill>
                    <a:srgbClr val="FFFF00"/>
                  </a:solidFill>
                </a:rPr>
                <a:t>b₂ y</a:t>
              </a:r>
              <a:r>
                <a:rPr lang="ru-RU" sz="2800" b="1" dirty="0" smtClean="0">
                  <a:solidFill>
                    <a:srgbClr val="FFFF00"/>
                  </a:solidFill>
                </a:rPr>
                <a:t> =</a:t>
              </a:r>
              <a:r>
                <a:rPr lang="en-US" sz="2800" b="1" dirty="0" smtClean="0">
                  <a:solidFill>
                    <a:srgbClr val="FFFF00"/>
                  </a:solidFill>
                </a:rPr>
                <a:t> c₂</a:t>
              </a:r>
              <a:r>
                <a:rPr lang="ru-RU" sz="2800" dirty="0" smtClean="0">
                  <a:solidFill>
                    <a:srgbClr val="FFFF00"/>
                  </a:solidFill>
                </a:rPr>
                <a:t>;</a:t>
              </a:r>
              <a:endParaRPr lang="ru-RU" sz="2800" dirty="0">
                <a:solidFill>
                  <a:srgbClr val="FFFF00"/>
                </a:solidFill>
              </a:endParaRPr>
            </a:p>
          </p:txBody>
        </p:sp>
        <p:sp>
          <p:nvSpPr>
            <p:cNvPr id="6" name="Автофигура 1029"/>
            <p:cNvSpPr>
              <a:spLocks/>
            </p:cNvSpPr>
            <p:nvPr/>
          </p:nvSpPr>
          <p:spPr bwMode="auto">
            <a:xfrm>
              <a:off x="7" y="1392"/>
              <a:ext cx="90" cy="54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714480" y="2000240"/>
            <a:ext cx="31432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где  а₁  , </a:t>
            </a:r>
            <a:r>
              <a:rPr lang="en-US" sz="2800" b="1" dirty="0" smtClean="0">
                <a:solidFill>
                  <a:srgbClr val="FFFF00"/>
                </a:solidFill>
              </a:rPr>
              <a:t>b</a:t>
            </a:r>
            <a:r>
              <a:rPr lang="ru-RU" sz="2800" b="1" dirty="0" smtClean="0">
                <a:solidFill>
                  <a:srgbClr val="FFFF00"/>
                </a:solidFill>
              </a:rPr>
              <a:t>₁ ,</a:t>
            </a:r>
            <a:r>
              <a:rPr lang="en-US" sz="2800" b="1" dirty="0" smtClean="0">
                <a:solidFill>
                  <a:srgbClr val="FFFF00"/>
                </a:solidFill>
              </a:rPr>
              <a:t> c</a:t>
            </a:r>
            <a:r>
              <a:rPr lang="ru-RU" sz="2800" b="1" dirty="0" smtClean="0">
                <a:solidFill>
                  <a:srgbClr val="FFFF00"/>
                </a:solidFill>
              </a:rPr>
              <a:t>₁ </a:t>
            </a:r>
          </a:p>
          <a:p>
            <a:endParaRPr lang="ru-RU" sz="2800" b="1" dirty="0" smtClean="0"/>
          </a:p>
          <a:p>
            <a:r>
              <a:rPr lang="ru-RU" sz="2800" b="1" dirty="0" err="1" smtClean="0">
                <a:solidFill>
                  <a:srgbClr val="FFFF00"/>
                </a:solidFill>
              </a:rPr>
              <a:t>х</a:t>
            </a:r>
            <a:r>
              <a:rPr lang="ru-RU" sz="2800" b="1" dirty="0" smtClean="0">
                <a:solidFill>
                  <a:srgbClr val="FFFF00"/>
                </a:solidFill>
              </a:rPr>
              <a:t> , у -неизвестные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2000240"/>
            <a:ext cx="300039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</a:rPr>
              <a:t>а₂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</a:rPr>
              <a:t>, </a:t>
            </a:r>
            <a:r>
              <a:rPr lang="en-US" sz="2800" b="1" dirty="0" smtClean="0">
                <a:solidFill>
                  <a:srgbClr val="FFFF00"/>
                </a:solidFill>
              </a:rPr>
              <a:t>b</a:t>
            </a:r>
            <a:r>
              <a:rPr lang="ru-RU" sz="2800" b="1" dirty="0" smtClean="0">
                <a:solidFill>
                  <a:srgbClr val="FFFF00"/>
                </a:solidFill>
              </a:rPr>
              <a:t>₂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smtClean="0">
                <a:solidFill>
                  <a:srgbClr val="FFFF00"/>
                </a:solidFill>
              </a:rPr>
              <a:t>, </a:t>
            </a:r>
            <a:r>
              <a:rPr lang="en-US" sz="2800" b="1" dirty="0" smtClean="0">
                <a:solidFill>
                  <a:srgbClr val="FFFF00"/>
                </a:solidFill>
              </a:rPr>
              <a:t> c</a:t>
            </a:r>
            <a:r>
              <a:rPr lang="ru-RU" sz="2800" b="1" dirty="0" smtClean="0">
                <a:solidFill>
                  <a:srgbClr val="FFFF00"/>
                </a:solidFill>
              </a:rPr>
              <a:t>₂ –заданные числа</a:t>
            </a:r>
          </a:p>
          <a:p>
            <a:endParaRPr lang="ru-RU" sz="3600" dirty="0"/>
          </a:p>
        </p:txBody>
      </p:sp>
      <p:sp>
        <p:nvSpPr>
          <p:cNvPr id="19" name="Шестиугольник 18"/>
          <p:cNvSpPr/>
          <p:nvPr/>
        </p:nvSpPr>
        <p:spPr>
          <a:xfrm>
            <a:off x="0" y="4429132"/>
            <a:ext cx="2143108" cy="205740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Способ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подстановки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0" name="Шестиугольник 19"/>
          <p:cNvSpPr/>
          <p:nvPr/>
        </p:nvSpPr>
        <p:spPr>
          <a:xfrm>
            <a:off x="2500298" y="4429132"/>
            <a:ext cx="2000264" cy="205740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Способ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сравнения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1" name="Шестиугольник 20"/>
          <p:cNvSpPr/>
          <p:nvPr/>
        </p:nvSpPr>
        <p:spPr>
          <a:xfrm>
            <a:off x="4857752" y="4429132"/>
            <a:ext cx="1928826" cy="198597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Способ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</a:rPr>
              <a:t>сложения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2" name="Шестиугольник 21"/>
          <p:cNvSpPr/>
          <p:nvPr/>
        </p:nvSpPr>
        <p:spPr>
          <a:xfrm>
            <a:off x="6929454" y="4357694"/>
            <a:ext cx="2214546" cy="205740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Графический  способ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rot="10800000" flipV="1">
            <a:off x="1142976" y="3500438"/>
            <a:ext cx="1285884" cy="857256"/>
          </a:xfrm>
          <a:prstGeom prst="straightConnector1">
            <a:avLst/>
          </a:prstGeom>
          <a:ln w="508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2964645" y="3893347"/>
            <a:ext cx="785818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9" idx="2"/>
          </p:cNvCxnSpPr>
          <p:nvPr/>
        </p:nvCxnSpPr>
        <p:spPr>
          <a:xfrm rot="5400000">
            <a:off x="5468929" y="3897300"/>
            <a:ext cx="777911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000892" y="3571876"/>
            <a:ext cx="1071570" cy="71438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961163">
            <a:off x="232086" y="1056503"/>
            <a:ext cx="7872575" cy="3245861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sz="9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9327"/>
                    </a:gs>
                    <a:gs pos="100000">
                      <a:srgbClr val="FFFF00"/>
                    </a:gs>
                  </a:gsLst>
                  <a:lin ang="2700000" scaled="1"/>
                </a:gradFill>
                <a:latin typeface="Impact"/>
              </a:rPr>
              <a:t>    </a:t>
            </a:r>
            <a:r>
              <a:rPr lang="ru-RU" sz="10700" kern="10" dirty="0" smtClean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Impact"/>
              </a:rPr>
              <a:t>Способ </a:t>
            </a:r>
            <a:r>
              <a:rPr lang="ru-RU" sz="9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9327"/>
                    </a:gs>
                    <a:gs pos="100000">
                      <a:srgbClr val="FFFF00"/>
                    </a:gs>
                  </a:gsLst>
                  <a:lin ang="2700000" scaled="1"/>
                </a:gradFill>
                <a:latin typeface="Impact"/>
              </a:rPr>
              <a:t>       </a:t>
            </a:r>
            <a:br>
              <a:rPr lang="ru-RU" sz="9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9327"/>
                    </a:gs>
                    <a:gs pos="100000">
                      <a:srgbClr val="FFFF00"/>
                    </a:gs>
                  </a:gsLst>
                  <a:lin ang="2700000" scaled="1"/>
                </a:gradFill>
                <a:latin typeface="Impact"/>
              </a:rPr>
            </a:br>
            <a:r>
              <a:rPr lang="ru-RU" sz="9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9327"/>
                    </a:gs>
                    <a:gs pos="100000">
                      <a:srgbClr val="FFFF00"/>
                    </a:gs>
                  </a:gsLst>
                  <a:lin ang="2700000" scaled="1"/>
                </a:gradFill>
                <a:latin typeface="Impact"/>
              </a:rPr>
              <a:t>    </a:t>
            </a:r>
            <a:r>
              <a:rPr lang="ru-RU" sz="10700" kern="10" dirty="0" smtClean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Impact"/>
              </a:rPr>
              <a:t>сравнения</a:t>
            </a:r>
            <a:r>
              <a:rPr lang="ru-RU" sz="107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9327"/>
                    </a:gs>
                    <a:gs pos="100000">
                      <a:srgbClr val="FFFF00"/>
                    </a:gs>
                  </a:gsLst>
                  <a:lin ang="2700000" scaled="1"/>
                </a:gradFill>
                <a:latin typeface="Impact"/>
              </a:rPr>
              <a:t/>
            </a:r>
            <a:br>
              <a:rPr lang="ru-RU" sz="107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9327"/>
                    </a:gs>
                    <a:gs pos="100000">
                      <a:srgbClr val="FFFF00"/>
                    </a:gs>
                  </a:gsLst>
                  <a:lin ang="2700000" scaled="1"/>
                </a:gradFill>
                <a:latin typeface="Impact"/>
              </a:rPr>
            </a:br>
            <a:endParaRPr lang="ru-RU" sz="10700" dirty="0">
              <a:solidFill>
                <a:srgbClr val="C00000"/>
              </a:solidFill>
            </a:endParaRPr>
          </a:p>
        </p:txBody>
      </p:sp>
      <p:sp>
        <p:nvSpPr>
          <p:cNvPr id="4" name="Прямоуг. 3"/>
          <p:cNvSpPr txBox="1">
            <a:spLocks noChangeArrowheads="1"/>
          </p:cNvSpPr>
          <p:nvPr/>
        </p:nvSpPr>
        <p:spPr>
          <a:xfrm>
            <a:off x="685800" y="4857760"/>
            <a:ext cx="7772400" cy="123824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. 3"/>
          <p:cNvSpPr txBox="1">
            <a:spLocks noChangeArrowheads="1"/>
          </p:cNvSpPr>
          <p:nvPr/>
        </p:nvSpPr>
        <p:spPr>
          <a:xfrm>
            <a:off x="0" y="4000504"/>
            <a:ext cx="9144000" cy="250033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Цель: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научить решению системы   </a:t>
            </a:r>
          </a:p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400" noProof="0" dirty="0" smtClean="0">
                <a:solidFill>
                  <a:srgbClr val="002060"/>
                </a:solidFill>
              </a:rPr>
              <a:t>                 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линейных уравнений   </a:t>
            </a:r>
          </a:p>
          <a:p>
            <a:pPr marL="342900" marR="0" lvl="0" indent="-342900" algn="l" defTabSz="914400" rtl="0" eaLnBrk="1" fontAlgn="auto" latinLnBrk="0" hangingPunct="1">
              <a:lnSpc>
                <a:spcPts val="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4400" noProof="0" dirty="0" smtClean="0">
                <a:solidFill>
                  <a:srgbClr val="002060"/>
                </a:solidFill>
              </a:rPr>
              <a:t>                 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способом  </a:t>
            </a:r>
            <a:r>
              <a:rPr lang="ru-RU" sz="4400" dirty="0" smtClean="0">
                <a:solidFill>
                  <a:srgbClr val="002060"/>
                </a:solidFill>
              </a:rPr>
              <a:t>сравнения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build="p" autoUpdateAnimBg="0"/>
      <p:bldP spid="5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257808" cy="4972072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Приемы  решения  систем  уравнений  разрабатывали  в  17 – 18 вв.  знаменитые  французские  ученые- математики : Безу  и  Лагранж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00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Из  </a:t>
            </a:r>
            <a:r>
              <a:rPr lang="ru-RU" sz="7200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истории </a:t>
            </a:r>
            <a:r>
              <a:rPr lang="ru-RU" sz="7200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: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XP home\Рабочий стол\Bezout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500826" y="0"/>
            <a:ext cx="2286016" cy="2428892"/>
          </a:xfrm>
          <a:prstGeom prst="rect">
            <a:avLst/>
          </a:prstGeom>
          <a:noFill/>
        </p:spPr>
      </p:pic>
      <p:sp>
        <p:nvSpPr>
          <p:cNvPr id="13" name="Заголовок 4"/>
          <p:cNvSpPr txBox="1">
            <a:spLocks/>
          </p:cNvSpPr>
          <p:nvPr/>
        </p:nvSpPr>
        <p:spPr>
          <a:xfrm>
            <a:off x="5429256" y="2214554"/>
            <a:ext cx="4114800" cy="92333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э</a:t>
            </a:r>
            <a:r>
              <a:rPr lang="ru-RU" sz="440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т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ьенн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Безу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9" name="Picture 5" descr="Картинка 4 из 306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8" y="3071810"/>
            <a:ext cx="2371725" cy="2500330"/>
          </a:xfrm>
          <a:prstGeom prst="rect">
            <a:avLst/>
          </a:prstGeom>
          <a:noFill/>
        </p:spPr>
      </p:pic>
      <p:sp>
        <p:nvSpPr>
          <p:cNvPr id="15" name="Заголовок 4"/>
          <p:cNvSpPr txBox="1">
            <a:spLocks/>
          </p:cNvSpPr>
          <p:nvPr/>
        </p:nvSpPr>
        <p:spPr>
          <a:xfrm>
            <a:off x="5929322" y="5572140"/>
            <a:ext cx="3214678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noProof="0" dirty="0" err="1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Жозеф</a:t>
            </a:r>
            <a:r>
              <a:rPr lang="ru-RU" sz="3600" noProof="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Луи  Лагранж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. 1026"/>
          <p:cNvSpPr txBox="1">
            <a:spLocks noChangeArrowheads="1"/>
          </p:cNvSpPr>
          <p:nvPr/>
        </p:nvSpPr>
        <p:spPr>
          <a:xfrm>
            <a:off x="714348" y="0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Решение системы способом сравнения</a:t>
            </a:r>
          </a:p>
        </p:txBody>
      </p:sp>
      <p:grpSp>
        <p:nvGrpSpPr>
          <p:cNvPr id="6" name="Группа 1027"/>
          <p:cNvGrpSpPr>
            <a:grpSpLocks/>
          </p:cNvGrpSpPr>
          <p:nvPr/>
        </p:nvGrpSpPr>
        <p:grpSpPr bwMode="auto">
          <a:xfrm>
            <a:off x="500034" y="1428736"/>
            <a:ext cx="2071688" cy="1077913"/>
            <a:chOff x="142" y="1302"/>
            <a:chExt cx="1305" cy="679"/>
          </a:xfrm>
        </p:grpSpPr>
        <p:sp>
          <p:nvSpPr>
            <p:cNvPr id="7" name="Поле 1028"/>
            <p:cNvSpPr txBox="1">
              <a:spLocks noChangeArrowheads="1"/>
            </p:cNvSpPr>
            <p:nvPr/>
          </p:nvSpPr>
          <p:spPr bwMode="auto">
            <a:xfrm>
              <a:off x="142" y="1302"/>
              <a:ext cx="1305" cy="67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ru-RU" sz="3200" dirty="0" smtClean="0"/>
                <a:t>у </a:t>
              </a:r>
              <a:r>
                <a:rPr lang="ru-RU" sz="3200" dirty="0"/>
                <a:t>- 2х=4,</a:t>
              </a:r>
            </a:p>
            <a:p>
              <a:pPr algn="ctr"/>
              <a:r>
                <a:rPr lang="ru-RU" sz="3200" dirty="0" smtClean="0"/>
                <a:t> 7х </a:t>
              </a:r>
              <a:r>
                <a:rPr lang="ru-RU" sz="3200" dirty="0"/>
                <a:t>-  у =1;</a:t>
              </a:r>
            </a:p>
          </p:txBody>
        </p:sp>
        <p:sp>
          <p:nvSpPr>
            <p:cNvPr id="8" name="Автофигура 1029"/>
            <p:cNvSpPr>
              <a:spLocks/>
            </p:cNvSpPr>
            <p:nvPr/>
          </p:nvSpPr>
          <p:spPr bwMode="auto">
            <a:xfrm>
              <a:off x="144" y="1440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3200"/>
            </a:p>
          </p:txBody>
        </p:sp>
      </p:grpSp>
      <p:sp>
        <p:nvSpPr>
          <p:cNvPr id="10" name="Поле 1043"/>
          <p:cNvSpPr txBox="1">
            <a:spLocks noChangeArrowheads="1"/>
          </p:cNvSpPr>
          <p:nvPr/>
        </p:nvSpPr>
        <p:spPr bwMode="auto">
          <a:xfrm>
            <a:off x="5857884" y="1500174"/>
            <a:ext cx="1478290" cy="107721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dirty="0"/>
              <a:t>у=2х+4,</a:t>
            </a:r>
          </a:p>
          <a:p>
            <a:r>
              <a:rPr lang="ru-RU" sz="3200" dirty="0"/>
              <a:t>х=1;</a:t>
            </a:r>
          </a:p>
        </p:txBody>
      </p:sp>
      <p:cxnSp>
        <p:nvCxnSpPr>
          <p:cNvPr id="12" name="Автофигура 1048"/>
          <p:cNvCxnSpPr>
            <a:cxnSpLocks noChangeShapeType="1"/>
            <a:stCxn id="10" idx="0"/>
            <a:endCxn id="10" idx="2"/>
          </p:cNvCxnSpPr>
          <p:nvPr/>
        </p:nvCxnSpPr>
        <p:spPr bwMode="auto">
          <a:xfrm rot="16200000" flipH="1">
            <a:off x="6058420" y="2038783"/>
            <a:ext cx="1077218" cy="1588"/>
          </a:xfrm>
          <a:prstGeom prst="bentConnector5">
            <a:avLst>
              <a:gd name="adj1" fmla="val -21221"/>
              <a:gd name="adj2" fmla="val 60941121"/>
              <a:gd name="adj3" fmla="val 121221"/>
            </a:avLst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ffectLst/>
        </p:spPr>
      </p:cxnSp>
      <p:grpSp>
        <p:nvGrpSpPr>
          <p:cNvPr id="14" name="Группа 1036"/>
          <p:cNvGrpSpPr>
            <a:grpSpLocks/>
          </p:cNvGrpSpPr>
          <p:nvPr/>
        </p:nvGrpSpPr>
        <p:grpSpPr bwMode="auto">
          <a:xfrm>
            <a:off x="500063" y="2857501"/>
            <a:ext cx="1898651" cy="1077913"/>
            <a:chOff x="315" y="1656"/>
            <a:chExt cx="1196" cy="679"/>
          </a:xfrm>
        </p:grpSpPr>
        <p:sp>
          <p:nvSpPr>
            <p:cNvPr id="15" name="Поле 1034"/>
            <p:cNvSpPr txBox="1">
              <a:spLocks noChangeArrowheads="1"/>
            </p:cNvSpPr>
            <p:nvPr/>
          </p:nvSpPr>
          <p:spPr bwMode="auto">
            <a:xfrm>
              <a:off x="450" y="1656"/>
              <a:ext cx="1061" cy="67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3200" dirty="0"/>
                <a:t>у=2х+4,</a:t>
              </a:r>
            </a:p>
            <a:p>
              <a:pPr algn="ctr"/>
              <a:r>
                <a:rPr lang="ru-RU" sz="3200" dirty="0"/>
                <a:t>7х - 1= у;</a:t>
              </a:r>
            </a:p>
          </p:txBody>
        </p:sp>
        <p:sp>
          <p:nvSpPr>
            <p:cNvPr id="16" name="Автофигура 1035"/>
            <p:cNvSpPr>
              <a:spLocks/>
            </p:cNvSpPr>
            <p:nvPr/>
          </p:nvSpPr>
          <p:spPr bwMode="auto">
            <a:xfrm>
              <a:off x="315" y="1746"/>
              <a:ext cx="69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7" name="Группа 1052"/>
          <p:cNvGrpSpPr>
            <a:grpSpLocks/>
          </p:cNvGrpSpPr>
          <p:nvPr/>
        </p:nvGrpSpPr>
        <p:grpSpPr bwMode="auto">
          <a:xfrm>
            <a:off x="4572001" y="3000377"/>
            <a:ext cx="1755776" cy="1077913"/>
            <a:chOff x="2880" y="1890"/>
            <a:chExt cx="1106" cy="679"/>
          </a:xfrm>
        </p:grpSpPr>
        <p:sp>
          <p:nvSpPr>
            <p:cNvPr id="18" name="Поле 1050"/>
            <p:cNvSpPr txBox="1">
              <a:spLocks noChangeArrowheads="1"/>
            </p:cNvSpPr>
            <p:nvPr/>
          </p:nvSpPr>
          <p:spPr bwMode="auto">
            <a:xfrm>
              <a:off x="2970" y="1890"/>
              <a:ext cx="1016" cy="67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/>
                <a:t>у=2·1+4,</a:t>
              </a:r>
            </a:p>
            <a:p>
              <a:r>
                <a:rPr lang="ru-RU" sz="3200" dirty="0"/>
                <a:t>х=1;</a:t>
              </a:r>
            </a:p>
          </p:txBody>
        </p:sp>
        <p:sp>
          <p:nvSpPr>
            <p:cNvPr id="19" name="Автофигура 1051"/>
            <p:cNvSpPr>
              <a:spLocks/>
            </p:cNvSpPr>
            <p:nvPr/>
          </p:nvSpPr>
          <p:spPr bwMode="auto">
            <a:xfrm>
              <a:off x="2880" y="2025"/>
              <a:ext cx="33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" name="Поле 1039"/>
          <p:cNvSpPr txBox="1">
            <a:spLocks noChangeArrowheads="1"/>
          </p:cNvSpPr>
          <p:nvPr/>
        </p:nvSpPr>
        <p:spPr bwMode="auto">
          <a:xfrm>
            <a:off x="533400" y="5105400"/>
            <a:ext cx="1949573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dirty="0"/>
              <a:t>7х - 1=2х+4,</a:t>
            </a:r>
          </a:p>
        </p:txBody>
      </p:sp>
      <p:sp>
        <p:nvSpPr>
          <p:cNvPr id="21" name="Поле 1040"/>
          <p:cNvSpPr txBox="1">
            <a:spLocks noChangeArrowheads="1"/>
          </p:cNvSpPr>
          <p:nvPr/>
        </p:nvSpPr>
        <p:spPr bwMode="auto">
          <a:xfrm>
            <a:off x="517525" y="5527675"/>
            <a:ext cx="1949573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dirty="0"/>
              <a:t>7х - 2х=4+1,</a:t>
            </a:r>
          </a:p>
        </p:txBody>
      </p:sp>
      <p:sp>
        <p:nvSpPr>
          <p:cNvPr id="22" name="Поле 1041"/>
          <p:cNvSpPr txBox="1">
            <a:spLocks noChangeArrowheads="1"/>
          </p:cNvSpPr>
          <p:nvPr/>
        </p:nvSpPr>
        <p:spPr bwMode="auto">
          <a:xfrm>
            <a:off x="517525" y="5908675"/>
            <a:ext cx="942887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dirty="0"/>
              <a:t>5х=5</a:t>
            </a:r>
            <a:r>
              <a:rPr lang="ru-RU" dirty="0"/>
              <a:t>,</a:t>
            </a:r>
          </a:p>
        </p:txBody>
      </p:sp>
      <p:sp>
        <p:nvSpPr>
          <p:cNvPr id="23" name="Поле 1042"/>
          <p:cNvSpPr txBox="1">
            <a:spLocks noChangeArrowheads="1"/>
          </p:cNvSpPr>
          <p:nvPr/>
        </p:nvSpPr>
        <p:spPr bwMode="auto">
          <a:xfrm>
            <a:off x="593725" y="6289675"/>
            <a:ext cx="760144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2800" dirty="0"/>
              <a:t>х=1</a:t>
            </a:r>
            <a:r>
              <a:rPr lang="ru-RU" dirty="0"/>
              <a:t>.</a:t>
            </a:r>
          </a:p>
        </p:txBody>
      </p:sp>
      <p:grpSp>
        <p:nvGrpSpPr>
          <p:cNvPr id="26" name="Группа 1055"/>
          <p:cNvGrpSpPr>
            <a:grpSpLocks/>
          </p:cNvGrpSpPr>
          <p:nvPr/>
        </p:nvGrpSpPr>
        <p:grpSpPr bwMode="auto">
          <a:xfrm>
            <a:off x="7000881" y="4500564"/>
            <a:ext cx="1101726" cy="1077913"/>
            <a:chOff x="4362" y="2861"/>
            <a:chExt cx="694" cy="679"/>
          </a:xfrm>
        </p:grpSpPr>
        <p:sp>
          <p:nvSpPr>
            <p:cNvPr id="27" name="Поле 1053"/>
            <p:cNvSpPr txBox="1">
              <a:spLocks noChangeArrowheads="1"/>
            </p:cNvSpPr>
            <p:nvPr/>
          </p:nvSpPr>
          <p:spPr bwMode="auto">
            <a:xfrm>
              <a:off x="4497" y="2861"/>
              <a:ext cx="559" cy="67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/>
                <a:t>у=6,</a:t>
              </a:r>
            </a:p>
            <a:p>
              <a:r>
                <a:rPr lang="ru-RU" sz="3200" dirty="0"/>
                <a:t>х=1.</a:t>
              </a:r>
            </a:p>
          </p:txBody>
        </p:sp>
        <p:sp>
          <p:nvSpPr>
            <p:cNvPr id="28" name="Автофигура 1054"/>
            <p:cNvSpPr>
              <a:spLocks/>
            </p:cNvSpPr>
            <p:nvPr/>
          </p:nvSpPr>
          <p:spPr bwMode="auto">
            <a:xfrm>
              <a:off x="4362" y="2996"/>
              <a:ext cx="48" cy="384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Поле 1056"/>
          <p:cNvSpPr txBox="1">
            <a:spLocks noChangeArrowheads="1"/>
          </p:cNvSpPr>
          <p:nvPr/>
        </p:nvSpPr>
        <p:spPr bwMode="auto">
          <a:xfrm>
            <a:off x="6072198" y="5929330"/>
            <a:ext cx="2247731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dirty="0"/>
              <a:t>Ответ: (1; 6)</a:t>
            </a:r>
          </a:p>
        </p:txBody>
      </p:sp>
      <p:sp>
        <p:nvSpPr>
          <p:cNvPr id="30" name="Выноска 1 29"/>
          <p:cNvSpPr/>
          <p:nvPr/>
        </p:nvSpPr>
        <p:spPr>
          <a:xfrm>
            <a:off x="2786050" y="1428736"/>
            <a:ext cx="2500330" cy="1428760"/>
          </a:xfrm>
          <a:prstGeom prst="borderCallout1">
            <a:avLst>
              <a:gd name="adj1" fmla="val 6553"/>
              <a:gd name="adj2" fmla="val 2842"/>
              <a:gd name="adj3" fmla="val 35891"/>
              <a:gd name="adj4" fmla="val -225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Выразим </a:t>
            </a:r>
            <a:r>
              <a:rPr lang="ru-RU" sz="2400" i="1" dirty="0" smtClean="0">
                <a:solidFill>
                  <a:srgbClr val="FFFF00"/>
                </a:solidFill>
              </a:rPr>
              <a:t> у</a:t>
            </a:r>
            <a:r>
              <a:rPr lang="ru-RU" sz="2400" i="1" dirty="0" smtClean="0"/>
              <a:t> через </a:t>
            </a:r>
            <a:r>
              <a:rPr lang="ru-RU" sz="2400" i="1" dirty="0" err="1" smtClean="0">
                <a:solidFill>
                  <a:srgbClr val="FFFF00"/>
                </a:solidFill>
              </a:rPr>
              <a:t>х</a:t>
            </a:r>
            <a:r>
              <a:rPr lang="ru-RU" sz="2400" i="1" dirty="0" smtClean="0"/>
              <a:t>   в обоих  уравнениях</a:t>
            </a:r>
            <a:endParaRPr lang="ru-RU" sz="2400" i="1" dirty="0"/>
          </a:p>
        </p:txBody>
      </p:sp>
      <p:sp>
        <p:nvSpPr>
          <p:cNvPr id="32" name="Стрелка углом 31"/>
          <p:cNvSpPr/>
          <p:nvPr/>
        </p:nvSpPr>
        <p:spPr>
          <a:xfrm rot="10800000">
            <a:off x="2357422" y="3000372"/>
            <a:ext cx="813816" cy="868680"/>
          </a:xfrm>
          <a:prstGeom prst="ben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71472" y="4071942"/>
            <a:ext cx="264320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Приравняем  выражения  для   </a:t>
            </a:r>
            <a:r>
              <a:rPr lang="ru-RU" sz="2400" i="1" dirty="0" smtClean="0">
                <a:solidFill>
                  <a:srgbClr val="FFFF00"/>
                </a:solidFill>
              </a:rPr>
              <a:t>у</a:t>
            </a:r>
            <a:endParaRPr lang="ru-RU" sz="2400" i="1" dirty="0">
              <a:solidFill>
                <a:srgbClr val="FFFF00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1857356" y="5857891"/>
            <a:ext cx="1143008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2643174" y="5072074"/>
            <a:ext cx="2643206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 dirty="0" smtClean="0">
                <a:solidFill>
                  <a:srgbClr val="FFFF00"/>
                </a:solidFill>
              </a:rPr>
              <a:t>Решим  уравнение относительно   </a:t>
            </a:r>
            <a:r>
              <a:rPr lang="ru-RU" sz="2400" i="1" dirty="0" err="1" smtClean="0">
                <a:solidFill>
                  <a:srgbClr val="FFFF00"/>
                </a:solidFill>
              </a:rPr>
              <a:t>х</a:t>
            </a:r>
            <a:endParaRPr lang="ru-RU" sz="2400" i="1" dirty="0">
              <a:solidFill>
                <a:srgbClr val="FFFF00"/>
              </a:solidFill>
            </a:endParaRPr>
          </a:p>
        </p:txBody>
      </p:sp>
      <p:grpSp>
        <p:nvGrpSpPr>
          <p:cNvPr id="45" name="Группа 1036"/>
          <p:cNvGrpSpPr>
            <a:grpSpLocks/>
          </p:cNvGrpSpPr>
          <p:nvPr/>
        </p:nvGrpSpPr>
        <p:grpSpPr bwMode="auto">
          <a:xfrm>
            <a:off x="500034" y="2857496"/>
            <a:ext cx="1898651" cy="1077913"/>
            <a:chOff x="315" y="1656"/>
            <a:chExt cx="1196" cy="679"/>
          </a:xfrm>
        </p:grpSpPr>
        <p:sp>
          <p:nvSpPr>
            <p:cNvPr id="46" name="Поле 1034"/>
            <p:cNvSpPr txBox="1">
              <a:spLocks noChangeArrowheads="1"/>
            </p:cNvSpPr>
            <p:nvPr/>
          </p:nvSpPr>
          <p:spPr bwMode="auto">
            <a:xfrm>
              <a:off x="450" y="1656"/>
              <a:ext cx="1061" cy="679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3200" dirty="0"/>
                <a:t>у=2х+4,</a:t>
              </a:r>
            </a:p>
            <a:p>
              <a:pPr algn="ctr"/>
              <a:r>
                <a:rPr lang="ru-RU" sz="3200" dirty="0"/>
                <a:t>7х - 1= у;</a:t>
              </a:r>
            </a:p>
          </p:txBody>
        </p:sp>
        <p:sp>
          <p:nvSpPr>
            <p:cNvPr id="47" name="Автофигура 1035"/>
            <p:cNvSpPr>
              <a:spLocks/>
            </p:cNvSpPr>
            <p:nvPr/>
          </p:nvSpPr>
          <p:spPr bwMode="auto">
            <a:xfrm>
              <a:off x="315" y="1746"/>
              <a:ext cx="69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8" name="Автофигура 1035"/>
          <p:cNvSpPr>
            <a:spLocks/>
          </p:cNvSpPr>
          <p:nvPr/>
        </p:nvSpPr>
        <p:spPr bwMode="auto">
          <a:xfrm>
            <a:off x="5643570" y="1500174"/>
            <a:ext cx="109538" cy="685800"/>
          </a:xfrm>
          <a:prstGeom prst="leftBrace">
            <a:avLst>
              <a:gd name="adj1" fmla="val 75000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" name="Стрелка вниз 58"/>
          <p:cNvSpPr/>
          <p:nvPr/>
        </p:nvSpPr>
        <p:spPr>
          <a:xfrm>
            <a:off x="6357950" y="1214422"/>
            <a:ext cx="413194" cy="406904"/>
          </a:xfrm>
          <a:prstGeom prst="down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6357950" y="3000372"/>
            <a:ext cx="2500330" cy="1271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/>
              <a:t>Подставим  </a:t>
            </a:r>
            <a:r>
              <a:rPr lang="ru-RU" sz="2400" i="1" dirty="0" err="1" smtClean="0"/>
              <a:t>х</a:t>
            </a:r>
            <a:r>
              <a:rPr lang="ru-RU" sz="2400" i="1" dirty="0" smtClean="0"/>
              <a:t> = 1  в  первое  уравнение</a:t>
            </a:r>
            <a:endParaRPr lang="ru-RU" sz="2400" i="1" dirty="0"/>
          </a:p>
        </p:txBody>
      </p:sp>
      <p:sp>
        <p:nvSpPr>
          <p:cNvPr id="63" name="Штриховая стрелка вправо 62"/>
          <p:cNvSpPr/>
          <p:nvPr/>
        </p:nvSpPr>
        <p:spPr>
          <a:xfrm rot="1808718">
            <a:off x="5223026" y="4370764"/>
            <a:ext cx="1567862" cy="455273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20" grpId="0"/>
      <p:bldP spid="21" grpId="0"/>
      <p:bldP spid="22" grpId="0"/>
      <p:bldP spid="23" grpId="0"/>
      <p:bldP spid="29" grpId="0"/>
      <p:bldP spid="30" grpId="0" animBg="1"/>
      <p:bldP spid="32" grpId="0" animBg="1"/>
      <p:bldP spid="35" grpId="0" animBg="1"/>
      <p:bldP spid="41" grpId="0" animBg="1"/>
      <p:bldP spid="59" grpId="0" animBg="1"/>
      <p:bldP spid="60" grpId="0" animBg="1"/>
      <p:bldP spid="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. 2"/>
          <p:cNvSpPr txBox="1">
            <a:spLocks noChangeArrowheads="1"/>
          </p:cNvSpPr>
          <p:nvPr/>
        </p:nvSpPr>
        <p:spPr>
          <a:xfrm>
            <a:off x="685800" y="0"/>
            <a:ext cx="8458200" cy="1524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. 3"/>
          <p:cNvSpPr txBox="1">
            <a:spLocks noChangeArrowheads="1"/>
          </p:cNvSpPr>
          <p:nvPr/>
        </p:nvSpPr>
        <p:spPr>
          <a:xfrm>
            <a:off x="285720" y="928670"/>
            <a:ext cx="8572560" cy="592933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Выразить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через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(или 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через у) в каждом уравнении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Приравнять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выражения, полученные для  одноимённых переменных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Решить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полученное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уравнение и найти значение одной переменной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Подставить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значение найденной переменной в одно из выражений для другой переменной и найти её значение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Записать ответ: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 Х; У )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kern="10" dirty="0" smtClean="0">
                <a:ln w="9525">
                  <a:round/>
                  <a:headEnd/>
                  <a:tailEnd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Impact"/>
              </a:rPr>
              <a:t>  </a:t>
            </a:r>
            <a:r>
              <a:rPr lang="ru-RU" sz="4800" kern="10" dirty="0" smtClean="0">
                <a:ln w="9525">
                  <a:round/>
                  <a:headEnd/>
                  <a:tailEnd/>
                </a:ln>
                <a:solidFill>
                  <a:schemeClr val="tx2">
                    <a:lumMod val="75000"/>
                  </a:schemeClr>
                </a:solidFill>
                <a:latin typeface="Impact"/>
              </a:rPr>
              <a:t>Способ     сравнения  ( алгоритм ) </a:t>
            </a:r>
            <a:endParaRPr lang="ru-RU" sz="4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Решить  систему  уравнений  способом  сравнения.</a:t>
            </a:r>
            <a:endParaRPr lang="ru-RU" sz="32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3438" y="1500174"/>
            <a:ext cx="4038600" cy="4525963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1.  Ответ: ( 8; -3)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</a:t>
            </a:r>
            <a:r>
              <a:rPr lang="ru-RU" sz="4800" dirty="0" smtClean="0"/>
              <a:t>· </a:t>
            </a:r>
            <a:r>
              <a:rPr lang="ru-RU" sz="3200" dirty="0" smtClean="0"/>
              <a:t> </a:t>
            </a:r>
            <a:r>
              <a:rPr lang="ru-RU" sz="3200" b="1" dirty="0" smtClean="0"/>
              <a:t>2.  Ответ:  ( 2; - 2)</a:t>
            </a:r>
          </a:p>
          <a:p>
            <a:pPr>
              <a:buNone/>
            </a:pPr>
            <a:r>
              <a:rPr lang="ru-RU" sz="3200" dirty="0" smtClean="0"/>
              <a:t> </a:t>
            </a:r>
          </a:p>
          <a:p>
            <a:pPr>
              <a:buNone/>
            </a:pPr>
            <a:r>
              <a:rPr lang="ru-RU" sz="3200" dirty="0" smtClean="0"/>
              <a:t> </a:t>
            </a:r>
            <a:r>
              <a:rPr lang="ru-RU" sz="4800" b="1" dirty="0" smtClean="0"/>
              <a:t>·</a:t>
            </a:r>
            <a:r>
              <a:rPr lang="ru-RU" sz="4800" dirty="0" smtClean="0"/>
              <a:t> </a:t>
            </a:r>
            <a:r>
              <a:rPr lang="ru-RU" sz="3200" dirty="0" smtClean="0"/>
              <a:t>  </a:t>
            </a:r>
            <a:r>
              <a:rPr lang="ru-RU" sz="3200" b="1" dirty="0" smtClean="0"/>
              <a:t>3.  Ответ:  ( 5; 15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grpSp>
        <p:nvGrpSpPr>
          <p:cNvPr id="7" name="Группа 1055"/>
          <p:cNvGrpSpPr>
            <a:grpSpLocks noGrp="1"/>
          </p:cNvGrpSpPr>
          <p:nvPr>
            <p:ph sz="half" idx="1"/>
          </p:nvPr>
        </p:nvGrpSpPr>
        <p:grpSpPr bwMode="auto">
          <a:xfrm>
            <a:off x="1071538" y="1643050"/>
            <a:ext cx="1966925" cy="1153154"/>
            <a:chOff x="4382" y="2856"/>
            <a:chExt cx="338" cy="173"/>
          </a:xfrm>
        </p:grpSpPr>
        <p:sp>
          <p:nvSpPr>
            <p:cNvPr id="8" name="Поле 1053"/>
            <p:cNvSpPr txBox="1">
              <a:spLocks noChangeArrowheads="1"/>
            </p:cNvSpPr>
            <p:nvPr/>
          </p:nvSpPr>
          <p:spPr bwMode="auto">
            <a:xfrm>
              <a:off x="4443" y="2867"/>
              <a:ext cx="277" cy="16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b="1" dirty="0" smtClean="0"/>
                <a:t>У = - 3,</a:t>
              </a:r>
              <a:endParaRPr lang="ru-RU" sz="3200" b="1" dirty="0"/>
            </a:p>
            <a:p>
              <a:r>
                <a:rPr lang="ru-RU" sz="3200" b="1" dirty="0" smtClean="0"/>
                <a:t>Х = 5 - у.</a:t>
              </a:r>
              <a:endParaRPr lang="ru-RU" sz="3200" b="1" dirty="0"/>
            </a:p>
          </p:txBody>
        </p:sp>
        <p:sp>
          <p:nvSpPr>
            <p:cNvPr id="9" name="Автофигура 1054"/>
            <p:cNvSpPr>
              <a:spLocks/>
            </p:cNvSpPr>
            <p:nvPr/>
          </p:nvSpPr>
          <p:spPr bwMode="auto">
            <a:xfrm>
              <a:off x="4382" y="2856"/>
              <a:ext cx="25" cy="161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b="1"/>
            </a:p>
          </p:txBody>
        </p:sp>
      </p:grpSp>
      <p:sp>
        <p:nvSpPr>
          <p:cNvPr id="14" name="Поле 1053"/>
          <p:cNvSpPr txBox="1">
            <a:spLocks noChangeArrowheads="1"/>
          </p:cNvSpPr>
          <p:nvPr/>
        </p:nvSpPr>
        <p:spPr bwMode="auto">
          <a:xfrm>
            <a:off x="214313" y="1428736"/>
            <a:ext cx="497252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dirty="0" smtClean="0"/>
              <a:t>1</a:t>
            </a:r>
            <a:r>
              <a:rPr lang="ru-RU" sz="3200" dirty="0"/>
              <a:t>.</a:t>
            </a:r>
          </a:p>
        </p:txBody>
      </p:sp>
      <p:sp>
        <p:nvSpPr>
          <p:cNvPr id="16" name="Поле 1053"/>
          <p:cNvSpPr txBox="1">
            <a:spLocks noChangeArrowheads="1"/>
          </p:cNvSpPr>
          <p:nvPr/>
        </p:nvSpPr>
        <p:spPr bwMode="auto">
          <a:xfrm>
            <a:off x="357158" y="3143248"/>
            <a:ext cx="497252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dirty="0" smtClean="0"/>
              <a:t>2.</a:t>
            </a:r>
            <a:endParaRPr lang="ru-RU" sz="3200" dirty="0"/>
          </a:p>
        </p:txBody>
      </p:sp>
      <p:sp>
        <p:nvSpPr>
          <p:cNvPr id="17" name="Автофигура 1054"/>
          <p:cNvSpPr>
            <a:spLocks/>
          </p:cNvSpPr>
          <p:nvPr/>
        </p:nvSpPr>
        <p:spPr bwMode="auto">
          <a:xfrm>
            <a:off x="1071538" y="3286124"/>
            <a:ext cx="238592" cy="1073166"/>
          </a:xfrm>
          <a:prstGeom prst="leftBrace">
            <a:avLst>
              <a:gd name="adj1" fmla="val 66667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500166" y="3071810"/>
            <a:ext cx="2571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2х – 3у = 10,</a:t>
            </a:r>
          </a:p>
          <a:p>
            <a:r>
              <a:rPr lang="ru-RU" sz="3200" b="1" dirty="0" smtClean="0"/>
              <a:t>2х + 5у = - 6.</a:t>
            </a:r>
            <a:endParaRPr lang="ru-RU" sz="3200" b="1" dirty="0"/>
          </a:p>
        </p:txBody>
      </p:sp>
      <p:sp>
        <p:nvSpPr>
          <p:cNvPr id="19" name="Поле 1053"/>
          <p:cNvSpPr txBox="1">
            <a:spLocks noChangeArrowheads="1"/>
          </p:cNvSpPr>
          <p:nvPr/>
        </p:nvSpPr>
        <p:spPr bwMode="auto">
          <a:xfrm>
            <a:off x="285720" y="4643446"/>
            <a:ext cx="497252" cy="5847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3200" dirty="0" smtClean="0"/>
              <a:t>3.</a:t>
            </a:r>
            <a:endParaRPr lang="ru-RU" sz="3200" dirty="0"/>
          </a:p>
        </p:txBody>
      </p:sp>
      <p:sp>
        <p:nvSpPr>
          <p:cNvPr id="20" name="Автофигура 1054"/>
          <p:cNvSpPr>
            <a:spLocks/>
          </p:cNvSpPr>
          <p:nvPr/>
        </p:nvSpPr>
        <p:spPr bwMode="auto">
          <a:xfrm>
            <a:off x="1071538" y="4929198"/>
            <a:ext cx="238592" cy="1073166"/>
          </a:xfrm>
          <a:prstGeom prst="leftBrace">
            <a:avLst>
              <a:gd name="adj1" fmla="val 66667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428728" y="5000636"/>
            <a:ext cx="32861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/>
              <a:t>Зх</a:t>
            </a:r>
            <a:r>
              <a:rPr lang="ru-RU" sz="3200" b="1" dirty="0" smtClean="0"/>
              <a:t> – ( 3у – 7х ) = 5,</a:t>
            </a:r>
          </a:p>
          <a:p>
            <a:r>
              <a:rPr lang="ru-RU" sz="3200" b="1" dirty="0" smtClean="0"/>
              <a:t>3у – 7х = 10.</a:t>
            </a:r>
            <a:endParaRPr lang="ru-RU" sz="3200" b="1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2214546" y="3857628"/>
            <a:ext cx="4929222" cy="7143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6" grpId="0"/>
      <p:bldP spid="18" grpId="0"/>
      <p:bldP spid="19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72547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1. Решите систему уравнений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1546"/>
            <a:ext cx="2643174" cy="571504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12800" dirty="0" smtClean="0">
                <a:solidFill>
                  <a:srgbClr val="002060"/>
                </a:solidFill>
              </a:rPr>
              <a:t>Вариант 1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3781452" cy="428628"/>
          </a:xfrm>
        </p:spPr>
        <p:txBody>
          <a:bodyPr>
            <a:noAutofit/>
          </a:bodyPr>
          <a:lstStyle/>
          <a:p>
            <a:r>
              <a:rPr lang="ru-RU" sz="3200" dirty="0" smtClean="0"/>
              <a:t>Вариант 2</a:t>
            </a:r>
            <a:endParaRPr lang="ru-RU" sz="3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09600" y="4270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Тестовая  работа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оле 1053"/>
          <p:cNvSpPr txBox="1">
            <a:spLocks noChangeArrowheads="1"/>
          </p:cNvSpPr>
          <p:nvPr/>
        </p:nvSpPr>
        <p:spPr bwMode="auto">
          <a:xfrm>
            <a:off x="785786" y="2714620"/>
            <a:ext cx="2071702" cy="107721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ru-RU" sz="3200" b="1" dirty="0" smtClean="0"/>
              <a:t>2х - у = 1,</a:t>
            </a:r>
            <a:endParaRPr lang="ru-RU" sz="3200" b="1" dirty="0"/>
          </a:p>
          <a:p>
            <a:r>
              <a:rPr lang="ru-RU" sz="3200" b="1" dirty="0" smtClean="0"/>
              <a:t>Х + у = - 4,</a:t>
            </a:r>
            <a:endParaRPr lang="ru-RU" sz="3200" b="1" dirty="0"/>
          </a:p>
        </p:txBody>
      </p:sp>
      <p:sp>
        <p:nvSpPr>
          <p:cNvPr id="7" name="Автофигура 1054"/>
          <p:cNvSpPr>
            <a:spLocks/>
          </p:cNvSpPr>
          <p:nvPr/>
        </p:nvSpPr>
        <p:spPr bwMode="auto">
          <a:xfrm>
            <a:off x="571472" y="2714620"/>
            <a:ext cx="142876" cy="1073166"/>
          </a:xfrm>
          <a:prstGeom prst="leftBrace">
            <a:avLst>
              <a:gd name="adj1" fmla="val 66667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b="1"/>
          </a:p>
        </p:txBody>
      </p:sp>
      <p:sp>
        <p:nvSpPr>
          <p:cNvPr id="8" name="Автофигура 1054"/>
          <p:cNvSpPr>
            <a:spLocks/>
          </p:cNvSpPr>
          <p:nvPr/>
        </p:nvSpPr>
        <p:spPr bwMode="auto">
          <a:xfrm>
            <a:off x="5286380" y="2714620"/>
            <a:ext cx="142876" cy="1073166"/>
          </a:xfrm>
          <a:prstGeom prst="leftBrace">
            <a:avLst>
              <a:gd name="adj1" fmla="val 66667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 b="1"/>
          </a:p>
        </p:txBody>
      </p:sp>
      <p:sp>
        <p:nvSpPr>
          <p:cNvPr id="9" name="Прямоугольник 8"/>
          <p:cNvSpPr/>
          <p:nvPr/>
        </p:nvSpPr>
        <p:spPr>
          <a:xfrm>
            <a:off x="5500694" y="2714620"/>
            <a:ext cx="22145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3х + у = -1,</a:t>
            </a:r>
          </a:p>
          <a:p>
            <a:r>
              <a:rPr lang="ru-RU" sz="3200" b="1" dirty="0" smtClean="0"/>
              <a:t>Х - у =  5,</a:t>
            </a:r>
            <a:endParaRPr lang="ru-RU" sz="3200" dirty="0"/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2857496"/>
            <a:ext cx="91440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4643446"/>
            <a:ext cx="91440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и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обозначив (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m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;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n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) решение системы, вычислите значение выражения :  </a:t>
            </a:r>
            <a:r>
              <a:rPr lang="en-US" sz="2800" b="1" dirty="0" smtClean="0">
                <a:latin typeface="+mj-lt"/>
                <a:ea typeface="+mj-ea"/>
                <a:cs typeface="+mj-cs"/>
              </a:rPr>
              <a:t>m²</a:t>
            </a:r>
            <a:r>
              <a:rPr lang="ru-RU" sz="2800" b="1" dirty="0" smtClean="0">
                <a:latin typeface="+mj-lt"/>
                <a:ea typeface="+mj-ea"/>
                <a:cs typeface="+mj-cs"/>
              </a:rPr>
              <a:t> +</a:t>
            </a:r>
            <a:r>
              <a:rPr lang="en-US" sz="2800" b="1" dirty="0" smtClean="0">
                <a:latin typeface="+mj-lt"/>
                <a:ea typeface="+mj-ea"/>
                <a:cs typeface="+mj-cs"/>
              </a:rPr>
              <a:t>  n² 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4000893" y="1571215"/>
            <a:ext cx="85646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4001290" y="2714620"/>
            <a:ext cx="856462" cy="79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3751257" y="3749677"/>
            <a:ext cx="135732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Заголовок 1"/>
          <p:cNvSpPr txBox="1">
            <a:spLocks/>
          </p:cNvSpPr>
          <p:nvPr/>
        </p:nvSpPr>
        <p:spPr>
          <a:xfrm>
            <a:off x="0" y="5643578"/>
            <a:ext cx="4286248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latin typeface="+mj-lt"/>
                <a:ea typeface="+mj-ea"/>
                <a:cs typeface="+mj-cs"/>
              </a:rPr>
              <a:t>а). 17;  б). 5;  в). 13;  г). 10.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5429256" y="4071942"/>
            <a:ext cx="3714744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643438" y="5715016"/>
            <a:ext cx="45005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2800" b="1" dirty="0" smtClean="0"/>
              <a:t>а). 25;  б). 17;  в). 10;  г). 5.</a:t>
            </a:r>
            <a:endParaRPr lang="ru-RU" sz="2800" b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rot="5400000">
            <a:off x="3750475" y="6250789"/>
            <a:ext cx="121442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9" grpId="0"/>
      <p:bldP spid="11" grpId="0"/>
      <p:bldP spid="29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Домашнее  задание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1.  Учебник «Алгебра 7», </a:t>
            </a:r>
          </a:p>
          <a:p>
            <a:pPr>
              <a:buNone/>
            </a:pPr>
            <a:r>
              <a:rPr lang="ru-RU" dirty="0" smtClean="0"/>
              <a:t>        авторы Ш.А.Алимов и др.   § 34</a:t>
            </a:r>
          </a:p>
          <a:p>
            <a:pPr>
              <a:buNone/>
            </a:pPr>
            <a:r>
              <a:rPr lang="ru-RU" dirty="0" smtClean="0"/>
              <a:t>         № 627(6), 628(6), 630(1).</a:t>
            </a:r>
          </a:p>
          <a:p>
            <a:pPr>
              <a:buNone/>
            </a:pPr>
            <a:r>
              <a:rPr lang="ru-RU" dirty="0" smtClean="0"/>
              <a:t>   2.  Рабочая тетрадь по алгебре, 7,</a:t>
            </a:r>
          </a:p>
          <a:p>
            <a:pPr>
              <a:buNone/>
            </a:pPr>
            <a:r>
              <a:rPr lang="ru-RU" dirty="0" smtClean="0"/>
              <a:t>         авторы Ю.М.Колягин и др.</a:t>
            </a:r>
          </a:p>
          <a:p>
            <a:pPr>
              <a:buNone/>
            </a:pPr>
            <a:r>
              <a:rPr lang="ru-RU" dirty="0" smtClean="0"/>
              <a:t>         § 34,  № (7).</a:t>
            </a:r>
          </a:p>
          <a:p>
            <a:pPr>
              <a:buNone/>
            </a:pPr>
            <a:r>
              <a:rPr lang="ru-RU" dirty="0" smtClean="0"/>
              <a:t>   3.  Дополнительно: Дидактические материалы   </a:t>
            </a:r>
          </a:p>
          <a:p>
            <a:pPr>
              <a:buNone/>
            </a:pPr>
            <a:r>
              <a:rPr lang="ru-RU" dirty="0" smtClean="0"/>
              <a:t>        «Алгебра 7», авторы М.В.Ткачева и др.</a:t>
            </a:r>
          </a:p>
          <a:p>
            <a:pPr>
              <a:buNone/>
            </a:pPr>
            <a:r>
              <a:rPr lang="ru-RU" dirty="0" smtClean="0"/>
              <a:t>        § 33 ( стр. 91) № 10.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655385">
            <a:off x="306284" y="2011472"/>
            <a:ext cx="843930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kern="10" dirty="0" smtClean="0">
                <a:ln w="9525">
                  <a:round/>
                  <a:headEnd/>
                  <a:tailEnd/>
                </a:ln>
                <a:solidFill>
                  <a:schemeClr val="tx2">
                    <a:lumMod val="75000"/>
                  </a:schemeClr>
                </a:solidFill>
                <a:latin typeface="Impact"/>
              </a:rPr>
              <a:t>Спасибо  всем  за  работу</a:t>
            </a:r>
            <a:endParaRPr lang="ru-RU" sz="8800" kern="10" dirty="0">
              <a:ln w="9525">
                <a:round/>
                <a:headEnd/>
                <a:tailEnd/>
              </a:ln>
              <a:solidFill>
                <a:schemeClr val="tx2">
                  <a:lumMod val="75000"/>
                </a:schemeClr>
              </a:solidFill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496</Words>
  <Application>Microsoft Office PowerPoint</Application>
  <PresentationFormat>Экран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    Способ             сравнения </vt:lpstr>
      <vt:lpstr>Из  истории :</vt:lpstr>
      <vt:lpstr>Слайд 4</vt:lpstr>
      <vt:lpstr>Слайд 5</vt:lpstr>
      <vt:lpstr>Решить  систему  уравнений  способом  сравнения.</vt:lpstr>
      <vt:lpstr>1. Решите систему уравнений</vt:lpstr>
      <vt:lpstr>Домашнее  задание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xp home</dc:creator>
  <cp:lastModifiedBy>xp home</cp:lastModifiedBy>
  <cp:revision>26</cp:revision>
  <dcterms:created xsi:type="dcterms:W3CDTF">2012-03-04T15:06:05Z</dcterms:created>
  <dcterms:modified xsi:type="dcterms:W3CDTF">2012-03-08T13:05:54Z</dcterms:modified>
</cp:coreProperties>
</file>