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0" autoAdjust="0"/>
    <p:restoredTop sz="94612" autoAdjust="0"/>
  </p:normalViewPr>
  <p:slideViewPr>
    <p:cSldViewPr>
      <p:cViewPr varScale="1">
        <p:scale>
          <a:sx n="38" d="100"/>
          <a:sy n="38" d="100"/>
        </p:scale>
        <p:origin x="-126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4268-CB23-4922-86AE-057D92D5106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746D-4A6C-42EB-A824-41E43C79D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-sbras.nsc.ru/EMIS/mirror/IMU/General/Gauss/Gauss_0006_1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FFFF00"/>
                </a:solidFill>
              </a:rPr>
              <a:t>Способы решения систем уравнений</a:t>
            </a: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643042" y="857232"/>
            <a:ext cx="6072230" cy="3357586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027"/>
          <p:cNvGrpSpPr>
            <a:grpSpLocks/>
          </p:cNvGrpSpPr>
          <p:nvPr/>
        </p:nvGrpSpPr>
        <p:grpSpPr bwMode="auto">
          <a:xfrm>
            <a:off x="2857488" y="1071546"/>
            <a:ext cx="2647955" cy="954088"/>
            <a:chOff x="7" y="1392"/>
            <a:chExt cx="1668" cy="601"/>
          </a:xfrm>
        </p:grpSpPr>
        <p:sp>
          <p:nvSpPr>
            <p:cNvPr id="5" name="Поле 1028"/>
            <p:cNvSpPr txBox="1">
              <a:spLocks noChangeArrowheads="1"/>
            </p:cNvSpPr>
            <p:nvPr/>
          </p:nvSpPr>
          <p:spPr bwMode="auto">
            <a:xfrm>
              <a:off x="142" y="1392"/>
              <a:ext cx="1533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FF00"/>
                  </a:solidFill>
                </a:rPr>
                <a:t>а₁  </a:t>
              </a:r>
              <a:r>
                <a:rPr lang="ru-RU" sz="2800" b="1" dirty="0" err="1" smtClean="0">
                  <a:solidFill>
                    <a:srgbClr val="FFFF00"/>
                  </a:solidFill>
                </a:rPr>
                <a:t>х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+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b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₁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y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=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c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₁,</a:t>
              </a:r>
              <a:endParaRPr lang="ru-RU" sz="2800" b="1" dirty="0">
                <a:solidFill>
                  <a:srgbClr val="FFFF00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rgbClr val="FFFF00"/>
                  </a:solidFill>
                </a:rPr>
                <a:t>а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₂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dirty="0" err="1" smtClean="0">
                  <a:solidFill>
                    <a:srgbClr val="FFFF00"/>
                  </a:solidFill>
                </a:rPr>
                <a:t>х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+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b₂ y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=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c₂</a:t>
              </a:r>
              <a:r>
                <a:rPr lang="ru-RU" sz="2800" dirty="0" smtClean="0">
                  <a:solidFill>
                    <a:srgbClr val="FFFF00"/>
                  </a:solidFill>
                </a:rPr>
                <a:t>;</a:t>
              </a:r>
              <a:endParaRPr lang="ru-RU" sz="2800" dirty="0">
                <a:solidFill>
                  <a:srgbClr val="FFFF00"/>
                </a:solidFill>
              </a:endParaRPr>
            </a:p>
          </p:txBody>
        </p:sp>
        <p:sp>
          <p:nvSpPr>
            <p:cNvPr id="6" name="Автофигура 1029"/>
            <p:cNvSpPr>
              <a:spLocks/>
            </p:cNvSpPr>
            <p:nvPr/>
          </p:nvSpPr>
          <p:spPr bwMode="auto">
            <a:xfrm>
              <a:off x="7" y="1392"/>
              <a:ext cx="90" cy="54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14480" y="2000240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где  а₁  , </a:t>
            </a:r>
            <a:r>
              <a:rPr lang="en-US" sz="2800" b="1" dirty="0" smtClean="0">
                <a:solidFill>
                  <a:srgbClr val="FFFF00"/>
                </a:solidFill>
              </a:rPr>
              <a:t>b</a:t>
            </a:r>
            <a:r>
              <a:rPr lang="ru-RU" sz="2800" b="1" dirty="0" smtClean="0">
                <a:solidFill>
                  <a:srgbClr val="FFFF00"/>
                </a:solidFill>
              </a:rPr>
              <a:t>₁ ,</a:t>
            </a:r>
            <a:r>
              <a:rPr lang="en-US" sz="2800" b="1" dirty="0" smtClean="0">
                <a:solidFill>
                  <a:srgbClr val="FFFF00"/>
                </a:solidFill>
              </a:rPr>
              <a:t> c</a:t>
            </a:r>
            <a:r>
              <a:rPr lang="ru-RU" sz="2800" b="1" dirty="0" smtClean="0">
                <a:solidFill>
                  <a:srgbClr val="FFFF00"/>
                </a:solidFill>
              </a:rPr>
              <a:t>₁ </a:t>
            </a:r>
          </a:p>
          <a:p>
            <a:endParaRPr lang="ru-RU" sz="2800" b="1" dirty="0" smtClean="0"/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х</a:t>
            </a:r>
            <a:r>
              <a:rPr lang="ru-RU" sz="2800" b="1" dirty="0" smtClean="0">
                <a:solidFill>
                  <a:srgbClr val="FFFF00"/>
                </a:solidFill>
              </a:rPr>
              <a:t> , у -неизвестные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000240"/>
            <a:ext cx="30003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а₂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b</a:t>
            </a:r>
            <a:r>
              <a:rPr lang="ru-RU" sz="2800" b="1" dirty="0" smtClean="0">
                <a:solidFill>
                  <a:srgbClr val="FFFF00"/>
                </a:solidFill>
              </a:rPr>
              <a:t>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 c</a:t>
            </a:r>
            <a:r>
              <a:rPr lang="ru-RU" sz="2800" b="1" dirty="0" smtClean="0">
                <a:solidFill>
                  <a:srgbClr val="FFFF00"/>
                </a:solidFill>
              </a:rPr>
              <a:t>₂ –заданные числа</a:t>
            </a:r>
          </a:p>
          <a:p>
            <a:endParaRPr lang="ru-RU" sz="3600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0" y="4429132"/>
            <a:ext cx="2143108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подстановки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Шестиугольник 19"/>
          <p:cNvSpPr/>
          <p:nvPr/>
        </p:nvSpPr>
        <p:spPr>
          <a:xfrm>
            <a:off x="2500298" y="4429132"/>
            <a:ext cx="2000264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сравнения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4857752" y="4429132"/>
            <a:ext cx="1928826" cy="19859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сложения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6929454" y="4357694"/>
            <a:ext cx="2214546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Графический  способ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1142976" y="3500438"/>
            <a:ext cx="1285884" cy="857256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2964645" y="3893347"/>
            <a:ext cx="78581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2"/>
          </p:cNvCxnSpPr>
          <p:nvPr/>
        </p:nvCxnSpPr>
        <p:spPr>
          <a:xfrm rot="5400000">
            <a:off x="5468929" y="3897300"/>
            <a:ext cx="777911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000892" y="3571876"/>
            <a:ext cx="1071570" cy="71438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Домашнее 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 Учебник «Алгебра 7», </a:t>
            </a:r>
          </a:p>
          <a:p>
            <a:pPr>
              <a:buNone/>
            </a:pPr>
            <a:r>
              <a:rPr lang="ru-RU" dirty="0" smtClean="0"/>
              <a:t>        авторы Ш.А.Алимов и др.   § </a:t>
            </a:r>
            <a:r>
              <a:rPr lang="ru-RU" dirty="0" smtClean="0"/>
              <a:t>34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№ </a:t>
            </a:r>
            <a:r>
              <a:rPr lang="ru-RU" dirty="0" smtClean="0"/>
              <a:t>627(1</a:t>
            </a:r>
            <a:r>
              <a:rPr lang="ru-RU" dirty="0" smtClean="0"/>
              <a:t>), </a:t>
            </a:r>
            <a:r>
              <a:rPr lang="ru-RU" dirty="0" smtClean="0"/>
              <a:t>628(4), 629(1).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2.  Рабочая тетрадь по алгебре, 7,</a:t>
            </a:r>
          </a:p>
          <a:p>
            <a:pPr>
              <a:buNone/>
            </a:pPr>
            <a:r>
              <a:rPr lang="ru-RU" dirty="0" smtClean="0"/>
              <a:t>         авторы Ю.М.Колягин и др.</a:t>
            </a:r>
          </a:p>
          <a:p>
            <a:pPr>
              <a:buNone/>
            </a:pPr>
            <a:r>
              <a:rPr lang="ru-RU" dirty="0" smtClean="0"/>
              <a:t>         § </a:t>
            </a:r>
            <a:r>
              <a:rPr lang="ru-RU" dirty="0" smtClean="0"/>
              <a:t>34,  </a:t>
            </a:r>
            <a:r>
              <a:rPr lang="ru-RU" dirty="0" smtClean="0"/>
              <a:t>№ </a:t>
            </a:r>
            <a:r>
              <a:rPr lang="ru-RU" dirty="0" smtClean="0"/>
              <a:t>6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3.  Дополнительно: Дидактические материалы   </a:t>
            </a:r>
          </a:p>
          <a:p>
            <a:pPr>
              <a:buNone/>
            </a:pPr>
            <a:r>
              <a:rPr lang="ru-RU" dirty="0" smtClean="0"/>
              <a:t>        «Алгебра 7», авторы М.В.Ткачева и др.</a:t>
            </a:r>
          </a:p>
          <a:p>
            <a:pPr>
              <a:buNone/>
            </a:pPr>
            <a:r>
              <a:rPr lang="ru-RU" dirty="0" smtClean="0"/>
              <a:t>        § </a:t>
            </a:r>
            <a:r>
              <a:rPr lang="ru-RU" dirty="0" smtClean="0"/>
              <a:t>34 </a:t>
            </a:r>
            <a:r>
              <a:rPr lang="ru-RU" dirty="0" smtClean="0"/>
              <a:t>( стр. </a:t>
            </a:r>
            <a:r>
              <a:rPr lang="ru-RU" dirty="0" smtClean="0"/>
              <a:t>92) </a:t>
            </a:r>
            <a:r>
              <a:rPr lang="ru-RU" dirty="0" smtClean="0"/>
              <a:t>№ 4(1), </a:t>
            </a:r>
            <a:r>
              <a:rPr lang="ru-RU" dirty="0" smtClean="0"/>
              <a:t>6(1).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WordArt 2"/>
          <p:cNvSpPr>
            <a:spLocks noChangeArrowheads="1" noChangeShapeType="1" noTextEdit="1"/>
          </p:cNvSpPr>
          <p:nvPr/>
        </p:nvSpPr>
        <p:spPr bwMode="auto">
          <a:xfrm rot="19723898">
            <a:off x="0" y="2819400"/>
            <a:ext cx="9144001" cy="1073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Front">
                <a:rot lat="1500000" lon="20099996" rev="0"/>
              </a:camera>
              <a:lightRig rig="legacyFlat4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ru-RU" sz="6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Спасибо </a:t>
            </a:r>
            <a:r>
              <a:rPr lang="ru-RU" sz="6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всем  за  </a:t>
            </a:r>
            <a:r>
              <a:rPr lang="ru-RU" sz="6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1163">
            <a:off x="364924" y="1004864"/>
            <a:ext cx="7872575" cy="3245861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Способ        </a:t>
            </a:r>
            <a:b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подстановки</a:t>
            </a:r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/>
            </a:r>
            <a:b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4" name="Прямоуг. 3"/>
          <p:cNvSpPr txBox="1">
            <a:spLocks noChangeArrowheads="1"/>
          </p:cNvSpPr>
          <p:nvPr/>
        </p:nvSpPr>
        <p:spPr>
          <a:xfrm>
            <a:off x="685800" y="4857760"/>
            <a:ext cx="7772400" cy="1238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. 3"/>
          <p:cNvSpPr txBox="1">
            <a:spLocks noChangeArrowheads="1"/>
          </p:cNvSpPr>
          <p:nvPr/>
        </p:nvSpPr>
        <p:spPr>
          <a:xfrm>
            <a:off x="0" y="4786322"/>
            <a:ext cx="9144000" cy="20716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научить решению системы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noProof="0" dirty="0" smtClean="0">
                <a:solidFill>
                  <a:srgbClr val="FFFF00"/>
                </a:solidFill>
              </a:rPr>
              <a:t>                 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линейных уравнений способом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noProof="0" dirty="0" smtClean="0">
                <a:solidFill>
                  <a:srgbClr val="FFFF00"/>
                </a:solidFill>
              </a:rPr>
              <a:t>                 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подстановки.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utoUpdateAnimBg="0"/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3"/>
          <p:cNvSpPr txBox="1">
            <a:spLocks noChangeArrowheads="1"/>
          </p:cNvSpPr>
          <p:nvPr/>
        </p:nvSpPr>
        <p:spPr>
          <a:xfrm>
            <a:off x="685800" y="1857364"/>
            <a:ext cx="4529142" cy="450059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. 3"/>
          <p:cNvSpPr txBox="1">
            <a:spLocks noChangeArrowheads="1"/>
          </p:cNvSpPr>
          <p:nvPr/>
        </p:nvSpPr>
        <p:spPr>
          <a:xfrm>
            <a:off x="685800" y="357166"/>
            <a:ext cx="7772400" cy="12858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. 3"/>
          <p:cNvSpPr txBox="1">
            <a:spLocks noChangeArrowheads="1"/>
          </p:cNvSpPr>
          <p:nvPr/>
        </p:nvSpPr>
        <p:spPr>
          <a:xfrm>
            <a:off x="714348" y="357166"/>
            <a:ext cx="7772400" cy="107157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. 3"/>
          <p:cNvSpPr txBox="1">
            <a:spLocks noChangeArrowheads="1"/>
          </p:cNvSpPr>
          <p:nvPr/>
        </p:nvSpPr>
        <p:spPr>
          <a:xfrm>
            <a:off x="642910" y="357166"/>
            <a:ext cx="8501090" cy="650083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Прямоуг. 3"/>
          <p:cNvSpPr txBox="1">
            <a:spLocks noChangeArrowheads="1"/>
          </p:cNvSpPr>
          <p:nvPr/>
        </p:nvSpPr>
        <p:spPr>
          <a:xfrm>
            <a:off x="285720" y="357166"/>
            <a:ext cx="5286412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28605"/>
            <a:ext cx="8643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Из  истории :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928803"/>
            <a:ext cx="55721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Издавна применялось исключение неизвестных из  линейных уравнений. В  17-18 вв.  приемы  исключения разрабатывали  Ферма, Ньютон, Гаусс.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im6-tub-ru.yandex.net/i?id=216161026-1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1785950" cy="2232438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304625974-08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571744"/>
            <a:ext cx="1785918" cy="1928816"/>
          </a:xfrm>
          <a:prstGeom prst="rect">
            <a:avLst/>
          </a:prstGeom>
          <a:noFill/>
        </p:spPr>
      </p:pic>
      <p:pic>
        <p:nvPicPr>
          <p:cNvPr id="1032" name="Picture 8" descr="Картинка 11 из 5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572008"/>
            <a:ext cx="1857388" cy="228599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428604"/>
            <a:ext cx="5143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Из  истории :</a:t>
            </a:r>
            <a:endParaRPr lang="ru-RU" sz="7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428604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Из  истории :</a:t>
            </a:r>
            <a:endParaRPr lang="ru-RU" sz="7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428604"/>
            <a:ext cx="5143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Из  истории :</a:t>
            </a:r>
            <a:endParaRPr lang="ru-RU" sz="7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428604"/>
            <a:ext cx="5143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Из  истории :</a:t>
            </a:r>
            <a:endParaRPr lang="ru-RU" sz="7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43834" y="785794"/>
            <a:ext cx="1500166" cy="14859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Пьер  Ферма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15272" y="785794"/>
            <a:ext cx="1428728" cy="14859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Пьер  </a:t>
            </a:r>
            <a:r>
              <a:rPr lang="ru-RU" sz="3200" dirty="0" smtClean="0"/>
              <a:t>Ферма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86446" y="2714620"/>
            <a:ext cx="1500198" cy="157163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Исаак </a:t>
            </a:r>
            <a:r>
              <a:rPr lang="ru-RU" sz="2800" dirty="0" smtClean="0"/>
              <a:t>Ньютон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572396" y="4929198"/>
            <a:ext cx="157160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Карл  </a:t>
            </a:r>
            <a:r>
              <a:rPr lang="ru-RU" sz="2800" dirty="0" smtClean="0"/>
              <a:t>Фридрих</a:t>
            </a:r>
          </a:p>
          <a:p>
            <a:pPr algn="ctr"/>
            <a:r>
              <a:rPr lang="ru-RU" sz="3200" dirty="0" smtClean="0"/>
              <a:t>Гаусс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4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 системы способом подстановки</a:t>
            </a:r>
          </a:p>
        </p:txBody>
      </p:sp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381000" y="2819401"/>
            <a:ext cx="1581150" cy="954088"/>
            <a:chOff x="142" y="1392"/>
            <a:chExt cx="996" cy="601"/>
          </a:xfrm>
        </p:grpSpPr>
        <p:sp>
          <p:nvSpPr>
            <p:cNvPr id="4" name="Поле 4"/>
            <p:cNvSpPr txBox="1">
              <a:spLocks noChangeArrowheads="1"/>
            </p:cNvSpPr>
            <p:nvPr/>
          </p:nvSpPr>
          <p:spPr bwMode="auto">
            <a:xfrm>
              <a:off x="142" y="1392"/>
              <a:ext cx="996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dirty="0">
                  <a:solidFill>
                    <a:srgbClr val="FFFF00"/>
                  </a:solidFill>
                </a:rPr>
                <a:t>  у - 2х=4,</a:t>
              </a:r>
            </a:p>
            <a:p>
              <a:pPr algn="ctr"/>
              <a:r>
                <a:rPr lang="ru-RU" sz="2800" dirty="0">
                  <a:solidFill>
                    <a:srgbClr val="FFFF00"/>
                  </a:solidFill>
                </a:rPr>
                <a:t>7х -  у =1;</a:t>
              </a:r>
            </a:p>
          </p:txBody>
        </p:sp>
        <p:sp>
          <p:nvSpPr>
            <p:cNvPr id="5" name="Автофигура 5"/>
            <p:cNvSpPr>
              <a:spLocks/>
            </p:cNvSpPr>
            <p:nvPr/>
          </p:nvSpPr>
          <p:spPr bwMode="auto">
            <a:xfrm flipH="1">
              <a:off x="192" y="1440"/>
              <a:ext cx="29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FFFF00"/>
                </a:solidFill>
              </a:endParaRPr>
            </a:p>
          </p:txBody>
        </p:sp>
      </p:grp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2643174" y="2786058"/>
            <a:ext cx="1452563" cy="954088"/>
            <a:chOff x="2352" y="1706"/>
            <a:chExt cx="915" cy="601"/>
          </a:xfrm>
        </p:grpSpPr>
        <p:sp>
          <p:nvSpPr>
            <p:cNvPr id="8" name="Поле 10"/>
            <p:cNvSpPr txBox="1">
              <a:spLocks noChangeArrowheads="1"/>
            </p:cNvSpPr>
            <p:nvPr/>
          </p:nvSpPr>
          <p:spPr bwMode="auto">
            <a:xfrm>
              <a:off x="2374" y="1706"/>
              <a:ext cx="893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dirty="0">
                  <a:solidFill>
                    <a:srgbClr val="FFFF00"/>
                  </a:solidFill>
                </a:rPr>
                <a:t>у=2х+4,</a:t>
              </a:r>
            </a:p>
            <a:p>
              <a:pPr algn="ctr"/>
              <a:r>
                <a:rPr lang="ru-RU" sz="2800" dirty="0">
                  <a:solidFill>
                    <a:srgbClr val="FFFF00"/>
                  </a:solidFill>
                </a:rPr>
                <a:t>7х - у=1;</a:t>
              </a:r>
            </a:p>
          </p:txBody>
        </p:sp>
        <p:sp>
          <p:nvSpPr>
            <p:cNvPr id="9" name="Автофигура 11"/>
            <p:cNvSpPr>
              <a:spLocks/>
            </p:cNvSpPr>
            <p:nvPr/>
          </p:nvSpPr>
          <p:spPr bwMode="auto">
            <a:xfrm>
              <a:off x="2352" y="1776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800">
                <a:solidFill>
                  <a:srgbClr val="FFFF00"/>
                </a:solidFill>
              </a:endParaRPr>
            </a:p>
          </p:txBody>
        </p:sp>
      </p:grpSp>
      <p:sp>
        <p:nvSpPr>
          <p:cNvPr id="15" name="Поле 24"/>
          <p:cNvSpPr txBox="1">
            <a:spLocks noChangeArrowheads="1"/>
          </p:cNvSpPr>
          <p:nvPr/>
        </p:nvSpPr>
        <p:spPr bwMode="auto">
          <a:xfrm>
            <a:off x="6072198" y="2667000"/>
            <a:ext cx="2273995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у=2х+4,</a:t>
            </a:r>
          </a:p>
          <a:p>
            <a:r>
              <a:rPr lang="ru-RU" sz="2800" dirty="0">
                <a:solidFill>
                  <a:srgbClr val="FFFF00"/>
                </a:solidFill>
              </a:rPr>
              <a:t>7х - (2х+4)=1;</a:t>
            </a:r>
          </a:p>
        </p:txBody>
      </p:sp>
      <p:grpSp>
        <p:nvGrpSpPr>
          <p:cNvPr id="19" name="Группа 36"/>
          <p:cNvGrpSpPr>
            <a:grpSpLocks/>
          </p:cNvGrpSpPr>
          <p:nvPr/>
        </p:nvGrpSpPr>
        <p:grpSpPr bwMode="auto">
          <a:xfrm>
            <a:off x="2571742" y="4429134"/>
            <a:ext cx="1530351" cy="954088"/>
            <a:chOff x="2565" y="2925"/>
            <a:chExt cx="964" cy="601"/>
          </a:xfrm>
        </p:grpSpPr>
        <p:sp>
          <p:nvSpPr>
            <p:cNvPr id="20" name="Поле 34"/>
            <p:cNvSpPr txBox="1">
              <a:spLocks noChangeArrowheads="1"/>
            </p:cNvSpPr>
            <p:nvPr/>
          </p:nvSpPr>
          <p:spPr bwMode="auto">
            <a:xfrm>
              <a:off x="2700" y="2925"/>
              <a:ext cx="829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FFFF00"/>
                  </a:solidFill>
                </a:rPr>
                <a:t>у=2х+4,</a:t>
              </a:r>
            </a:p>
            <a:p>
              <a:r>
                <a:rPr lang="ru-RU" sz="2800" dirty="0">
                  <a:solidFill>
                    <a:srgbClr val="FFFF00"/>
                  </a:solidFill>
                </a:rPr>
                <a:t>х=1;</a:t>
              </a:r>
            </a:p>
          </p:txBody>
        </p:sp>
        <p:sp>
          <p:nvSpPr>
            <p:cNvPr id="21" name="Автофигура 35"/>
            <p:cNvSpPr>
              <a:spLocks/>
            </p:cNvSpPr>
            <p:nvPr/>
          </p:nvSpPr>
          <p:spPr bwMode="auto">
            <a:xfrm>
              <a:off x="2565" y="297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80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Группа 43"/>
          <p:cNvGrpSpPr>
            <a:grpSpLocks/>
          </p:cNvGrpSpPr>
          <p:nvPr/>
        </p:nvGrpSpPr>
        <p:grpSpPr bwMode="auto">
          <a:xfrm>
            <a:off x="357160" y="4429134"/>
            <a:ext cx="874713" cy="954088"/>
            <a:chOff x="1680" y="2976"/>
            <a:chExt cx="551" cy="601"/>
          </a:xfrm>
        </p:grpSpPr>
        <p:sp>
          <p:nvSpPr>
            <p:cNvPr id="27" name="Поле 41"/>
            <p:cNvSpPr txBox="1">
              <a:spLocks noChangeArrowheads="1"/>
            </p:cNvSpPr>
            <p:nvPr/>
          </p:nvSpPr>
          <p:spPr bwMode="auto">
            <a:xfrm>
              <a:off x="1728" y="2976"/>
              <a:ext cx="503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FFFF00"/>
                  </a:solidFill>
                </a:rPr>
                <a:t>у=6,</a:t>
              </a:r>
            </a:p>
            <a:p>
              <a:r>
                <a:rPr lang="ru-RU" sz="2800" dirty="0">
                  <a:solidFill>
                    <a:srgbClr val="FFFF00"/>
                  </a:solidFill>
                </a:rPr>
                <a:t>х=1.</a:t>
              </a:r>
            </a:p>
          </p:txBody>
        </p:sp>
        <p:sp>
          <p:nvSpPr>
            <p:cNvPr id="28" name="Автофигура 42"/>
            <p:cNvSpPr>
              <a:spLocks/>
            </p:cNvSpPr>
            <p:nvPr/>
          </p:nvSpPr>
          <p:spPr bwMode="auto">
            <a:xfrm>
              <a:off x="1680" y="302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Поле 31"/>
          <p:cNvSpPr txBox="1">
            <a:spLocks noChangeArrowheads="1"/>
          </p:cNvSpPr>
          <p:nvPr/>
        </p:nvSpPr>
        <p:spPr bwMode="auto">
          <a:xfrm>
            <a:off x="6477000" y="4419600"/>
            <a:ext cx="221406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7х - 2х - 4 = 1;</a:t>
            </a:r>
          </a:p>
        </p:txBody>
      </p:sp>
      <p:sp>
        <p:nvSpPr>
          <p:cNvPr id="30" name="Поле 32"/>
          <p:cNvSpPr txBox="1">
            <a:spLocks noChangeArrowheads="1"/>
          </p:cNvSpPr>
          <p:nvPr/>
        </p:nvSpPr>
        <p:spPr bwMode="auto">
          <a:xfrm>
            <a:off x="6572264" y="4929198"/>
            <a:ext cx="114486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5х = 5;</a:t>
            </a:r>
          </a:p>
        </p:txBody>
      </p:sp>
      <p:sp>
        <p:nvSpPr>
          <p:cNvPr id="31" name="Поле 33"/>
          <p:cNvSpPr txBox="1">
            <a:spLocks noChangeArrowheads="1"/>
          </p:cNvSpPr>
          <p:nvPr/>
        </p:nvSpPr>
        <p:spPr bwMode="auto">
          <a:xfrm>
            <a:off x="6715140" y="5357826"/>
            <a:ext cx="79861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u="sng" dirty="0">
                <a:solidFill>
                  <a:srgbClr val="FFFF00"/>
                </a:solidFill>
              </a:rPr>
              <a:t>х=1</a:t>
            </a:r>
            <a:r>
              <a:rPr lang="ru-RU" sz="2800" dirty="0">
                <a:solidFill>
                  <a:srgbClr val="FFFF00"/>
                </a:solidFill>
              </a:rPr>
              <a:t>;</a:t>
            </a:r>
          </a:p>
        </p:txBody>
      </p:sp>
      <p:sp>
        <p:nvSpPr>
          <p:cNvPr id="32" name="Поле 44"/>
          <p:cNvSpPr txBox="1">
            <a:spLocks noChangeArrowheads="1"/>
          </p:cNvSpPr>
          <p:nvPr/>
        </p:nvSpPr>
        <p:spPr bwMode="auto">
          <a:xfrm>
            <a:off x="428596" y="5857892"/>
            <a:ext cx="198823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Ответ: </a:t>
            </a:r>
            <a:r>
              <a:rPr lang="ru-RU" sz="2800" dirty="0" smtClean="0">
                <a:solidFill>
                  <a:srgbClr val="FFFF00"/>
                </a:solidFill>
              </a:rPr>
              <a:t>(</a:t>
            </a:r>
            <a:r>
              <a:rPr lang="ru-RU" sz="2800" dirty="0" smtClean="0">
                <a:solidFill>
                  <a:srgbClr val="FFFF00"/>
                </a:solidFill>
              </a:rPr>
              <a:t>1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smtClean="0">
                <a:solidFill>
                  <a:srgbClr val="FFFF00"/>
                </a:solidFill>
              </a:rPr>
              <a:t>6)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3" name="Овальная выноска 32"/>
          <p:cNvSpPr/>
          <p:nvPr/>
        </p:nvSpPr>
        <p:spPr>
          <a:xfrm>
            <a:off x="357158" y="1357298"/>
            <a:ext cx="2486036" cy="1357322"/>
          </a:xfrm>
          <a:prstGeom prst="wedgeEllipseCallout">
            <a:avLst>
              <a:gd name="adj1" fmla="val -35137"/>
              <a:gd name="adj2" fmla="val 5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Выразим </a:t>
            </a:r>
            <a:r>
              <a:rPr lang="ru-RU" sz="2800" dirty="0" smtClean="0">
                <a:solidFill>
                  <a:srgbClr val="FFFF00"/>
                </a:solidFill>
              </a:rPr>
              <a:t>у</a:t>
            </a:r>
            <a:r>
              <a:rPr lang="ru-RU" sz="2800" dirty="0" smtClean="0"/>
              <a:t>  через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4" name="Овальная выноска 33"/>
          <p:cNvSpPr/>
          <p:nvPr/>
        </p:nvSpPr>
        <p:spPr>
          <a:xfrm>
            <a:off x="3714744" y="2000240"/>
            <a:ext cx="2071702" cy="1184152"/>
          </a:xfrm>
          <a:prstGeom prst="wedgeEllipseCallout">
            <a:avLst>
              <a:gd name="adj1" fmla="val -33919"/>
              <a:gd name="adj2" fmla="val 66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Подставим</a:t>
            </a:r>
            <a:endParaRPr lang="ru-RU" sz="2000" dirty="0"/>
          </a:p>
        </p:txBody>
      </p:sp>
      <p:sp>
        <p:nvSpPr>
          <p:cNvPr id="39" name="Полилиния 38"/>
          <p:cNvSpPr/>
          <p:nvPr/>
        </p:nvSpPr>
        <p:spPr>
          <a:xfrm>
            <a:off x="3018367" y="2599267"/>
            <a:ext cx="1608666" cy="1794933"/>
          </a:xfrm>
          <a:custGeom>
            <a:avLst/>
            <a:gdLst>
              <a:gd name="connsiteX0" fmla="*/ 461433 w 1608666"/>
              <a:gd name="connsiteY0" fmla="*/ 1236133 h 1794933"/>
              <a:gd name="connsiteX1" fmla="*/ 1528233 w 1608666"/>
              <a:gd name="connsiteY1" fmla="*/ 1667933 h 1794933"/>
              <a:gd name="connsiteX2" fmla="*/ 944033 w 1608666"/>
              <a:gd name="connsiteY2" fmla="*/ 474133 h 1794933"/>
              <a:gd name="connsiteX3" fmla="*/ 309033 w 1608666"/>
              <a:gd name="connsiteY3" fmla="*/ 16933 h 1794933"/>
              <a:gd name="connsiteX4" fmla="*/ 80433 w 1608666"/>
              <a:gd name="connsiteY4" fmla="*/ 372533 h 1794933"/>
              <a:gd name="connsiteX5" fmla="*/ 80433 w 1608666"/>
              <a:gd name="connsiteY5" fmla="*/ 575733 h 1794933"/>
              <a:gd name="connsiteX6" fmla="*/ 563033 w 1608666"/>
              <a:gd name="connsiteY6" fmla="*/ 702733 h 1794933"/>
              <a:gd name="connsiteX7" fmla="*/ 893233 w 1608666"/>
              <a:gd name="connsiteY7" fmla="*/ 728133 h 1794933"/>
              <a:gd name="connsiteX8" fmla="*/ 994833 w 1608666"/>
              <a:gd name="connsiteY8" fmla="*/ 575733 h 1794933"/>
              <a:gd name="connsiteX9" fmla="*/ 969433 w 1608666"/>
              <a:gd name="connsiteY9" fmla="*/ 5503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8666" h="1794933">
                <a:moveTo>
                  <a:pt x="461433" y="1236133"/>
                </a:moveTo>
                <a:cubicBezTo>
                  <a:pt x="954616" y="1515533"/>
                  <a:pt x="1447800" y="1794933"/>
                  <a:pt x="1528233" y="1667933"/>
                </a:cubicBezTo>
                <a:cubicBezTo>
                  <a:pt x="1608666" y="1540933"/>
                  <a:pt x="1147233" y="749300"/>
                  <a:pt x="944033" y="474133"/>
                </a:cubicBezTo>
                <a:cubicBezTo>
                  <a:pt x="740833" y="198966"/>
                  <a:pt x="452966" y="33866"/>
                  <a:pt x="309033" y="16933"/>
                </a:cubicBezTo>
                <a:cubicBezTo>
                  <a:pt x="165100" y="0"/>
                  <a:pt x="118533" y="279400"/>
                  <a:pt x="80433" y="372533"/>
                </a:cubicBezTo>
                <a:cubicBezTo>
                  <a:pt x="42333" y="465666"/>
                  <a:pt x="0" y="520700"/>
                  <a:pt x="80433" y="575733"/>
                </a:cubicBezTo>
                <a:cubicBezTo>
                  <a:pt x="160866" y="630766"/>
                  <a:pt x="427566" y="677333"/>
                  <a:pt x="563033" y="702733"/>
                </a:cubicBezTo>
                <a:cubicBezTo>
                  <a:pt x="698500" y="728133"/>
                  <a:pt x="821266" y="749300"/>
                  <a:pt x="893233" y="728133"/>
                </a:cubicBezTo>
                <a:cubicBezTo>
                  <a:pt x="965200" y="706966"/>
                  <a:pt x="982133" y="605366"/>
                  <a:pt x="994833" y="575733"/>
                </a:cubicBezTo>
                <a:cubicBezTo>
                  <a:pt x="1007533" y="546100"/>
                  <a:pt x="988483" y="548216"/>
                  <a:pt x="969433" y="5503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6000760" y="2786058"/>
            <a:ext cx="298324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Автофигура 11"/>
          <p:cNvSpPr>
            <a:spLocks/>
          </p:cNvSpPr>
          <p:nvPr/>
        </p:nvSpPr>
        <p:spPr bwMode="auto">
          <a:xfrm>
            <a:off x="6000760" y="2786058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2800">
              <a:solidFill>
                <a:srgbClr val="FFFF00"/>
              </a:solidFill>
            </a:endParaRPr>
          </a:p>
        </p:txBody>
      </p:sp>
      <p:sp>
        <p:nvSpPr>
          <p:cNvPr id="44" name="Овальная выноска 43"/>
          <p:cNvSpPr/>
          <p:nvPr/>
        </p:nvSpPr>
        <p:spPr>
          <a:xfrm>
            <a:off x="6858016" y="1214422"/>
            <a:ext cx="2285984" cy="17556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Решим </a:t>
            </a:r>
            <a:r>
              <a:rPr lang="ru-RU" sz="2400" dirty="0" smtClean="0"/>
              <a:t>уравнение</a:t>
            </a:r>
            <a:endParaRPr lang="ru-RU" sz="24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5400000">
            <a:off x="7108049" y="403622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низ 51"/>
          <p:cNvSpPr/>
          <p:nvPr/>
        </p:nvSpPr>
        <p:spPr>
          <a:xfrm>
            <a:off x="7143768" y="3643314"/>
            <a:ext cx="428628" cy="78581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лево 54"/>
          <p:cNvSpPr/>
          <p:nvPr/>
        </p:nvSpPr>
        <p:spPr>
          <a:xfrm>
            <a:off x="5143504" y="4857760"/>
            <a:ext cx="1071570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7" name="Дуга 56"/>
          <p:cNvSpPr/>
          <p:nvPr/>
        </p:nvSpPr>
        <p:spPr>
          <a:xfrm>
            <a:off x="3428992" y="4286256"/>
            <a:ext cx="1285884" cy="1143008"/>
          </a:xfrm>
          <a:prstGeom prst="arc">
            <a:avLst>
              <a:gd name="adj1" fmla="val 19765215"/>
              <a:gd name="adj2" fmla="val 90466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Выгнутая вниз стрелка 57"/>
          <p:cNvSpPr/>
          <p:nvPr/>
        </p:nvSpPr>
        <p:spPr>
          <a:xfrm rot="17538949">
            <a:off x="3803210" y="4847165"/>
            <a:ext cx="859140" cy="854814"/>
          </a:xfrm>
          <a:prstGeom prst="curvedUpArrow">
            <a:avLst>
              <a:gd name="adj1" fmla="val 25000"/>
              <a:gd name="adj2" fmla="val 40150"/>
              <a:gd name="adj3" fmla="val 493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Стрелка влево 58"/>
          <p:cNvSpPr/>
          <p:nvPr/>
        </p:nvSpPr>
        <p:spPr>
          <a:xfrm>
            <a:off x="1285852" y="4572008"/>
            <a:ext cx="1071570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" name="Овальная выноска 60"/>
          <p:cNvSpPr/>
          <p:nvPr/>
        </p:nvSpPr>
        <p:spPr>
          <a:xfrm>
            <a:off x="4643438" y="5357826"/>
            <a:ext cx="2071702" cy="1184152"/>
          </a:xfrm>
          <a:prstGeom prst="wedgeEllipseCallout">
            <a:avLst>
              <a:gd name="adj1" fmla="val -22885"/>
              <a:gd name="adj2" fmla="val 43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Подставим</a:t>
            </a:r>
            <a:endParaRPr lang="ru-RU" sz="2000" dirty="0"/>
          </a:p>
        </p:txBody>
      </p:sp>
      <p:sp>
        <p:nvSpPr>
          <p:cNvPr id="63" name="Овальная выноска 62"/>
          <p:cNvSpPr/>
          <p:nvPr/>
        </p:nvSpPr>
        <p:spPr>
          <a:xfrm>
            <a:off x="509558" y="1509698"/>
            <a:ext cx="2486036" cy="1357322"/>
          </a:xfrm>
          <a:prstGeom prst="wedgeEllipseCallout">
            <a:avLst>
              <a:gd name="adj1" fmla="val -35137"/>
              <a:gd name="adj2" fmla="val 5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Выразим </a:t>
            </a:r>
            <a:r>
              <a:rPr lang="ru-RU" sz="2800" dirty="0" smtClean="0">
                <a:solidFill>
                  <a:srgbClr val="FFFF00"/>
                </a:solidFill>
              </a:rPr>
              <a:t>у</a:t>
            </a:r>
            <a:r>
              <a:rPr lang="ru-RU" sz="2800" dirty="0" smtClean="0"/>
              <a:t>  через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9" grpId="0"/>
      <p:bldP spid="30" grpId="0"/>
      <p:bldP spid="31" grpId="0"/>
      <p:bldP spid="32" grpId="0"/>
      <p:bldP spid="33" grpId="0" animBg="1"/>
      <p:bldP spid="34" grpId="0" animBg="1"/>
      <p:bldP spid="39" grpId="0" animBg="1"/>
      <p:bldP spid="44" grpId="0" animBg="1"/>
      <p:bldP spid="52" grpId="0" animBg="1"/>
      <p:bldP spid="55" grpId="0" animBg="1"/>
      <p:bldP spid="58" grpId="0" animBg="1"/>
      <p:bldP spid="59" grpId="0" animBg="1"/>
      <p:bldP spid="61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.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какого-либо уравнения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выразить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одну переменную через другую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Подставить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полученное выражение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переменной в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уравнение и решить его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Сделать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подстановку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найденного значения переменной и вычислить значение второй переменной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Записать ответ: </a:t>
            </a:r>
            <a:r>
              <a:rPr lang="ru-RU" sz="3200" i="1" dirty="0" smtClean="0">
                <a:solidFill>
                  <a:srgbClr val="FFFF00"/>
                </a:solidFill>
              </a:rPr>
              <a:t> </a:t>
            </a:r>
            <a:r>
              <a:rPr lang="ru-RU" sz="3200" i="1" dirty="0" smtClean="0">
                <a:solidFill>
                  <a:srgbClr val="FFFF00"/>
                </a:solidFill>
              </a:rPr>
              <a:t>( </a:t>
            </a:r>
            <a:r>
              <a:rPr lang="ru-RU" sz="3600" i="1" dirty="0" err="1" smtClean="0">
                <a:solidFill>
                  <a:srgbClr val="FFFF00"/>
                </a:solidFill>
              </a:rPr>
              <a:t>х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; у  </a:t>
            </a:r>
            <a:r>
              <a:rPr lang="ru-RU" sz="3200" dirty="0" smtClean="0">
                <a:solidFill>
                  <a:srgbClr val="FFFF00"/>
                </a:solidFill>
              </a:rPr>
              <a:t>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Способ        </a:t>
            </a:r>
            <a:r>
              <a:rPr lang="ru-RU" sz="4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подстановки  ( алгоритм 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685800" y="609600"/>
            <a:ext cx="7772400" cy="13906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систему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уравнений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способом подстановки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928662" y="3000372"/>
            <a:ext cx="1285884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85786" y="3357562"/>
            <a:ext cx="1857388" cy="85725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е 4"/>
          <p:cNvSpPr txBox="1">
            <a:spLocks noChangeArrowheads="1"/>
          </p:cNvSpPr>
          <p:nvPr/>
        </p:nvSpPr>
        <p:spPr bwMode="auto">
          <a:xfrm>
            <a:off x="571472" y="2000240"/>
            <a:ext cx="2008883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  </a:t>
            </a:r>
            <a:r>
              <a:rPr lang="ru-RU" sz="2800" dirty="0" smtClean="0">
                <a:solidFill>
                  <a:srgbClr val="FFFF00"/>
                </a:solidFill>
              </a:rPr>
              <a:t>3х + 2у=27,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+ 5у =35;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Автофигура 5"/>
          <p:cNvSpPr>
            <a:spLocks/>
          </p:cNvSpPr>
          <p:nvPr/>
        </p:nvSpPr>
        <p:spPr bwMode="auto">
          <a:xfrm>
            <a:off x="571472" y="2143116"/>
            <a:ext cx="65379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12" name="Прямоуг. 3"/>
          <p:cNvSpPr txBox="1">
            <a:spLocks noChangeArrowheads="1"/>
          </p:cNvSpPr>
          <p:nvPr/>
        </p:nvSpPr>
        <p:spPr>
          <a:xfrm>
            <a:off x="2786050" y="2285992"/>
            <a:ext cx="6000792" cy="8572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. 3"/>
          <p:cNvSpPr txBox="1">
            <a:spLocks noChangeArrowheads="1"/>
          </p:cNvSpPr>
          <p:nvPr/>
        </p:nvSpPr>
        <p:spPr>
          <a:xfrm>
            <a:off x="2786050" y="2143116"/>
            <a:ext cx="6072230" cy="12858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1).выразим из второго 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уравнения  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подставим в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первое уравнение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Автофигура 5"/>
          <p:cNvSpPr>
            <a:spLocks/>
          </p:cNvSpPr>
          <p:nvPr/>
        </p:nvSpPr>
        <p:spPr bwMode="auto">
          <a:xfrm>
            <a:off x="500034" y="3214686"/>
            <a:ext cx="136817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143248"/>
            <a:ext cx="3214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3( 35- 5у) </a:t>
            </a:r>
            <a:r>
              <a:rPr lang="ru-RU" sz="2800" dirty="0" smtClean="0">
                <a:solidFill>
                  <a:srgbClr val="FFFF00"/>
                </a:solidFill>
              </a:rPr>
              <a:t>+ </a:t>
            </a:r>
            <a:r>
              <a:rPr lang="ru-RU" sz="2800" dirty="0" smtClean="0">
                <a:solidFill>
                  <a:srgbClr val="FFFF00"/>
                </a:solidFill>
              </a:rPr>
              <a:t>2у=27,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Х = 35 – 5у;</a:t>
            </a:r>
            <a:endParaRPr lang="ru-RU" sz="2800" dirty="0"/>
          </a:p>
        </p:txBody>
      </p:sp>
      <p:sp>
        <p:nvSpPr>
          <p:cNvPr id="16" name="Прямоуг. 3"/>
          <p:cNvSpPr txBox="1">
            <a:spLocks noChangeArrowheads="1"/>
          </p:cNvSpPr>
          <p:nvPr/>
        </p:nvSpPr>
        <p:spPr>
          <a:xfrm>
            <a:off x="3857620" y="3429000"/>
            <a:ext cx="5000660" cy="8572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2). решим   первое 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уравнение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429520" y="3857628"/>
            <a:ext cx="428628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9" name="Прямоуг. 3"/>
          <p:cNvSpPr txBox="1">
            <a:spLocks noChangeArrowheads="1"/>
          </p:cNvSpPr>
          <p:nvPr/>
        </p:nvSpPr>
        <p:spPr>
          <a:xfrm>
            <a:off x="4214810" y="4572008"/>
            <a:ext cx="4929190" cy="192882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(35 – 5у) + 2у = 27,</a:t>
            </a:r>
          </a:p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noProof="0" dirty="0" smtClean="0">
                <a:solidFill>
                  <a:srgbClr val="FFFF00"/>
                </a:solidFill>
              </a:rPr>
              <a:t> 105 – 15у + 2у = 27,</a:t>
            </a:r>
          </a:p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noProof="0" dirty="0" smtClean="0">
                <a:solidFill>
                  <a:srgbClr val="FFFF00"/>
                </a:solidFill>
              </a:rPr>
              <a:t>  -13у = - 78,</a:t>
            </a:r>
          </a:p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noProof="0" dirty="0" smtClean="0">
                <a:solidFill>
                  <a:srgbClr val="FFFF00"/>
                </a:solidFill>
              </a:rPr>
              <a:t>  У = 6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3214678" y="5072074"/>
            <a:ext cx="785818" cy="50006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. 3"/>
          <p:cNvSpPr txBox="1">
            <a:spLocks noChangeArrowheads="1"/>
          </p:cNvSpPr>
          <p:nvPr/>
        </p:nvSpPr>
        <p:spPr>
          <a:xfrm>
            <a:off x="571472" y="4214818"/>
            <a:ext cx="2357454" cy="5000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Найдем 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</a:t>
            </a:r>
            <a:r>
              <a:rPr kumimoji="0" lang="ru-RU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Прямая соединительная линия 22"/>
          <p:cNvCxnSpPr>
            <a:endCxn id="20" idx="3"/>
          </p:cNvCxnSpPr>
          <p:nvPr/>
        </p:nvCxnSpPr>
        <p:spPr>
          <a:xfrm rot="10800000" flipV="1">
            <a:off x="4000496" y="4144173"/>
            <a:ext cx="1286678" cy="117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036083" y="5464983"/>
            <a:ext cx="207170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. 3"/>
          <p:cNvSpPr txBox="1">
            <a:spLocks noChangeArrowheads="1"/>
          </p:cNvSpPr>
          <p:nvPr/>
        </p:nvSpPr>
        <p:spPr>
          <a:xfrm>
            <a:off x="0" y="5072074"/>
            <a:ext cx="3286116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35 -5 · 6 = 5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          </a:t>
            </a:r>
            <a:r>
              <a:rPr lang="ru-RU" sz="3600" dirty="0" err="1" smtClean="0">
                <a:solidFill>
                  <a:srgbClr val="FFFF00"/>
                </a:solidFill>
              </a:rPr>
              <a:t>х</a:t>
            </a:r>
            <a:r>
              <a:rPr lang="ru-RU" sz="3600" dirty="0" smtClean="0">
                <a:solidFill>
                  <a:srgbClr val="FFFF00"/>
                </a:solidFill>
              </a:rPr>
              <a:t> = 5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ямоуг. 3"/>
          <p:cNvSpPr txBox="1">
            <a:spLocks noChangeArrowheads="1"/>
          </p:cNvSpPr>
          <p:nvPr/>
        </p:nvSpPr>
        <p:spPr>
          <a:xfrm>
            <a:off x="428596" y="6286496"/>
            <a:ext cx="3071834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Ответ :  ( 5; 6 ) </a:t>
            </a:r>
          </a:p>
          <a:p>
            <a:pPr marL="342900" marR="0" lvl="0" indent="-34290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  <p:bldP spid="16" grpId="1"/>
      <p:bldP spid="17" grpId="0" animBg="1"/>
      <p:bldP spid="20" grpId="0" animBg="1"/>
      <p:bldP spid="2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428652"/>
            <a:ext cx="8215370" cy="271464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Решите задачу.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sz="2800" i="1" dirty="0" smtClean="0">
                <a:solidFill>
                  <a:srgbClr val="FFFF00"/>
                </a:solidFill>
              </a:rPr>
              <a:t>Сумма двух чисел равна 48. Первое число больше второго  в 2 раза. Найдите эти числа</a:t>
            </a:r>
            <a:r>
              <a:rPr lang="ru-RU" i="1" dirty="0" smtClean="0">
                <a:solidFill>
                  <a:srgbClr val="FFFF00"/>
                </a:solidFill>
              </a:rPr>
              <a:t>.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45720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>Решение.</a:t>
            </a:r>
            <a:r>
              <a:rPr lang="ru-RU" dirty="0" smtClean="0">
                <a:solidFill>
                  <a:srgbClr val="FFFF00"/>
                </a:solidFill>
              </a:rPr>
              <a:t> 1). </a:t>
            </a:r>
            <a:r>
              <a:rPr lang="ru-RU" sz="2800" dirty="0" smtClean="0">
                <a:solidFill>
                  <a:srgbClr val="FFFF00"/>
                </a:solidFill>
              </a:rPr>
              <a:t>Пусть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- первое число, а  у –  второе  число.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2). Сумма чисел:  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 + у = 48.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3). Первое число больше второго в 2 раза: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= 2у.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4). Составим систему  уравнений:     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+ у = 48,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                                                                 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= 2у.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5). Решим систему способом подстановки. Подставим  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 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= 2у  в  первое  уравнение.  2у + у = 48,  у = 16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6). Найдем  первое число:  </a:t>
            </a:r>
            <a:r>
              <a:rPr lang="ru-RU" sz="2800" dirty="0" err="1" smtClean="0">
                <a:solidFill>
                  <a:srgbClr val="FFFF00"/>
                </a:solidFill>
              </a:rPr>
              <a:t>х</a:t>
            </a:r>
            <a:r>
              <a:rPr lang="ru-RU" sz="2800" dirty="0" smtClean="0">
                <a:solidFill>
                  <a:srgbClr val="FFFF00"/>
                </a:solidFill>
              </a:rPr>
              <a:t> = 32.</a:t>
            </a:r>
          </a:p>
          <a:p>
            <a:pPr algn="l"/>
            <a:endParaRPr lang="ru-RU" sz="2800" dirty="0" smtClean="0">
              <a:solidFill>
                <a:srgbClr val="FFFF00"/>
              </a:solidFill>
            </a:endParaRP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Ответ:  искомые числа  16  и  32.</a:t>
            </a:r>
          </a:p>
        </p:txBody>
      </p:sp>
      <p:sp>
        <p:nvSpPr>
          <p:cNvPr id="5" name="Автофигура 5"/>
          <p:cNvSpPr>
            <a:spLocks/>
          </p:cNvSpPr>
          <p:nvPr/>
        </p:nvSpPr>
        <p:spPr bwMode="auto">
          <a:xfrm>
            <a:off x="5072066" y="3286124"/>
            <a:ext cx="65379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rgbClr val="FFFF00"/>
                </a:solidFill>
              </a:rPr>
              <a:t/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Задание.  Заполните  пропуски.</a:t>
            </a:r>
            <a:endParaRPr lang="ru-RU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515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086328"/>
              </a:tblGrid>
              <a:tr h="1619261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    Система</a:t>
                      </a:r>
                      <a:endParaRPr lang="ru-RU" sz="4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800" dirty="0" smtClean="0"/>
                        <a:t>Наиболее  рациональный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/>
                        <a:t>способ  ее  решения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– способ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подстановки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619261"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</a:t>
                      </a:r>
                      <a:r>
                        <a:rPr lang="ru-RU" sz="2800" dirty="0" err="1" smtClean="0">
                          <a:solidFill>
                            <a:srgbClr val="FFFF00"/>
                          </a:solidFill>
                        </a:rPr>
                        <a:t>х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 + 4у = 19,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2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- 3у = 5.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.. из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.......  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уравнение  системы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619261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- 8у = 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5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+ у = 1.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Выразить……….. из …………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.............   уравнение  системы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Автофигура 5"/>
          <p:cNvSpPr>
            <a:spLocks/>
          </p:cNvSpPr>
          <p:nvPr/>
        </p:nvSpPr>
        <p:spPr bwMode="auto">
          <a:xfrm>
            <a:off x="785786" y="3643314"/>
            <a:ext cx="65379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Автофигура 5"/>
          <p:cNvSpPr>
            <a:spLocks/>
          </p:cNvSpPr>
          <p:nvPr/>
        </p:nvSpPr>
        <p:spPr bwMode="auto">
          <a:xfrm>
            <a:off x="785786" y="5286388"/>
            <a:ext cx="65379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7"/>
          <a:ext cx="8301038" cy="542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58"/>
                <a:gridCol w="5130480"/>
              </a:tblGrid>
              <a:tr h="170416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    Система</a:t>
                      </a:r>
                      <a:endParaRPr lang="ru-RU" sz="4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800" dirty="0" smtClean="0"/>
                        <a:t>Наиболее  рациональный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/>
                        <a:t>способ  ее  решения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– способ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подстановки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04168"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</a:t>
                      </a:r>
                      <a:r>
                        <a:rPr lang="ru-RU" sz="2800" dirty="0" err="1" smtClean="0">
                          <a:solidFill>
                            <a:srgbClr val="FFFF00"/>
                          </a:solidFill>
                        </a:rPr>
                        <a:t>х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 + 4у = 19,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2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- 3у = 5.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.. из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.......  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уравнение  системы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020928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- 8у = 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5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+ у = 1.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Выразить……….. из …………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.............   уравнение  системы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123"/>
                <a:gridCol w="5121685"/>
              </a:tblGrid>
              <a:tr h="170416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    Система</a:t>
                      </a:r>
                      <a:endParaRPr lang="ru-RU" sz="4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800" dirty="0" smtClean="0"/>
                        <a:t>Наиболее  рациональный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/>
                        <a:t>способ  ее  решения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– способ    </a:t>
                      </a:r>
                    </a:p>
                    <a:p>
                      <a:r>
                        <a:rPr lang="ru-RU" sz="2800" baseline="0" dirty="0" smtClean="0"/>
                        <a:t>  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подстановки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04168"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</a:t>
                      </a:r>
                      <a:r>
                        <a:rPr lang="ru-RU" sz="2800" dirty="0" err="1" smtClean="0">
                          <a:solidFill>
                            <a:srgbClr val="FFFF00"/>
                          </a:solidFill>
                        </a:rPr>
                        <a:t>х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 + 4у = 19,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2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- 3у = 5.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.. из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.......  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уравнение  системы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020928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- 8у = 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5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+ у = 1.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Выразить……….. из …………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.............   уравнение  системы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7158" y="0"/>
            <a:ext cx="8443914" cy="14287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Проверьте</a:t>
            </a:r>
            <a:r>
              <a:rPr kumimoji="0" lang="ru-RU" sz="4400" b="0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правильность заполнения таблицы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500175"/>
          <a:ext cx="845348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785"/>
                <a:gridCol w="5224701"/>
              </a:tblGrid>
              <a:tr h="1180538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    Система</a:t>
                      </a:r>
                      <a:endParaRPr lang="ru-RU" sz="4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/>
                        <a:t>Наиболее  рациональный    </a:t>
                      </a:r>
                    </a:p>
                    <a:p>
                      <a:r>
                        <a:rPr lang="ru-RU" sz="2400" baseline="0" dirty="0" smtClean="0"/>
                        <a:t>  </a:t>
                      </a:r>
                      <a:r>
                        <a:rPr lang="ru-RU" sz="2400" dirty="0" smtClean="0"/>
                        <a:t>способ  ее  решения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– способ    </a:t>
                      </a:r>
                    </a:p>
                    <a:p>
                      <a:r>
                        <a:rPr lang="ru-RU" sz="2400" baseline="0" dirty="0" smtClean="0"/>
                        <a:t> 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подстановки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907022"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</a:t>
                      </a:r>
                      <a:r>
                        <a:rPr lang="ru-RU" sz="2800" dirty="0" err="1" smtClean="0">
                          <a:solidFill>
                            <a:srgbClr val="FFFF00"/>
                          </a:solidFill>
                        </a:rPr>
                        <a:t>х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 + 4у = 19,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  2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- 3у = 5.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  <a:r>
                        <a:rPr lang="ru-RU" sz="3600" dirty="0" smtClean="0">
                          <a:solidFill>
                            <a:srgbClr val="FFFF00"/>
                          </a:solidFill>
                        </a:rPr>
                        <a:t>х…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..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из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……</a:t>
                      </a:r>
                      <a:r>
                        <a:rPr lang="ru-RU" sz="36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</a:t>
                      </a:r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......</a:t>
                      </a:r>
                      <a:r>
                        <a:rPr lang="ru-RU" sz="3600" baseline="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......  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уравнение  системы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70265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- 8у = 9,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rgbClr val="FFFF00"/>
                          </a:solidFill>
                        </a:rPr>
                        <a:t>     5</a:t>
                      </a:r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х + у = 1.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Выразить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  <a:r>
                        <a:rPr lang="ru-RU" sz="3600" dirty="0" smtClean="0">
                          <a:solidFill>
                            <a:srgbClr val="FFFF00"/>
                          </a:solidFill>
                        </a:rPr>
                        <a:t>у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…..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из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……</a:t>
                      </a:r>
                      <a:r>
                        <a:rPr lang="ru-RU" sz="36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уравнения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системы  и  подставить  полученное  выражение  в ( во)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.......</a:t>
                      </a:r>
                      <a:r>
                        <a:rPr lang="ru-RU" sz="3600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.....  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уравнение  системы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857</Words>
  <Application>Microsoft Office PowerPoint</Application>
  <PresentationFormat>Экран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   Способ             подстановки </vt:lpstr>
      <vt:lpstr>Слайд 3</vt:lpstr>
      <vt:lpstr>Слайд 4</vt:lpstr>
      <vt:lpstr>Слайд 5</vt:lpstr>
      <vt:lpstr>Слайд 6</vt:lpstr>
      <vt:lpstr>Решите задачу. Сумма двух чисел равна 48. Первое число больше второго  в 2 раза. Найдите эти числа.</vt:lpstr>
      <vt:lpstr> Задание.  Заполните  пропуски.</vt:lpstr>
      <vt:lpstr>Слайд 9</vt:lpstr>
      <vt:lpstr>Домашнее  задание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home</dc:creator>
  <cp:lastModifiedBy>xp home</cp:lastModifiedBy>
  <cp:revision>68</cp:revision>
  <dcterms:created xsi:type="dcterms:W3CDTF">2012-02-25T20:13:36Z</dcterms:created>
  <dcterms:modified xsi:type="dcterms:W3CDTF">2012-03-04T15:01:05Z</dcterms:modified>
</cp:coreProperties>
</file>