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440DC8-53E5-47B3-9813-E1CF3F538845}" type="datetimeFigureOut">
              <a:rPr lang="ru-RU" smtClean="0"/>
              <a:t>09.02.2012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996C092-3B4C-420E-B173-42CF89E40D8B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509120"/>
            <a:ext cx="6400800" cy="1752600"/>
          </a:xfrm>
        </p:spPr>
        <p:txBody>
          <a:bodyPr/>
          <a:lstStyle/>
          <a:p>
            <a:pPr algn="r"/>
            <a:r>
              <a:rPr lang="ru-RU" dirty="0" smtClean="0"/>
              <a:t>11 класс</a:t>
            </a:r>
          </a:p>
          <a:p>
            <a:pPr algn="r"/>
            <a:r>
              <a:rPr lang="ru-RU" dirty="0" smtClean="0"/>
              <a:t>МКОУ «</a:t>
            </a:r>
            <a:r>
              <a:rPr lang="ru-RU" dirty="0" err="1" smtClean="0"/>
              <a:t>Усть-Мосихинская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err="1" smtClean="0"/>
              <a:t>Новосёлова</a:t>
            </a:r>
            <a:r>
              <a:rPr lang="ru-RU" dirty="0" smtClean="0"/>
              <a:t> Е.А.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7453" y="2420888"/>
            <a:ext cx="490390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обытия. 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Рисунок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429000"/>
            <a:ext cx="2880320" cy="33123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59632" y="666562"/>
            <a:ext cx="6328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Элементы теории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вероятностей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50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68952" cy="354367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События А и В называют равными ( равносильными) и пишут А=В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если событие А происходит тогда и только тогда, когда происходит событие В.</a:t>
            </a:r>
            <a:endParaRPr lang="ru-RU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31280"/>
            <a:ext cx="822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mtClean="0"/>
              <a:t> 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2367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1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548680"/>
                <a:ext cx="8229600" cy="3759696"/>
              </a:xfrm>
            </p:spPr>
            <p:txBody>
              <a:bodyPr/>
              <a:lstStyle/>
              <a:p>
                <a:pPr algn="ctr"/>
                <a:r>
                  <a:rPr lang="ru-RU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называют противоположным событию А</a:t>
                </a:r>
                <a:r>
                  <a:rPr lang="ru-RU" dirty="0" smtClean="0"/>
                  <a:t>, </a:t>
                </a:r>
                <a:r>
                  <a:rPr lang="ru-RU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если событие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i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ru-RU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происходит тогда и только тогда, когда не происходит событие А</a:t>
                </a:r>
                <a:endParaRPr lang="ru-RU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548680"/>
                <a:ext cx="8229600" cy="3759696"/>
              </a:xfrm>
              <a:blipFill rotWithShape="1">
                <a:blip r:embed="rId2"/>
                <a:stretch>
                  <a:fillRect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2396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вал 3"/>
              <p:cNvSpPr/>
              <p:nvPr/>
            </p:nvSpPr>
            <p:spPr>
              <a:xfrm>
                <a:off x="1979712" y="4005064"/>
                <a:ext cx="3635932" cy="221186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4400" i="1" spc="-100" smtClean="0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</m:ctrlPr>
                      </m:accPr>
                      <m:e>
                        <m:r>
                          <a:rPr lang="ru-RU" sz="4400" b="0" i="1" spc="-100" smtClean="0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 </m:t>
                        </m:r>
                        <m:r>
                          <a:rPr lang="ru-RU" sz="4400" b="0" i="1" spc="-100">
                            <a:solidFill>
                              <a:schemeClr val="tx1"/>
                            </a:solidFill>
                            <a:latin typeface="Cambria Math"/>
                            <a:ea typeface="+mj-ea"/>
                            <a:cs typeface="+mj-cs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400" i="1" spc="-100" dirty="0">
                    <a:solidFill>
                      <a:schemeClr val="tx1"/>
                    </a:solidFill>
                    <a:ea typeface="+mj-ea"/>
                    <a:cs typeface="+mj-cs"/>
                  </a:rPr>
                  <a:t> 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Овал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005064"/>
                <a:ext cx="3635932" cy="2211869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/>
          <p:cNvSpPr/>
          <p:nvPr/>
        </p:nvSpPr>
        <p:spPr>
          <a:xfrm>
            <a:off x="4067944" y="4509120"/>
            <a:ext cx="1418456" cy="9144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А</a:t>
            </a:r>
            <a:endParaRPr lang="ru-RU" sz="3200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33" y="3861048"/>
            <a:ext cx="22367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33400"/>
            <a:ext cx="2592288" cy="807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Задача.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76800"/>
          </a:xfrm>
        </p:spPr>
        <p:txBody>
          <a:bodyPr/>
          <a:lstStyle/>
          <a:p>
            <a:r>
              <a:rPr lang="ru-RU" i="1" dirty="0" smtClean="0"/>
              <a:t>Двадцать карточек пронумерованы числами от 1 до 20. Произвольно из них выбирается одна карточка. Пусть событие А - на карточке записано число, кратное 4; событие В – на карточке записано число кратное 6. Выяснить, в чём состоят события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А+В</a:t>
            </a:r>
            <a:r>
              <a:rPr lang="ru-RU" i="1" dirty="0" smtClean="0"/>
              <a:t> 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АВ.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3728" y="4045151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0176" y="4502351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4716506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17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5173706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5301208"/>
            <a:ext cx="9144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6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911842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12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60712" y="5284894"/>
            <a:ext cx="914400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641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33400"/>
            <a:ext cx="2592288" cy="807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Задача.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76800"/>
          </a:xfrm>
        </p:spPr>
        <p:txBody>
          <a:bodyPr/>
          <a:lstStyle/>
          <a:p>
            <a:r>
              <a:rPr lang="ru-RU" i="1" dirty="0" smtClean="0"/>
              <a:t>Испытание  состоит из двух выстрелов по мишени. Пусть событие А –попадание по мишени при первом выстреле; событие В –попадание при втором выстреле. Пояснить, в чём состоят события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А+В</a:t>
            </a:r>
            <a:r>
              <a:rPr lang="ru-RU" i="1" dirty="0" smtClean="0"/>
              <a:t> и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АВ.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2555776" y="3212976"/>
            <a:ext cx="3624808" cy="3352800"/>
          </a:xfrm>
          <a:prstGeom prst="ellipse">
            <a:avLst/>
          </a:prstGeom>
          <a:solidFill>
            <a:srgbClr val="3399FF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3072036" y="3665240"/>
            <a:ext cx="2592288" cy="2448272"/>
          </a:xfrm>
          <a:prstGeom prst="ellipse">
            <a:avLst/>
          </a:prstGeom>
          <a:solidFill>
            <a:srgbClr val="00FF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3504084" y="4097288"/>
            <a:ext cx="1728192" cy="1584176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3938228" y="4463206"/>
            <a:ext cx="859904" cy="803920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 rot="589850">
            <a:off x="7017248" y="5196434"/>
            <a:ext cx="1371600" cy="228600"/>
            <a:chOff x="1746" y="2055"/>
            <a:chExt cx="2334" cy="393"/>
          </a:xfrm>
        </p:grpSpPr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1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rgbClr val="AC0000"/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 rot="20948364">
            <a:off x="7012532" y="4511282"/>
            <a:ext cx="1371600" cy="228600"/>
            <a:chOff x="1746" y="2055"/>
            <a:chExt cx="2334" cy="393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12" y="2055"/>
              <a:ext cx="666" cy="249"/>
            </a:xfrm>
            <a:custGeom>
              <a:avLst/>
              <a:gdLst>
                <a:gd name="T0" fmla="*/ 0 w 666"/>
                <a:gd name="T1" fmla="*/ 153 h 249"/>
                <a:gd name="T2" fmla="*/ 132 w 666"/>
                <a:gd name="T3" fmla="*/ 6 h 249"/>
                <a:gd name="T4" fmla="*/ 666 w 666"/>
                <a:gd name="T5" fmla="*/ 0 h 249"/>
                <a:gd name="T6" fmla="*/ 624 w 666"/>
                <a:gd name="T7" fmla="*/ 156 h 249"/>
                <a:gd name="T8" fmla="*/ 318 w 666"/>
                <a:gd name="T9" fmla="*/ 162 h 249"/>
                <a:gd name="T10" fmla="*/ 0 w 666"/>
                <a:gd name="T11" fmla="*/ 156 h 249"/>
                <a:gd name="T12" fmla="*/ 96 w 666"/>
                <a:gd name="T13" fmla="*/ 249 h 249"/>
                <a:gd name="T14" fmla="*/ 0 w 666"/>
                <a:gd name="T15" fmla="*/ 153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6" h="249">
                  <a:moveTo>
                    <a:pt x="0" y="153"/>
                  </a:moveTo>
                  <a:lnTo>
                    <a:pt x="132" y="6"/>
                  </a:lnTo>
                  <a:lnTo>
                    <a:pt x="666" y="0"/>
                  </a:lnTo>
                  <a:lnTo>
                    <a:pt x="624" y="156"/>
                  </a:lnTo>
                  <a:lnTo>
                    <a:pt x="318" y="162"/>
                  </a:lnTo>
                  <a:lnTo>
                    <a:pt x="0" y="156"/>
                  </a:lnTo>
                  <a:lnTo>
                    <a:pt x="96" y="249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111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12" y="2208"/>
              <a:ext cx="672" cy="240"/>
            </a:xfrm>
            <a:custGeom>
              <a:avLst/>
              <a:gdLst>
                <a:gd name="T0" fmla="*/ 0 w 672"/>
                <a:gd name="T1" fmla="*/ 0 h 240"/>
                <a:gd name="T2" fmla="*/ 96 w 672"/>
                <a:gd name="T3" fmla="*/ 240 h 240"/>
                <a:gd name="T4" fmla="*/ 672 w 672"/>
                <a:gd name="T5" fmla="*/ 240 h 240"/>
                <a:gd name="T6" fmla="*/ 672 w 672"/>
                <a:gd name="T7" fmla="*/ 96 h 240"/>
                <a:gd name="T8" fmla="*/ 96 w 672"/>
                <a:gd name="T9" fmla="*/ 96 h 240"/>
                <a:gd name="T10" fmla="*/ 0 w 672"/>
                <a:gd name="T11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2" h="240">
                  <a:moveTo>
                    <a:pt x="0" y="0"/>
                  </a:moveTo>
                  <a:lnTo>
                    <a:pt x="96" y="240"/>
                  </a:lnTo>
                  <a:lnTo>
                    <a:pt x="672" y="240"/>
                  </a:lnTo>
                  <a:lnTo>
                    <a:pt x="672" y="96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3312" y="2208"/>
              <a:ext cx="768" cy="99"/>
            </a:xfrm>
            <a:custGeom>
              <a:avLst/>
              <a:gdLst>
                <a:gd name="T0" fmla="*/ 756 w 768"/>
                <a:gd name="T1" fmla="*/ 87 h 99"/>
                <a:gd name="T2" fmla="*/ 714 w 768"/>
                <a:gd name="T3" fmla="*/ 63 h 99"/>
                <a:gd name="T4" fmla="*/ 624 w 768"/>
                <a:gd name="T5" fmla="*/ 0 h 99"/>
                <a:gd name="T6" fmla="*/ 0 w 768"/>
                <a:gd name="T7" fmla="*/ 0 h 99"/>
                <a:gd name="T8" fmla="*/ 90 w 768"/>
                <a:gd name="T9" fmla="*/ 99 h 99"/>
                <a:gd name="T10" fmla="*/ 768 w 768"/>
                <a:gd name="T11" fmla="*/ 96 h 99"/>
                <a:gd name="T12" fmla="*/ 624 w 768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8" h="99">
                  <a:moveTo>
                    <a:pt x="756" y="87"/>
                  </a:moveTo>
                  <a:cubicBezTo>
                    <a:pt x="756" y="79"/>
                    <a:pt x="714" y="71"/>
                    <a:pt x="714" y="63"/>
                  </a:cubicBezTo>
                  <a:lnTo>
                    <a:pt x="624" y="0"/>
                  </a:lnTo>
                  <a:lnTo>
                    <a:pt x="0" y="0"/>
                  </a:lnTo>
                  <a:lnTo>
                    <a:pt x="90" y="99"/>
                  </a:lnTo>
                  <a:lnTo>
                    <a:pt x="768" y="96"/>
                  </a:lnTo>
                  <a:lnTo>
                    <a:pt x="624" y="0"/>
                  </a:lnTo>
                </a:path>
              </a:pathLst>
            </a:custGeom>
            <a:gradFill rotWithShape="1">
              <a:gsLst>
                <a:gs pos="0">
                  <a:srgbClr val="AC0000"/>
                </a:gs>
                <a:gs pos="100000">
                  <a:srgbClr val="AC0000">
                    <a:gamma/>
                    <a:shade val="46275"/>
                    <a:invGamma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397" y="2110"/>
              <a:ext cx="927" cy="179"/>
            </a:xfrm>
            <a:custGeom>
              <a:avLst/>
              <a:gdLst>
                <a:gd name="T0" fmla="*/ 927 w 927"/>
                <a:gd name="T1" fmla="*/ 59 h 179"/>
                <a:gd name="T2" fmla="*/ 495 w 927"/>
                <a:gd name="T3" fmla="*/ 29 h 179"/>
                <a:gd name="T4" fmla="*/ 87 w 927"/>
                <a:gd name="T5" fmla="*/ 11 h 179"/>
                <a:gd name="T6" fmla="*/ 3 w 927"/>
                <a:gd name="T7" fmla="*/ 95 h 179"/>
                <a:gd name="T8" fmla="*/ 105 w 927"/>
                <a:gd name="T9" fmla="*/ 167 h 179"/>
                <a:gd name="T10" fmla="*/ 471 w 927"/>
                <a:gd name="T11" fmla="*/ 167 h 179"/>
                <a:gd name="T12" fmla="*/ 915 w 927"/>
                <a:gd name="T13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79">
                  <a:moveTo>
                    <a:pt x="927" y="59"/>
                  </a:moveTo>
                  <a:cubicBezTo>
                    <a:pt x="854" y="54"/>
                    <a:pt x="635" y="37"/>
                    <a:pt x="495" y="29"/>
                  </a:cubicBezTo>
                  <a:cubicBezTo>
                    <a:pt x="355" y="21"/>
                    <a:pt x="169" y="0"/>
                    <a:pt x="87" y="11"/>
                  </a:cubicBezTo>
                  <a:cubicBezTo>
                    <a:pt x="5" y="22"/>
                    <a:pt x="0" y="69"/>
                    <a:pt x="3" y="95"/>
                  </a:cubicBezTo>
                  <a:cubicBezTo>
                    <a:pt x="6" y="121"/>
                    <a:pt x="27" y="155"/>
                    <a:pt x="105" y="167"/>
                  </a:cubicBezTo>
                  <a:cubicBezTo>
                    <a:pt x="183" y="179"/>
                    <a:pt x="336" y="170"/>
                    <a:pt x="471" y="167"/>
                  </a:cubicBezTo>
                  <a:cubicBezTo>
                    <a:pt x="606" y="164"/>
                    <a:pt x="823" y="150"/>
                    <a:pt x="915" y="146"/>
                  </a:cubicBezTo>
                </a:path>
              </a:pathLst>
            </a:custGeom>
            <a:solidFill>
              <a:srgbClr val="F29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688" y="2121"/>
              <a:ext cx="1" cy="156"/>
            </a:xfrm>
            <a:custGeom>
              <a:avLst/>
              <a:gdLst>
                <a:gd name="T0" fmla="*/ 0 w 1"/>
                <a:gd name="T1" fmla="*/ 0 h 156"/>
                <a:gd name="T2" fmla="*/ 0 w 1"/>
                <a:gd name="T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56">
                  <a:moveTo>
                    <a:pt x="0" y="0"/>
                  </a:moveTo>
                  <a:lnTo>
                    <a:pt x="0" y="156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746" y="2157"/>
              <a:ext cx="654" cy="51"/>
            </a:xfrm>
            <a:custGeom>
              <a:avLst/>
              <a:gdLst>
                <a:gd name="T0" fmla="*/ 654 w 654"/>
                <a:gd name="T1" fmla="*/ 3 h 51"/>
                <a:gd name="T2" fmla="*/ 0 w 654"/>
                <a:gd name="T3" fmla="*/ 0 h 51"/>
                <a:gd name="T4" fmla="*/ 48 w 654"/>
                <a:gd name="T5" fmla="*/ 30 h 51"/>
                <a:gd name="T6" fmla="*/ 654 w 654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4" h="51">
                  <a:moveTo>
                    <a:pt x="654" y="3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654" y="51"/>
                  </a:lnTo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958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35764 0.0143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29514 -0.022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5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533400"/>
            <a:ext cx="2592288" cy="8073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Задача.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7680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На стол бросаются две игральные кости. Пусть событие А – на первой кости выпало число 5 ; событие В – на второй кости выпало число, не меньшее пяти </a:t>
            </a:r>
            <a:r>
              <a:rPr lang="ru-RU" sz="2800" i="1" dirty="0" smtClean="0"/>
              <a:t>. Установить</a:t>
            </a:r>
            <a:r>
              <a:rPr lang="ru-RU" sz="2800" i="1" dirty="0" smtClean="0"/>
              <a:t>, в чём заключаются события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А+В</a:t>
            </a:r>
            <a:r>
              <a:rPr lang="ru-RU" sz="2800" i="1" dirty="0" smtClean="0"/>
              <a:t> и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АВ.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6" descr="0_7d991_8f68c382_X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94" y="4028496"/>
            <a:ext cx="3752372" cy="24539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622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Установить событие, являющееся противоположным событию: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При одном броске монеты выпала решка;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 результате броска игральной кости выпало число, равное пяти;</a:t>
            </a:r>
          </a:p>
          <a:p>
            <a:pPr lvl="0">
              <a:buClr>
                <a:srgbClr val="FF388C"/>
              </a:buClr>
              <a:buFont typeface="Wingdings" pitchFamily="2" charset="2"/>
              <a:buChar char="v"/>
            </a:pPr>
            <a:r>
              <a:rPr lang="ru-RU" dirty="0">
                <a:solidFill>
                  <a:prstClr val="black"/>
                </a:solidFill>
              </a:rPr>
              <a:t>В результате броска игральной кости выпало </a:t>
            </a:r>
            <a:r>
              <a:rPr lang="ru-RU" dirty="0" smtClean="0">
                <a:solidFill>
                  <a:prstClr val="black"/>
                </a:solidFill>
              </a:rPr>
              <a:t>число, большее четырёх;</a:t>
            </a:r>
          </a:p>
          <a:p>
            <a:pPr lvl="0">
              <a:buClr>
                <a:srgbClr val="FF388C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</a:rPr>
              <a:t>Из колоды карт изъята карта бубновой масти;</a:t>
            </a:r>
          </a:p>
          <a:p>
            <a:pPr lvl="0">
              <a:buClr>
                <a:srgbClr val="FF388C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</a:rPr>
              <a:t>Из колоды карт извлечена шестёрка;</a:t>
            </a:r>
          </a:p>
          <a:p>
            <a:pPr lvl="0">
              <a:buClr>
                <a:srgbClr val="FF388C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</a:rPr>
              <a:t>В расписании уроков на понедельник первым уроком поставлена физика;</a:t>
            </a:r>
          </a:p>
          <a:p>
            <a:pPr lvl="0">
              <a:buClr>
                <a:srgbClr val="FF388C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prstClr val="black"/>
                </a:solidFill>
              </a:rPr>
              <a:t>При сдаче экзамена студент получил оценку «отлично».</a:t>
            </a:r>
            <a:endParaRPr lang="ru-RU" dirty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" name="Picture 8" descr="arg-5-50-tra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655" y="4653135"/>
            <a:ext cx="1216841" cy="201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3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Пусть А и В произвольные события. Записать следующие события: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852" y="1556792"/>
            <a:ext cx="8229600" cy="5112568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Произошли оба данных события;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Произошло только событие А;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Ни одно из данных событий не произошло;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Произошло, по крайней мере, одно из данных двух событий;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Произошло только одно из данных событий.</a:t>
            </a:r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6804248" y="4581128"/>
            <a:ext cx="1800200" cy="1202432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А+В</a:t>
            </a:r>
            <a:endParaRPr lang="ru-RU" dirty="0"/>
          </a:p>
        </p:txBody>
      </p:sp>
      <p:sp>
        <p:nvSpPr>
          <p:cNvPr id="9" name="Пятно 1 8"/>
          <p:cNvSpPr/>
          <p:nvPr/>
        </p:nvSpPr>
        <p:spPr>
          <a:xfrm>
            <a:off x="5904148" y="1268760"/>
            <a:ext cx="1800200" cy="1202432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ятно 1 10"/>
              <p:cNvSpPr/>
              <p:nvPr/>
            </p:nvSpPr>
            <p:spPr>
              <a:xfrm>
                <a:off x="5292080" y="2276836"/>
                <a:ext cx="1800200" cy="1202432"/>
              </a:xfrm>
              <a:prstGeom prst="irregularSeal1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А</m:t>
                      </m:r>
                      <m:acc>
                        <m:accPr>
                          <m:chr m:val="̅"/>
                          <m:ctrlPr>
                            <a:rPr lang="ru-RU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b="1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В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Пятно 1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276836"/>
                <a:ext cx="1800200" cy="1202432"/>
              </a:xfrm>
              <a:prstGeom prst="irregularSeal1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ятно 1 11"/>
              <p:cNvSpPr/>
              <p:nvPr/>
            </p:nvSpPr>
            <p:spPr>
              <a:xfrm>
                <a:off x="6934436" y="2996952"/>
                <a:ext cx="1800200" cy="1202432"/>
              </a:xfrm>
              <a:prstGeom prst="irregularSeal1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А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ru-RU" sz="24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В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ятно 1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436" y="2996952"/>
                <a:ext cx="1800200" cy="1202432"/>
              </a:xfrm>
              <a:prstGeom prst="irregularSeal1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ятно 1 12"/>
              <p:cNvSpPr/>
              <p:nvPr/>
            </p:nvSpPr>
            <p:spPr>
              <a:xfrm>
                <a:off x="4572000" y="5676238"/>
                <a:ext cx="2520280" cy="1202432"/>
              </a:xfrm>
              <a:prstGeom prst="irregularSeal1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А </m:t>
                        </m:r>
                      </m:e>
                    </m:acc>
                  </m:oMath>
                </a14:m>
                <a:r>
                  <a:rPr lang="ru-RU" sz="24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В+А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2400" i="1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ru-RU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</a:rPr>
                          <m:t>В</m:t>
                        </m:r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Пятно 1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676238"/>
                <a:ext cx="2520280" cy="1202432"/>
              </a:xfrm>
              <a:prstGeom prst="irregularSeal1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2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311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Раздел математики, называемый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теорией вероятностей</a:t>
            </a:r>
            <a:r>
              <a:rPr lang="ru-RU" sz="3200" dirty="0" smtClean="0"/>
              <a:t>, занимается исследованием закономерностей в массовых явлениях.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Определение: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Событие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называется </a:t>
            </a:r>
            <a:r>
              <a:rPr lang="ru-RU" sz="2800" i="1" u="sng" dirty="0" smtClean="0">
                <a:solidFill>
                  <a:schemeClr val="accent4">
                    <a:lumMod val="50000"/>
                  </a:schemeClr>
                </a:solidFill>
              </a:rPr>
              <a:t>случайным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по отношению к некоторому испытанию (опыту), если в ходе этого испытания оно может произойти, а может и не произойти.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j02404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359" y="4365104"/>
            <a:ext cx="2880320" cy="1788800"/>
          </a:xfrm>
          <a:prstGeom prst="rect">
            <a:avLst/>
          </a:prstGeom>
          <a:noFill/>
        </p:spPr>
      </p:pic>
      <p:pic>
        <p:nvPicPr>
          <p:cNvPr id="5" name="Рисунок 4" descr="C:\Documents and Settings\home\Мои документы\Мои рисунки\Организатор клипов (Microsoft)\j0434599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17032"/>
            <a:ext cx="234478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48680"/>
            <a:ext cx="3931920" cy="639762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Определение:</a:t>
            </a:r>
            <a:endParaRPr lang="ru-RU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268760"/>
            <a:ext cx="4209608" cy="51209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Событие называют </a:t>
            </a:r>
            <a:r>
              <a:rPr lang="ru-RU" sz="2800" i="1" u="sng" dirty="0" smtClean="0">
                <a:solidFill>
                  <a:schemeClr val="accent3">
                    <a:lumMod val="50000"/>
                  </a:schemeClr>
                </a:solidFill>
              </a:rPr>
              <a:t>достоверным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отношению к некоторому испытанию, если в ходе этого испытания событие обязательно произойдёт.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8024" y="3099753"/>
            <a:ext cx="3931920" cy="639762"/>
          </a:xfrm>
        </p:spPr>
        <p:txBody>
          <a:bodyPr/>
          <a:lstStyle/>
          <a:p>
            <a:pPr lvl="0">
              <a:buClr>
                <a:srgbClr val="FF388C"/>
              </a:buClr>
            </a:pPr>
            <a:r>
              <a:rPr lang="ru-RU" sz="2800" b="1" i="1" u="sng" dirty="0">
                <a:solidFill>
                  <a:srgbClr val="FF388C">
                    <a:lumMod val="75000"/>
                  </a:srgbClr>
                </a:solidFill>
              </a:rPr>
              <a:t>Определение</a:t>
            </a:r>
            <a:r>
              <a:rPr lang="ru-RU" sz="2800" b="1" i="1" u="sng" dirty="0" smtClean="0">
                <a:solidFill>
                  <a:srgbClr val="FF388C">
                    <a:lumMod val="75000"/>
                  </a:srgbClr>
                </a:solidFill>
              </a:rPr>
              <a:t>:</a:t>
            </a:r>
            <a:endParaRPr lang="ru-RU" sz="2800" b="1" i="1" u="sng" dirty="0">
              <a:solidFill>
                <a:srgbClr val="FF388C">
                  <a:lumMod val="75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3760545"/>
            <a:ext cx="4176464" cy="24902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Событие называют </a:t>
            </a:r>
            <a:r>
              <a:rPr lang="ru-RU" sz="2800" i="1" u="sng" dirty="0" smtClean="0">
                <a:solidFill>
                  <a:schemeClr val="accent3">
                    <a:lumMod val="50000"/>
                  </a:schemeClr>
                </a:solidFill>
              </a:rPr>
              <a:t>невозможным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по отношению к некоторому испытанию, если в ходе этого испытания событие заведомо не произойдёт.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348" y="3556984"/>
            <a:ext cx="1733550" cy="1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71198" flipH="1">
            <a:off x="1710804" y="4164576"/>
            <a:ext cx="2276188" cy="184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04299">
            <a:off x="860928" y="4056411"/>
            <a:ext cx="1733550" cy="1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221804">
            <a:off x="1582654" y="3378590"/>
            <a:ext cx="1733550" cy="1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4900" y="3755957"/>
            <a:ext cx="1733550" cy="1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29409" y="3861394"/>
            <a:ext cx="1872208" cy="1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5978">
            <a:off x="1327307" y="4109160"/>
            <a:ext cx="1733550" cy="183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/>
          <p:cNvPicPr/>
          <p:nvPr/>
        </p:nvPicPr>
        <p:blipFill>
          <a:blip r:embed="rId3" cstate="print"/>
          <a:srcRect t="24163" r="61943"/>
          <a:stretch>
            <a:fillRect/>
          </a:stretch>
        </p:blipFill>
        <p:spPr bwMode="auto">
          <a:xfrm rot="16200000">
            <a:off x="6080689" y="552159"/>
            <a:ext cx="1584175" cy="24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50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533400"/>
            <a:ext cx="8507288" cy="990600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Каким событием</a:t>
            </a:r>
            <a:b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</a:rPr>
              <a:t>(достоверным, невозможным или случайным) является событие:</a:t>
            </a:r>
            <a:endParaRPr lang="ru-RU" sz="32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v"/>
                </a:pPr>
                <a:r>
                  <a:rPr lang="ru-RU" dirty="0" smtClean="0"/>
                  <a:t>Изъятая из колоды одна карта оказалась семёркой треф;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ru-RU" dirty="0" smtClean="0"/>
                  <a:t>При комнатной температуре и нормальном атмосферном давлении медь оказалась в жидком состоянии;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ru-RU" dirty="0" smtClean="0"/>
                  <a:t>Наугад названное натуральное число оказалось больше нуля;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ru-RU" dirty="0" smtClean="0"/>
                  <a:t>При температуре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</a:rPr>
                          <m:t>20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</a:rPr>
                          <m:t>о</m:t>
                        </m:r>
                      </m:sup>
                    </m:sSup>
                  </m:oMath>
                </a14:m>
                <a:r>
                  <a:rPr lang="ru-RU" dirty="0" smtClean="0"/>
                  <a:t>С и нормальном атмосферном давлении вода оказалась в жидком состоянии;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ru-RU" dirty="0" smtClean="0"/>
                  <a:t>В результате броска игрального кубика появилось число 5?</a:t>
                </a:r>
                <a:endParaRPr lang="ru-RU" dirty="0"/>
              </a:p>
            </p:txBody>
          </p:sp>
        </mc:Choice>
        <mc:Fallback xmlns=""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560168"/>
              </a:xfrm>
              <a:blipFill rotWithShape="1">
                <a:blip r:embed="rId2"/>
                <a:stretch>
                  <a:fillRect l="-593" t="-9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383432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В результате некоторого испытания обязательно происходит одно из взаимоисключающих событий, причём они не разделяются на более простые, такие события называют </a:t>
            </a:r>
            <a:r>
              <a:rPr lang="ru-RU" sz="2800" b="1" i="1" u="sng" dirty="0" smtClean="0">
                <a:solidFill>
                  <a:schemeClr val="accent1">
                    <a:lumMod val="75000"/>
                  </a:schemeClr>
                </a:solidFill>
              </a:rPr>
              <a:t>элементарными событиями  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(или элементарными исходами испытаний).</a:t>
            </a:r>
            <a:endParaRPr lang="ru-RU" sz="2800" b="1" i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358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130"/>
            <a:ext cx="287813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138">
            <a:off x="5432651" y="4132422"/>
            <a:ext cx="24447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432657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72298"/>
            <a:ext cx="1259840" cy="125984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95615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856984" cy="9906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Перечислите все элементарные события, которые могут произойти в результате следующего испытания:</a:t>
            </a:r>
            <a:endParaRPr lang="ru-RU" sz="24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57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Бросается на стол игральный кубик и определяется число очков, появившееся на верхней грани;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Бросается монета и определяется видимая сторона;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Из всех карт одной масти случайным образом выбирается одна карта и определяется изображение на ней;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пол роняют усечённый конус, выточенный из дерева, и определяют геометрическую фигуру, по которой упавший конус касается пола;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На поверхность стола бросается игральный тетраэдр (грани которого пронумерованы числами 1,2,3,4) и определяется число на той грани, которая лежит на поверхности стола.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6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848600" cy="192722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6835" y="1844824"/>
            <a:ext cx="7790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Комбинации событий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87813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53752" y="836712"/>
                <a:ext cx="9036496" cy="2535560"/>
              </a:xfrm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lang="ru-RU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Суммой (объединением) событий А и В </a:t>
                </a:r>
                <a:r>
                  <a:rPr lang="ru-RU" i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называется событие, которое состоит в том, что происходит хотя бы одно из данных событий. </a:t>
                </a:r>
                <a:br>
                  <a:rPr lang="ru-RU" i="1" dirty="0" smtClean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ru-RU" i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Сумму событий обозначают А+В</a:t>
                </a:r>
                <a:br>
                  <a:rPr lang="ru-RU" i="1" dirty="0" smtClean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ru-RU" i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 (или А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∪</m:t>
                    </m:r>
                    <m:r>
                      <a:rPr lang="ru-RU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i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В).</a:t>
                </a:r>
                <a:endParaRPr lang="ru-RU" i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752" y="836712"/>
                <a:ext cx="9036496" cy="2535560"/>
              </a:xfrm>
              <a:blipFill rotWithShape="1">
                <a:blip r:embed="rId2"/>
                <a:stretch>
                  <a:fillRect l="-2024" t="-20192" r="-3104" b="-259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645024"/>
            <a:ext cx="8229600" cy="37966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58277" y="4005064"/>
            <a:ext cx="2448272" cy="1872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55976" y="4005064"/>
            <a:ext cx="2498576" cy="18722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rgbClr val="FF388C">
                    <a:lumMod val="50000"/>
                  </a:srgbClr>
                </a:solidFill>
              </a:rPr>
              <a:t>В</a:t>
            </a:r>
            <a:endParaRPr lang="ru-RU" sz="4400" b="1" dirty="0">
              <a:solidFill>
                <a:srgbClr val="FF388C">
                  <a:lumMod val="50000"/>
                </a:srgbClr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572000" y="4412250"/>
            <a:ext cx="228488" cy="1057835"/>
          </a:xfrm>
          <a:custGeom>
            <a:avLst/>
            <a:gdLst>
              <a:gd name="connsiteX0" fmla="*/ 0 w 228488"/>
              <a:gd name="connsiteY0" fmla="*/ 0 h 1057835"/>
              <a:gd name="connsiteX1" fmla="*/ 152400 w 228488"/>
              <a:gd name="connsiteY1" fmla="*/ 206188 h 1057835"/>
              <a:gd name="connsiteX2" fmla="*/ 224118 w 228488"/>
              <a:gd name="connsiteY2" fmla="*/ 466164 h 1057835"/>
              <a:gd name="connsiteX3" fmla="*/ 215153 w 228488"/>
              <a:gd name="connsiteY3" fmla="*/ 645458 h 1057835"/>
              <a:gd name="connsiteX4" fmla="*/ 170329 w 228488"/>
              <a:gd name="connsiteY4" fmla="*/ 824753 h 1057835"/>
              <a:gd name="connsiteX5" fmla="*/ 8965 w 228488"/>
              <a:gd name="connsiteY5" fmla="*/ 1057835 h 1057835"/>
              <a:gd name="connsiteX6" fmla="*/ 8965 w 228488"/>
              <a:gd name="connsiteY6" fmla="*/ 1057835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88" h="1057835">
                <a:moveTo>
                  <a:pt x="0" y="0"/>
                </a:moveTo>
                <a:cubicBezTo>
                  <a:pt x="57523" y="64247"/>
                  <a:pt x="115047" y="128494"/>
                  <a:pt x="152400" y="206188"/>
                </a:cubicBezTo>
                <a:cubicBezTo>
                  <a:pt x="189753" y="283882"/>
                  <a:pt x="213659" y="392952"/>
                  <a:pt x="224118" y="466164"/>
                </a:cubicBezTo>
                <a:cubicBezTo>
                  <a:pt x="234577" y="539376"/>
                  <a:pt x="224118" y="585693"/>
                  <a:pt x="215153" y="645458"/>
                </a:cubicBezTo>
                <a:cubicBezTo>
                  <a:pt x="206188" y="705223"/>
                  <a:pt x="204694" y="756024"/>
                  <a:pt x="170329" y="824753"/>
                </a:cubicBezTo>
                <a:cubicBezTo>
                  <a:pt x="135964" y="893482"/>
                  <a:pt x="8965" y="1057835"/>
                  <a:pt x="8965" y="1057835"/>
                </a:cubicBezTo>
                <a:lnTo>
                  <a:pt x="8965" y="10578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4552" y="3700426"/>
            <a:ext cx="2232546" cy="280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1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533400"/>
                <a:ext cx="8712968" cy="3543672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ru-RU" sz="3600" b="1" i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Произведением ( пересечением) событий А и В</a:t>
                </a:r>
                <a:r>
                  <a:rPr lang="ru-RU" sz="36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называется событие, которое состоит в том, что происходят  оба этих события.</a:t>
                </a:r>
                <a:br>
                  <a:rPr lang="ru-RU" sz="36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</a:br>
                <a:r>
                  <a:rPr lang="ru-RU" sz="36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Произведение событий А и В обозначают АВ (или А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ru-RU" sz="3600" i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В).</a:t>
                </a:r>
                <a:endParaRPr lang="ru-RU" sz="3600" i="1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533400"/>
                <a:ext cx="8712968" cy="3543672"/>
              </a:xfrm>
              <a:blipFill rotWithShape="1">
                <a:blip r:embed="rId2"/>
                <a:stretch>
                  <a:fillRect t="-344" r="-559" b="-43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1676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195736" y="4509120"/>
            <a:ext cx="2448272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87218" y="4447692"/>
            <a:ext cx="2448272" cy="187220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В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4343512" y="4835787"/>
            <a:ext cx="300496" cy="1185502"/>
          </a:xfrm>
          <a:custGeom>
            <a:avLst/>
            <a:gdLst>
              <a:gd name="connsiteX0" fmla="*/ 0 w 228488"/>
              <a:gd name="connsiteY0" fmla="*/ 0 h 1057835"/>
              <a:gd name="connsiteX1" fmla="*/ 152400 w 228488"/>
              <a:gd name="connsiteY1" fmla="*/ 206188 h 1057835"/>
              <a:gd name="connsiteX2" fmla="*/ 224118 w 228488"/>
              <a:gd name="connsiteY2" fmla="*/ 466164 h 1057835"/>
              <a:gd name="connsiteX3" fmla="*/ 215153 w 228488"/>
              <a:gd name="connsiteY3" fmla="*/ 645458 h 1057835"/>
              <a:gd name="connsiteX4" fmla="*/ 170329 w 228488"/>
              <a:gd name="connsiteY4" fmla="*/ 824753 h 1057835"/>
              <a:gd name="connsiteX5" fmla="*/ 8965 w 228488"/>
              <a:gd name="connsiteY5" fmla="*/ 1057835 h 1057835"/>
              <a:gd name="connsiteX6" fmla="*/ 8965 w 228488"/>
              <a:gd name="connsiteY6" fmla="*/ 1057835 h 105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488" h="1057835">
                <a:moveTo>
                  <a:pt x="0" y="0"/>
                </a:moveTo>
                <a:cubicBezTo>
                  <a:pt x="57523" y="64247"/>
                  <a:pt x="115047" y="128494"/>
                  <a:pt x="152400" y="206188"/>
                </a:cubicBezTo>
                <a:cubicBezTo>
                  <a:pt x="189753" y="283882"/>
                  <a:pt x="213659" y="392952"/>
                  <a:pt x="224118" y="466164"/>
                </a:cubicBezTo>
                <a:cubicBezTo>
                  <a:pt x="234577" y="539376"/>
                  <a:pt x="224118" y="585693"/>
                  <a:pt x="215153" y="645458"/>
                </a:cubicBezTo>
                <a:cubicBezTo>
                  <a:pt x="206188" y="705223"/>
                  <a:pt x="204694" y="756024"/>
                  <a:pt x="170329" y="824753"/>
                </a:cubicBezTo>
                <a:cubicBezTo>
                  <a:pt x="135964" y="893482"/>
                  <a:pt x="8965" y="1057835"/>
                  <a:pt x="8965" y="1057835"/>
                </a:cubicBezTo>
                <a:lnTo>
                  <a:pt x="8965" y="10578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4187218" y="4922843"/>
            <a:ext cx="306542" cy="28803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7" idx="1"/>
            <a:endCxn id="6" idx="2"/>
          </p:cNvCxnSpPr>
          <p:nvPr/>
        </p:nvCxnSpPr>
        <p:spPr>
          <a:xfrm flipH="1">
            <a:off x="4187218" y="5066859"/>
            <a:ext cx="356723" cy="3169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187218" y="5207246"/>
            <a:ext cx="406756" cy="3530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7" idx="2"/>
          </p:cNvCxnSpPr>
          <p:nvPr/>
        </p:nvCxnSpPr>
        <p:spPr>
          <a:xfrm flipH="1">
            <a:off x="4283968" y="5358211"/>
            <a:ext cx="354293" cy="3239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7" idx="3"/>
          </p:cNvCxnSpPr>
          <p:nvPr/>
        </p:nvCxnSpPr>
        <p:spPr>
          <a:xfrm flipH="1">
            <a:off x="4340489" y="5559143"/>
            <a:ext cx="285981" cy="24612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04689"/>
            <a:ext cx="22367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202</TotalTime>
  <Words>679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 </vt:lpstr>
      <vt:lpstr>Раздел математики, называемый теорией вероятностей, занимается исследованием закономерностей в массовых явлениях.</vt:lpstr>
      <vt:lpstr>  </vt:lpstr>
      <vt:lpstr>Каким событием (достоверным, невозможным или случайным) является событие:</vt:lpstr>
      <vt:lpstr>В результате некоторого испытания обязательно происходит одно из взаимоисключающих событий, причём они не разделяются на более простые, такие события называют элементарными событиями  (или элементарными исходами испытаний).</vt:lpstr>
      <vt:lpstr>Перечислите все элементарные события, которые могут произойти в результате следующего испытания:</vt:lpstr>
      <vt:lpstr> </vt:lpstr>
      <vt:lpstr>Суммой (объединением) событий А и В называется событие, которое состоит в том, что происходит хотя бы одно из данных событий.  Сумму событий обозначают А+В  (или А∪ В).</vt:lpstr>
      <vt:lpstr>Произведением ( пересечением) событий А и В называется событие, которое состоит в том, что происходят  оба этих события. Произведение событий А и В обозначают АВ (или А∩ В).</vt:lpstr>
      <vt:lpstr>События А и В называют равными ( равносильными) и пишут А=В, если событие А происходит тогда и только тогда, когда происходит событие В.</vt:lpstr>
      <vt:lpstr>Событие А ̅ называют противоположным событию А, если событие А ̅ происходит тогда и только тогда, когда не происходит событие А</vt:lpstr>
      <vt:lpstr>Задача.</vt:lpstr>
      <vt:lpstr>Задача.</vt:lpstr>
      <vt:lpstr>Задача.</vt:lpstr>
      <vt:lpstr>Установить событие, являющееся противоположным событию:</vt:lpstr>
      <vt:lpstr>Пусть А и В произвольные события. Записать следующие события: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DNA7 X86</dc:creator>
  <cp:lastModifiedBy>DNA7 X86</cp:lastModifiedBy>
  <cp:revision>19</cp:revision>
  <dcterms:created xsi:type="dcterms:W3CDTF">2012-01-29T09:30:09Z</dcterms:created>
  <dcterms:modified xsi:type="dcterms:W3CDTF">2012-02-09T14:16:21Z</dcterms:modified>
</cp:coreProperties>
</file>