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F4256-51B4-4EC1-B35B-F87D77EC3341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D8166-597E-4004-A26F-6B0661B3D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6C28B-B1B9-45B4-87AE-6240702C0B85}" type="slidenum">
              <a:rPr lang="ru-RU">
                <a:latin typeface="Times New Roman" pitchFamily="18" charset="0"/>
              </a:rPr>
              <a:pPr/>
              <a:t>2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0000"/>
                <a:satMod val="15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F6D1-ABBD-400A-B312-634D73AFDEAA}" type="datetimeFigureOut">
              <a:rPr lang="ru-RU" smtClean="0"/>
              <a:pPr/>
              <a:t>10.01.2008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4E4-7CF2-446B-A7DB-7A5CF671F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50057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7 класс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Новосёлова Е.А.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МОУ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Усть-Мосихинская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СОШ»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85794"/>
            <a:ext cx="7389267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пособ 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подстановки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052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3132138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Решение системы способом подстановки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819401"/>
            <a:ext cx="1374776" cy="830263"/>
            <a:chOff x="142" y="1392"/>
            <a:chExt cx="866" cy="523"/>
          </a:xfrm>
        </p:grpSpPr>
        <p:sp>
          <p:nvSpPr>
            <p:cNvPr id="9251" name="Text Box 4"/>
            <p:cNvSpPr txBox="1">
              <a:spLocks noChangeArrowheads="1"/>
            </p:cNvSpPr>
            <p:nvPr/>
          </p:nvSpPr>
          <p:spPr bwMode="auto">
            <a:xfrm>
              <a:off x="142" y="1392"/>
              <a:ext cx="866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  у - 2х=4,</a:t>
              </a:r>
            </a:p>
            <a:p>
              <a:pPr algn="ctr"/>
              <a:r>
                <a:rPr lang="ru-RU" sz="2400" dirty="0"/>
                <a:t>7х -  у =1;</a:t>
              </a:r>
            </a:p>
          </p:txBody>
        </p:sp>
        <p:sp>
          <p:nvSpPr>
            <p:cNvPr id="9252" name="AutoShape 5"/>
            <p:cNvSpPr>
              <a:spLocks/>
            </p:cNvSpPr>
            <p:nvPr/>
          </p:nvSpPr>
          <p:spPr bwMode="auto">
            <a:xfrm>
              <a:off x="144" y="1440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214414" y="1571612"/>
            <a:ext cx="2714626" cy="1071563"/>
            <a:chOff x="630" y="1125"/>
            <a:chExt cx="1710" cy="675"/>
          </a:xfrm>
        </p:grpSpPr>
        <p:sp>
          <p:nvSpPr>
            <p:cNvPr id="9249" name="AutoShape 7"/>
            <p:cNvSpPr>
              <a:spLocks noChangeArrowheads="1"/>
            </p:cNvSpPr>
            <p:nvPr/>
          </p:nvSpPr>
          <p:spPr bwMode="auto">
            <a:xfrm>
              <a:off x="630" y="1125"/>
              <a:ext cx="1710" cy="675"/>
            </a:xfrm>
            <a:prstGeom prst="cloudCallout">
              <a:avLst>
                <a:gd name="adj1" fmla="val -68898"/>
                <a:gd name="adj2" fmla="val 74375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4000"/>
            </a:p>
          </p:txBody>
        </p:sp>
        <p:sp>
          <p:nvSpPr>
            <p:cNvPr id="9250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1382" cy="25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ru-RU" sz="2000" dirty="0"/>
                <a:t>Выразим у через </a:t>
              </a:r>
              <a:r>
                <a:rPr lang="ru-RU" sz="2000" dirty="0" err="1"/>
                <a:t>х</a:t>
              </a:r>
              <a:endParaRPr lang="ru-RU" sz="2000" dirty="0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733801" y="2708277"/>
            <a:ext cx="1271588" cy="830263"/>
            <a:chOff x="2352" y="1706"/>
            <a:chExt cx="801" cy="523"/>
          </a:xfrm>
        </p:grpSpPr>
        <p:sp>
          <p:nvSpPr>
            <p:cNvPr id="9247" name="Text Box 10"/>
            <p:cNvSpPr txBox="1">
              <a:spLocks noChangeArrowheads="1"/>
            </p:cNvSpPr>
            <p:nvPr/>
          </p:nvSpPr>
          <p:spPr bwMode="auto">
            <a:xfrm>
              <a:off x="2374" y="1706"/>
              <a:ext cx="779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у=2х+4,</a:t>
              </a:r>
            </a:p>
            <a:p>
              <a:pPr algn="ctr"/>
              <a:r>
                <a:rPr lang="ru-RU" sz="2400" dirty="0"/>
                <a:t>7х - у=1;</a:t>
              </a:r>
            </a:p>
          </p:txBody>
        </p:sp>
        <p:sp>
          <p:nvSpPr>
            <p:cNvPr id="9248" name="AutoShape 11"/>
            <p:cNvSpPr>
              <a:spLocks/>
            </p:cNvSpPr>
            <p:nvPr/>
          </p:nvSpPr>
          <p:spPr bwMode="auto">
            <a:xfrm>
              <a:off x="2352" y="1776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071670" y="3071810"/>
            <a:ext cx="2386013" cy="1571625"/>
            <a:chOff x="1260" y="1920"/>
            <a:chExt cx="1503" cy="990"/>
          </a:xfrm>
        </p:grpSpPr>
        <p:cxnSp>
          <p:nvCxnSpPr>
            <p:cNvPr id="9244" name="AutoShape 20"/>
            <p:cNvCxnSpPr>
              <a:cxnSpLocks noChangeShapeType="1"/>
            </p:cNvCxnSpPr>
            <p:nvPr/>
          </p:nvCxnSpPr>
          <p:spPr bwMode="auto">
            <a:xfrm rot="10800000" flipH="1" flipV="1">
              <a:off x="2352" y="1920"/>
              <a:ext cx="411" cy="259"/>
            </a:xfrm>
            <a:prstGeom prst="curvedConnector4">
              <a:avLst>
                <a:gd name="adj1" fmla="val -35037"/>
                <a:gd name="adj2" fmla="val 155597"/>
              </a:avLst>
            </a:prstGeom>
            <a:ln>
              <a:headEnd type="none" w="sm" len="sm"/>
              <a:tailEnd type="triangl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9245" name="AutoShape 21"/>
            <p:cNvSpPr>
              <a:spLocks noChangeArrowheads="1"/>
            </p:cNvSpPr>
            <p:nvPr/>
          </p:nvSpPr>
          <p:spPr bwMode="auto">
            <a:xfrm flipH="1" flipV="1">
              <a:off x="1260" y="2340"/>
              <a:ext cx="1260" cy="570"/>
            </a:xfrm>
            <a:prstGeom prst="cloudCallout">
              <a:avLst>
                <a:gd name="adj1" fmla="val -54963"/>
                <a:gd name="adj2" fmla="val 80986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9246" name="Text Box 22"/>
            <p:cNvSpPr txBox="1">
              <a:spLocks noChangeArrowheads="1"/>
            </p:cNvSpPr>
            <p:nvPr/>
          </p:nvSpPr>
          <p:spPr bwMode="auto">
            <a:xfrm>
              <a:off x="1440" y="2496"/>
              <a:ext cx="868" cy="25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ru-RU" sz="2000" dirty="0"/>
                <a:t>Подставим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096001" y="2667002"/>
            <a:ext cx="1957388" cy="830263"/>
            <a:chOff x="3840" y="1680"/>
            <a:chExt cx="1233" cy="523"/>
          </a:xfrm>
        </p:grpSpPr>
        <p:sp>
          <p:nvSpPr>
            <p:cNvPr id="9242" name="Text Box 24"/>
            <p:cNvSpPr txBox="1">
              <a:spLocks noChangeArrowheads="1"/>
            </p:cNvSpPr>
            <p:nvPr/>
          </p:nvSpPr>
          <p:spPr bwMode="auto">
            <a:xfrm>
              <a:off x="3888" y="1680"/>
              <a:ext cx="1185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у=2х+4,</a:t>
              </a:r>
            </a:p>
            <a:p>
              <a:r>
                <a:rPr lang="ru-RU" sz="2400" dirty="0"/>
                <a:t>7х - (2х+4)=1;</a:t>
              </a:r>
            </a:p>
          </p:txBody>
        </p:sp>
        <p:sp>
          <p:nvSpPr>
            <p:cNvPr id="9243" name="AutoShape 26"/>
            <p:cNvSpPr>
              <a:spLocks/>
            </p:cNvSpPr>
            <p:nvPr/>
          </p:nvSpPr>
          <p:spPr bwMode="auto">
            <a:xfrm>
              <a:off x="3840" y="172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 flipV="1">
            <a:off x="5357818" y="1428736"/>
            <a:ext cx="2371725" cy="1285884"/>
            <a:chOff x="3375" y="2115"/>
            <a:chExt cx="1494" cy="675"/>
          </a:xfrm>
        </p:grpSpPr>
        <p:sp>
          <p:nvSpPr>
            <p:cNvPr id="9240" name="AutoShape 28"/>
            <p:cNvSpPr>
              <a:spLocks noChangeArrowheads="1"/>
            </p:cNvSpPr>
            <p:nvPr/>
          </p:nvSpPr>
          <p:spPr bwMode="auto">
            <a:xfrm flipH="1" flipV="1">
              <a:off x="3375" y="2115"/>
              <a:ext cx="1494" cy="675"/>
            </a:xfrm>
            <a:prstGeom prst="cloudCallout">
              <a:avLst>
                <a:gd name="adj1" fmla="val -58875"/>
                <a:gd name="adj2" fmla="val 80727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/>
              <a:endParaRPr lang="ru-RU"/>
            </a:p>
          </p:txBody>
        </p:sp>
        <p:sp>
          <p:nvSpPr>
            <p:cNvPr id="9241" name="Text Box 29"/>
            <p:cNvSpPr txBox="1">
              <a:spLocks noChangeArrowheads="1"/>
            </p:cNvSpPr>
            <p:nvPr/>
          </p:nvSpPr>
          <p:spPr bwMode="auto">
            <a:xfrm flipV="1">
              <a:off x="3780" y="2338"/>
              <a:ext cx="855" cy="339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/>
                <a:t>Решим</a:t>
              </a:r>
            </a:p>
            <a:p>
              <a:pPr algn="ctr"/>
              <a:r>
                <a:rPr lang="ru-RU" sz="1800" dirty="0"/>
                <a:t>уравнение</a:t>
              </a:r>
            </a:p>
          </p:txBody>
        </p:sp>
      </p:grp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477000" y="4419600"/>
            <a:ext cx="2214069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/>
              <a:t>7х - 2х - 4 = 1;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6553200" y="4876800"/>
            <a:ext cx="1144865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/>
              <a:t>5х = 5;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05600" y="5334000"/>
            <a:ext cx="79861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800" u="sng" dirty="0"/>
              <a:t>х=1</a:t>
            </a:r>
            <a:r>
              <a:rPr lang="ru-RU" sz="2800" dirty="0"/>
              <a:t>;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609600" y="4724403"/>
            <a:ext cx="1228725" cy="830263"/>
            <a:chOff x="384" y="2976"/>
            <a:chExt cx="774" cy="523"/>
          </a:xfrm>
        </p:grpSpPr>
        <p:sp>
          <p:nvSpPr>
            <p:cNvPr id="9238" name="Text Box 34"/>
            <p:cNvSpPr txBox="1">
              <a:spLocks noChangeArrowheads="1"/>
            </p:cNvSpPr>
            <p:nvPr/>
          </p:nvSpPr>
          <p:spPr bwMode="auto">
            <a:xfrm>
              <a:off x="432" y="2976"/>
              <a:ext cx="726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у=2х+4,</a:t>
              </a:r>
            </a:p>
            <a:p>
              <a:r>
                <a:rPr lang="ru-RU" sz="2400" dirty="0"/>
                <a:t>х=1;</a:t>
              </a:r>
            </a:p>
          </p:txBody>
        </p:sp>
        <p:sp>
          <p:nvSpPr>
            <p:cNvPr id="9239" name="AutoShape 35"/>
            <p:cNvSpPr>
              <a:spLocks/>
            </p:cNvSpPr>
            <p:nvPr/>
          </p:nvSpPr>
          <p:spPr bwMode="auto">
            <a:xfrm>
              <a:off x="384" y="302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85721" y="4857762"/>
            <a:ext cx="1785938" cy="1714501"/>
            <a:chOff x="147" y="3024"/>
            <a:chExt cx="1125" cy="1080"/>
          </a:xfrm>
        </p:grpSpPr>
        <p:cxnSp>
          <p:nvCxnSpPr>
            <p:cNvPr id="9235" name="AutoShape 37"/>
            <p:cNvCxnSpPr>
              <a:cxnSpLocks noChangeShapeType="1"/>
            </p:cNvCxnSpPr>
            <p:nvPr/>
          </p:nvCxnSpPr>
          <p:spPr bwMode="auto">
            <a:xfrm rot="5400000" flipH="1" flipV="1">
              <a:off x="558" y="3282"/>
              <a:ext cx="518" cy="1"/>
            </a:xfrm>
            <a:prstGeom prst="curvedConnector5">
              <a:avLst>
                <a:gd name="adj1" fmla="val -2125"/>
                <a:gd name="adj2" fmla="val 51499986"/>
                <a:gd name="adj3" fmla="val 127801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</p:cxnSp>
        <p:sp>
          <p:nvSpPr>
            <p:cNvPr id="9236" name="AutoShape 38"/>
            <p:cNvSpPr>
              <a:spLocks noChangeArrowheads="1"/>
            </p:cNvSpPr>
            <p:nvPr/>
          </p:nvSpPr>
          <p:spPr bwMode="auto">
            <a:xfrm flipH="1" flipV="1">
              <a:off x="147" y="3564"/>
              <a:ext cx="1125" cy="540"/>
            </a:xfrm>
            <a:prstGeom prst="cloudCallout">
              <a:avLst>
                <a:gd name="adj1" fmla="val -50662"/>
                <a:gd name="adj2" fmla="val 9196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/>
              <a:endParaRPr lang="ru-RU"/>
            </a:p>
          </p:txBody>
        </p:sp>
        <p:sp>
          <p:nvSpPr>
            <p:cNvPr id="9237" name="Text Box 39"/>
            <p:cNvSpPr txBox="1">
              <a:spLocks noChangeArrowheads="1"/>
            </p:cNvSpPr>
            <p:nvPr/>
          </p:nvSpPr>
          <p:spPr bwMode="auto">
            <a:xfrm>
              <a:off x="288" y="3744"/>
              <a:ext cx="792" cy="23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ru-RU" sz="1800" dirty="0"/>
                <a:t>Подставим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76600" y="4724403"/>
            <a:ext cx="787400" cy="830263"/>
            <a:chOff x="1680" y="2976"/>
            <a:chExt cx="496" cy="523"/>
          </a:xfrm>
        </p:grpSpPr>
        <p:sp>
          <p:nvSpPr>
            <p:cNvPr id="9233" name="Text Box 41"/>
            <p:cNvSpPr txBox="1">
              <a:spLocks noChangeArrowheads="1"/>
            </p:cNvSpPr>
            <p:nvPr/>
          </p:nvSpPr>
          <p:spPr bwMode="auto">
            <a:xfrm>
              <a:off x="1728" y="2976"/>
              <a:ext cx="448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у=6,</a:t>
              </a:r>
            </a:p>
            <a:p>
              <a:r>
                <a:rPr lang="ru-RU" sz="2400" dirty="0"/>
                <a:t>х=1.</a:t>
              </a:r>
            </a:p>
          </p:txBody>
        </p:sp>
        <p:sp>
          <p:nvSpPr>
            <p:cNvPr id="9234" name="AutoShape 42"/>
            <p:cNvSpPr>
              <a:spLocks/>
            </p:cNvSpPr>
            <p:nvPr/>
          </p:nvSpPr>
          <p:spPr bwMode="auto">
            <a:xfrm>
              <a:off x="1680" y="302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3108325" y="5908675"/>
            <a:ext cx="253806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800" dirty="0"/>
              <a:t>Ответ: х=1; у=6.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 autoUpdateAnimBg="0"/>
      <p:bldP spid="17440" grpId="0" autoUpdateAnimBg="0"/>
      <p:bldP spid="17441" grpId="0" autoUpdateAnimBg="0"/>
      <p:bldP spid="174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Способ подстановки (алгоритм)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Из какого-либо уравнения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выразить</a:t>
            </a:r>
            <a:r>
              <a:rPr lang="ru-RU" dirty="0" smtClean="0"/>
              <a:t> одну переменную через другую</a:t>
            </a:r>
          </a:p>
          <a:p>
            <a:r>
              <a:rPr lang="ru-RU" dirty="0" smtClean="0"/>
              <a:t>Подставить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полученное выражение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/>
              <a:t>для переменной в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другое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/>
              <a:t>уравнение и решить его</a:t>
            </a:r>
          </a:p>
          <a:p>
            <a:r>
              <a:rPr lang="ru-RU" dirty="0" smtClean="0"/>
              <a:t>Сделать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подстановку</a:t>
            </a:r>
            <a:r>
              <a:rPr lang="ru-RU" dirty="0" smtClean="0"/>
              <a:t> найденного значения переменной и вычислить значение второй переменной</a:t>
            </a:r>
            <a:endParaRPr lang="ru-RU" sz="2800" dirty="0" smtClean="0"/>
          </a:p>
          <a:p>
            <a:r>
              <a:rPr lang="ru-RU" dirty="0" smtClean="0"/>
              <a:t>Записать ответ: </a:t>
            </a:r>
            <a:r>
              <a:rPr lang="ru-RU" i="1" dirty="0" err="1" smtClean="0"/>
              <a:t>х</a:t>
            </a:r>
            <a:r>
              <a:rPr lang="ru-RU" dirty="0" err="1" smtClean="0"/>
              <a:t>=</a:t>
            </a:r>
            <a:r>
              <a:rPr lang="ru-RU" dirty="0" smtClean="0"/>
              <a:t>…; </a:t>
            </a:r>
            <a:r>
              <a:rPr lang="ru-RU" i="1" dirty="0" err="1" smtClean="0"/>
              <a:t>у</a:t>
            </a:r>
            <a:r>
              <a:rPr lang="ru-RU" dirty="0" err="1" smtClean="0"/>
              <a:t>=</a:t>
            </a:r>
            <a:r>
              <a:rPr lang="ru-RU" dirty="0" smtClean="0"/>
              <a:t>… .</a:t>
            </a:r>
          </a:p>
        </p:txBody>
      </p:sp>
      <p:pic>
        <p:nvPicPr>
          <p:cNvPr id="5" name="Рисунок 4" descr="anim03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572008"/>
            <a:ext cx="364333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Решите систему уравнений: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у-2х=1,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6х-у=7;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у=1+2х,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6х-(1+2х)=7;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у=1+2х,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4х=8;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х=2,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у=5.</a:t>
            </a:r>
          </a:p>
          <a:p>
            <a:pPr>
              <a:buNone/>
            </a:pPr>
            <a:r>
              <a:rPr lang="ru-RU" dirty="0" smtClean="0"/>
              <a:t>      Ответ:  (2; 5)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7х-3у=13,</a:t>
            </a:r>
          </a:p>
          <a:p>
            <a:pPr>
              <a:buNone/>
            </a:pPr>
            <a:r>
              <a:rPr lang="ru-RU" dirty="0" smtClean="0"/>
              <a:t>            х-2у=5;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х=5+2у,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7(5+2у)-3у=13;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х=5+2у,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11у=-22;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у=-2,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х=9.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Ответ: (9; -2)</a:t>
            </a:r>
            <a:endParaRPr lang="ru-RU" dirty="0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857224" y="1643050"/>
            <a:ext cx="155448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857224" y="2714620"/>
            <a:ext cx="155448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857224" y="3714752"/>
            <a:ext cx="155448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857224" y="4714884"/>
            <a:ext cx="155448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5429256" y="1643050"/>
            <a:ext cx="155448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429256" y="2643182"/>
            <a:ext cx="155448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5429256" y="3643314"/>
            <a:ext cx="155448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5429256" y="4643446"/>
            <a:ext cx="164972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201</Words>
  <Application>Microsoft Office PowerPoint</Application>
  <PresentationFormat>Экран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</vt:lpstr>
      <vt:lpstr>Решение системы способом подстановки</vt:lpstr>
      <vt:lpstr>Способ подстановки (алгоритм)</vt:lpstr>
      <vt:lpstr>Решите систему уравнений: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Новосёловы</dc:creator>
  <cp:lastModifiedBy>Евгения</cp:lastModifiedBy>
  <cp:revision>6</cp:revision>
  <dcterms:created xsi:type="dcterms:W3CDTF">2010-01-26T15:29:24Z</dcterms:created>
  <dcterms:modified xsi:type="dcterms:W3CDTF">2008-01-11T01:35:54Z</dcterms:modified>
</cp:coreProperties>
</file>