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47FF"/>
    <a:srgbClr val="0000C8"/>
    <a:srgbClr val="140DA3"/>
    <a:srgbClr val="000066"/>
    <a:srgbClr val="CC0000"/>
    <a:srgbClr val="00FF00"/>
    <a:srgbClr val="FF0066"/>
    <a:srgbClr val="FFFF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73" autoAdjust="0"/>
    <p:restoredTop sz="94683" autoAdjust="0"/>
  </p:normalViewPr>
  <p:slideViewPr>
    <p:cSldViewPr>
      <p:cViewPr>
        <p:scale>
          <a:sx n="70" d="100"/>
          <a:sy n="70" d="100"/>
        </p:scale>
        <p:origin x="-432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B3FD2ED7-93FB-45A3-A9BD-157D4CCF763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40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009277EE-0B11-4D69-ADF9-25B627DF61F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A514FE-CDF1-4688-AA25-F4A3E8918F58}" type="slidenum">
              <a:rPr lang="ru-RU"/>
              <a:pPr/>
              <a:t>1</a:t>
            </a:fld>
            <a:endParaRPr lang="ru-RU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25023D-F336-4054-89C8-C15D6230E91A}" type="slidenum">
              <a:rPr lang="ru-RU"/>
              <a:pPr/>
              <a:t>2</a:t>
            </a:fld>
            <a:endParaRPr lang="ru-RU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BF3ED4-75D8-44CF-98BD-0F829F4D85AB}" type="slidenum">
              <a:rPr lang="ru-RU"/>
              <a:pPr/>
              <a:t>3</a:t>
            </a:fld>
            <a:endParaRPr lang="ru-RU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F19672-EE7F-486D-94A8-10DE072CB47A}" type="slidenum">
              <a:rPr lang="ru-RU"/>
              <a:pPr/>
              <a:t>4</a:t>
            </a:fld>
            <a:endParaRPr lang="ru-RU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3ACB80-4628-4124-BA40-49873DFEE033}" type="slidenum">
              <a:rPr lang="ru-RU"/>
              <a:pPr/>
              <a:t>5</a:t>
            </a:fld>
            <a:endParaRPr lang="ru-RU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D3452B-2AB4-4E45-847D-1048D84C95AB}" type="slidenum">
              <a:rPr lang="ru-RU"/>
              <a:pPr/>
              <a:t>6</a:t>
            </a:fld>
            <a:endParaRPr lang="ru-RU"/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66DCB1-08C5-465C-A613-6B5B7D6E3257}" type="slidenum">
              <a:rPr lang="ru-RU"/>
              <a:pPr/>
              <a:t>7</a:t>
            </a:fld>
            <a:endParaRPr lang="ru-RU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CD5035-60F7-473B-A6CE-309560CA03F8}" type="slidenum">
              <a:rPr lang="ru-RU"/>
              <a:pPr/>
              <a:t>8</a:t>
            </a:fld>
            <a:endParaRPr lang="ru-RU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9F95B9-18C0-465A-AE5D-5F325AEBDE27}" type="slidenum">
              <a:rPr lang="ru-RU"/>
              <a:pPr/>
              <a:t>9</a:t>
            </a:fld>
            <a:endParaRPr lang="ru-RU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DDEDB-4B9B-425E-860C-C699F8FC99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5D410-7F4D-4E89-BE03-08F6A7607C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3BC25-4214-44D6-A9ED-A1F8D2CC86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E8D694-7A7F-46D5-ADEF-4FC8C97D19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D1B94D-40E8-4772-82AD-2CAA20107C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616E5-8EDD-4BB5-AFB7-E0F13582F3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D4001-D578-4166-B5DA-18F9AE0672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338B4-18D5-4362-87A2-FC39BB6B45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8E826-B0A9-4B4E-83CB-1A3D67028B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F0E04-2779-46F4-A273-344763E630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4C3E3-0906-4BCF-938D-EF55BF3B23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5FD0B-CC79-4B6F-A729-6FFAC39891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A8728-639B-442E-A472-537BD32E51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747FF"/>
            </a:gs>
            <a:gs pos="100000">
              <a:srgbClr val="2D21C3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8B92A75-7796-46C4-BF2D-0B941681B98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2.wav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audio" Target="../media/audio4.wav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6" Type="http://schemas.openxmlformats.org/officeDocument/2006/relationships/image" Target="../media/image2.gif"/><Relationship Id="rId5" Type="http://schemas.openxmlformats.org/officeDocument/2006/relationships/image" Target="../media/image10.png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AN0079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895600"/>
            <a:ext cx="2705100" cy="2819400"/>
          </a:xfrm>
          <a:prstGeom prst="rect">
            <a:avLst/>
          </a:prstGeom>
          <a:noFill/>
        </p:spPr>
      </p:pic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5410200" y="4632325"/>
            <a:ext cx="3429000" cy="1920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   5 КЛАСС</a:t>
            </a:r>
          </a:p>
          <a:p>
            <a:pPr>
              <a:spcBef>
                <a:spcPct val="50000"/>
              </a:spcBef>
            </a:pPr>
            <a:r>
              <a:rPr lang="ru-RU" sz="3200"/>
              <a:t>    РАЗДЕЛ «</a:t>
            </a:r>
            <a:r>
              <a:rPr lang="ru-RU" sz="4000" b="1">
                <a:latin typeface="Monotype Corsiva" pitchFamily="66" charset="0"/>
              </a:rPr>
              <a:t>ЛЕКСИКА</a:t>
            </a:r>
            <a:r>
              <a:rPr lang="ru-RU" sz="3200"/>
              <a:t>»</a:t>
            </a:r>
          </a:p>
        </p:txBody>
      </p:sp>
      <p:sp>
        <p:nvSpPr>
          <p:cNvPr id="62468" name="WordArt 4"/>
          <p:cNvSpPr>
            <a:spLocks noChangeArrowheads="1" noChangeShapeType="1" noTextEdit="1"/>
          </p:cNvSpPr>
          <p:nvPr/>
        </p:nvSpPr>
        <p:spPr bwMode="auto">
          <a:xfrm>
            <a:off x="1524000" y="381000"/>
            <a:ext cx="6858000" cy="2362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 type="none" w="sm" len="sm"/>
                  <a:tailEnd type="none" w="sm" len="sm"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О М О Н И М Ы</a:t>
            </a:r>
          </a:p>
        </p:txBody>
      </p:sp>
      <p:sp>
        <p:nvSpPr>
          <p:cNvPr id="62469" name="AutoShape 5" descr="42-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48400"/>
            <a:ext cx="381000" cy="152400"/>
          </a:xfrm>
          <a:prstGeom prst="actionButtonForwardNext">
            <a:avLst/>
          </a:prstGeom>
          <a:blipFill dpi="0" rotWithShape="0">
            <a:blip r:embed="rId4" cstate="print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autoUpdateAnimBg="0"/>
      <p:bldP spid="624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9451975" cy="1371600"/>
          </a:xfrm>
        </p:spPr>
        <p:txBody>
          <a:bodyPr/>
          <a:lstStyle/>
          <a:p>
            <a:r>
              <a:rPr lang="ru-RU"/>
              <a:t>П Л А Н    Р А Б О Т Ы: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  ТЕОРИЯ: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    - что такое омонимы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    - как различать омонимы и многозначные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       слова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    -  работа  со словарем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   ПРАКТИКА: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     - задания и упражнения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    </a:t>
            </a:r>
          </a:p>
        </p:txBody>
      </p:sp>
      <p:pic>
        <p:nvPicPr>
          <p:cNvPr id="64516" name="Picture 4" descr="AG00092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495800"/>
            <a:ext cx="411163" cy="400050"/>
          </a:xfrm>
          <a:prstGeom prst="rect">
            <a:avLst/>
          </a:prstGeom>
          <a:noFill/>
        </p:spPr>
      </p:pic>
      <p:pic>
        <p:nvPicPr>
          <p:cNvPr id="64517" name="Picture 5" descr="AG00092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981200"/>
            <a:ext cx="411163" cy="400050"/>
          </a:xfrm>
          <a:prstGeom prst="rect">
            <a:avLst/>
          </a:prstGeom>
          <a:noFill/>
        </p:spPr>
      </p:pic>
      <p:pic>
        <p:nvPicPr>
          <p:cNvPr id="64518" name="Picture 6" descr="BD00146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3733800"/>
            <a:ext cx="2438400" cy="2419350"/>
          </a:xfrm>
          <a:prstGeom prst="rect">
            <a:avLst/>
          </a:prstGeom>
          <a:noFill/>
        </p:spPr>
      </p:pic>
      <p:sp>
        <p:nvSpPr>
          <p:cNvPr id="64519" name="AutoShape 7" descr="42-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6248400"/>
            <a:ext cx="381000" cy="152400"/>
          </a:xfrm>
          <a:prstGeom prst="actionButtonForwardNext">
            <a:avLst/>
          </a:prstGeom>
          <a:blipFill dpi="0" rotWithShape="0">
            <a:blip r:embed="rId5" cstate="print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80375" cy="1219200"/>
          </a:xfrm>
        </p:spPr>
        <p:txBody>
          <a:bodyPr/>
          <a:lstStyle/>
          <a:p>
            <a:r>
              <a:rPr lang="ru-RU"/>
              <a:t> </a:t>
            </a:r>
            <a:endParaRPr lang="ru-RU" sz="540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150225" cy="175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>
                <a:solidFill>
                  <a:schemeClr val="hlink"/>
                </a:solidFill>
              </a:rPr>
              <a:t>                        </a:t>
            </a:r>
            <a:r>
              <a:rPr lang="ru-RU">
                <a:solidFill>
                  <a:srgbClr val="FF0066"/>
                </a:solidFill>
              </a:rPr>
              <a:t>О м о н и м ы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/>
              <a:t>– </a:t>
            </a:r>
            <a:r>
              <a:rPr lang="ru-RU" b="1" i="1"/>
              <a:t>это слова одной и той же части речи, одинаковые по звучанию, но совершенно различные по лексическому значению.       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b="1" i="1"/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    </a:t>
            </a:r>
          </a:p>
        </p:txBody>
      </p:sp>
      <p:sp>
        <p:nvSpPr>
          <p:cNvPr id="66564" name="WordArt 4"/>
          <p:cNvSpPr>
            <a:spLocks noChangeArrowheads="1" noChangeShapeType="1" noTextEdit="1"/>
          </p:cNvSpPr>
          <p:nvPr/>
        </p:nvSpPr>
        <p:spPr bwMode="auto">
          <a:xfrm>
            <a:off x="1066800" y="228600"/>
            <a:ext cx="6705600" cy="1066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1"/>
                </a:solidFill>
                <a:latin typeface="Impact"/>
              </a:rPr>
              <a:t>Что такое омонимы?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533400" y="3581400"/>
            <a:ext cx="8077200" cy="860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ru-RU" sz="2800"/>
              <a:t>    </a:t>
            </a:r>
            <a:r>
              <a:rPr lang="ru-RU" sz="2800">
                <a:solidFill>
                  <a:schemeClr val="bg1"/>
                </a:solidFill>
              </a:rPr>
              <a:t>Л У К        - огородное растение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ru-RU" sz="2800">
                <a:solidFill>
                  <a:schemeClr val="bg1"/>
                </a:solidFill>
              </a:rPr>
              <a:t>    (сущ.)         - оружие, спортивный снаряд</a:t>
            </a:r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609600" y="4800600"/>
            <a:ext cx="7620000" cy="2262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ru-RU" sz="2800">
                <a:solidFill>
                  <a:schemeClr val="bg1"/>
                </a:solidFill>
              </a:rPr>
              <a:t>К О С И Т Ь  - отклоняться от прямого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ru-RU" sz="2800">
                <a:solidFill>
                  <a:schemeClr val="bg1"/>
                </a:solidFill>
              </a:rPr>
              <a:t>    (глаг.)           направления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ru-RU" sz="2800">
                <a:solidFill>
                  <a:schemeClr val="bg1"/>
                </a:solidFill>
              </a:rPr>
              <a:t>                       - срезать косой, или косилкой, или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ru-RU" sz="2800">
                <a:solidFill>
                  <a:schemeClr val="bg1"/>
                </a:solidFill>
              </a:rPr>
              <a:t>                          комбайном   </a:t>
            </a:r>
          </a:p>
          <a:p>
            <a:pPr>
              <a:spcBef>
                <a:spcPct val="50000"/>
              </a:spcBef>
            </a:pPr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66567" name="AutoShape 7"/>
          <p:cNvSpPr>
            <a:spLocks noChangeArrowheads="1"/>
          </p:cNvSpPr>
          <p:nvPr/>
        </p:nvSpPr>
        <p:spPr bwMode="auto">
          <a:xfrm>
            <a:off x="7010400" y="4724400"/>
            <a:ext cx="814388" cy="86677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bg2"/>
          </a:solidFill>
          <a:ln w="12700">
            <a:solidFill>
              <a:srgbClr val="CCFF99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chemeClr val="bg2"/>
              </a:solidFill>
            </a:endParaRPr>
          </a:p>
        </p:txBody>
      </p:sp>
      <p:sp>
        <p:nvSpPr>
          <p:cNvPr id="66568" name="AutoShape 8" descr="42-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6248400"/>
            <a:ext cx="381000" cy="152400"/>
          </a:xfrm>
          <a:prstGeom prst="actionButtonForwardNext">
            <a:avLst/>
          </a:prstGeom>
          <a:blipFill dpi="0" rotWithShape="0">
            <a:blip r:embed="rId4" cstate="print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uiExpand="1" build="p" autoUpdateAnimBg="0" advAuto="0"/>
      <p:bldP spid="66564" grpId="0" animBg="1"/>
      <p:bldP spid="66565" grpId="0" autoUpdateAnimBg="0"/>
      <p:bldP spid="66566" grpId="0" autoUpdateAnimBg="0"/>
      <p:bldP spid="6656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304800"/>
            <a:ext cx="7696200" cy="106680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   </a:t>
            </a:r>
            <a:r>
              <a:rPr lang="ru-RU">
                <a:solidFill>
                  <a:srgbClr val="FF0066"/>
                </a:solidFill>
              </a:rPr>
              <a:t>УЧИСЬ  РАЗЛИЧАТЬ  ОМОНИМЫ </a:t>
            </a:r>
          </a:p>
          <a:p>
            <a:pPr>
              <a:buFontTx/>
              <a:buNone/>
            </a:pPr>
            <a:r>
              <a:rPr lang="ru-RU">
                <a:solidFill>
                  <a:srgbClr val="FF0066"/>
                </a:solidFill>
              </a:rPr>
              <a:t>        И    МНОГОЗНАЧНЫЕ СЛОВА  !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533400" y="1524000"/>
            <a:ext cx="8001000" cy="835025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accent1"/>
                </a:solidFill>
              </a:rPr>
              <a:t>О М О Н И М Ы</a:t>
            </a:r>
            <a:r>
              <a:rPr lang="ru-RU" sz="2400"/>
              <a:t>  – разные слова, в значениях которых нет       ничего общего.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0" y="5451475"/>
            <a:ext cx="6934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ru-RU" sz="2400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 flipH="1">
            <a:off x="533400" y="2667000"/>
            <a:ext cx="81534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2400"/>
              <a:t>         Язык – словесная речь человека, словесное </a:t>
            </a:r>
          </a:p>
          <a:p>
            <a:r>
              <a:rPr lang="ru-RU" sz="2400"/>
              <a:t> средство человеческого общения.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381000" y="4038600"/>
            <a:ext cx="7086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          Язык – народ, нация.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304800" y="5486400"/>
            <a:ext cx="86106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           Язык – пленный, от которого можно получить нужные сведения.      </a:t>
            </a:r>
          </a:p>
        </p:txBody>
      </p:sp>
      <p:pic>
        <p:nvPicPr>
          <p:cNvPr id="68616" name="Picture 8" descr="ARROW19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2819400"/>
            <a:ext cx="377825" cy="193675"/>
          </a:xfrm>
          <a:prstGeom prst="rect">
            <a:avLst/>
          </a:prstGeom>
          <a:noFill/>
        </p:spPr>
      </p:pic>
      <p:pic>
        <p:nvPicPr>
          <p:cNvPr id="68617" name="Picture 9" descr="ARROW19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5562600"/>
            <a:ext cx="377825" cy="193675"/>
          </a:xfrm>
          <a:prstGeom prst="rect">
            <a:avLst/>
          </a:prstGeom>
          <a:noFill/>
        </p:spPr>
      </p:pic>
      <p:pic>
        <p:nvPicPr>
          <p:cNvPr id="68618" name="Picture 10" descr="ARROW19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4191000"/>
            <a:ext cx="377825" cy="193675"/>
          </a:xfrm>
          <a:prstGeom prst="rect">
            <a:avLst/>
          </a:prstGeom>
          <a:noFill/>
        </p:spPr>
      </p:pic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3886200" y="40386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68620" name="Picture 12" descr="PE0593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86600" y="2438400"/>
            <a:ext cx="2057400" cy="1828800"/>
          </a:xfrm>
          <a:prstGeom prst="rect">
            <a:avLst/>
          </a:prstGeom>
          <a:noFill/>
        </p:spPr>
      </p:pic>
      <p:pic>
        <p:nvPicPr>
          <p:cNvPr id="68621" name="Picture 13" descr="bang03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19600" y="3581400"/>
            <a:ext cx="2286000" cy="175260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uiExpand="1" build="p" autoUpdateAnimBg="0"/>
      <p:bldP spid="68611" grpId="0" animBg="1" autoUpdateAnimBg="0"/>
      <p:bldP spid="68612" grpId="0" autoUpdateAnimBg="0"/>
      <p:bldP spid="68613" grpId="0" autoUpdateAnimBg="0"/>
      <p:bldP spid="68614" grpId="0" autoUpdateAnimBg="0"/>
      <p:bldP spid="6861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533400" y="762000"/>
            <a:ext cx="7772400" cy="835025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accent1"/>
                </a:solidFill>
              </a:rPr>
              <a:t>М Н О Г О З Н А Ч Н Ы Е   С Л О В А</a:t>
            </a:r>
            <a:r>
              <a:rPr lang="ru-RU" sz="2400"/>
              <a:t> – слова, имеющие несколько значений, значения связаны между собой.</a:t>
            </a:r>
          </a:p>
        </p:txBody>
      </p:sp>
      <p:pic>
        <p:nvPicPr>
          <p:cNvPr id="70659" name="Picture 3" descr="плачет ребёнок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15200" y="2819400"/>
            <a:ext cx="2209800" cy="1662113"/>
          </a:xfrm>
          <a:prstGeom prst="rect">
            <a:avLst/>
          </a:prstGeom>
          <a:noFill/>
        </p:spPr>
      </p:pic>
      <p:grpSp>
        <p:nvGrpSpPr>
          <p:cNvPr id="70660" name="Group 4"/>
          <p:cNvGrpSpPr>
            <a:grpSpLocks/>
          </p:cNvGrpSpPr>
          <p:nvPr/>
        </p:nvGrpSpPr>
        <p:grpSpPr bwMode="auto">
          <a:xfrm>
            <a:off x="457200" y="2362200"/>
            <a:ext cx="7772400" cy="1187450"/>
            <a:chOff x="288" y="1488"/>
            <a:chExt cx="4896" cy="748"/>
          </a:xfrm>
        </p:grpSpPr>
        <p:sp>
          <p:nvSpPr>
            <p:cNvPr id="70661" name="Text Box 5"/>
            <p:cNvSpPr txBox="1">
              <a:spLocks noChangeArrowheads="1"/>
            </p:cNvSpPr>
            <p:nvPr/>
          </p:nvSpPr>
          <p:spPr bwMode="auto">
            <a:xfrm flipV="1">
              <a:off x="288" y="1488"/>
              <a:ext cx="4896" cy="74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rot="10800000">
              <a:spAutoFit/>
            </a:bodyPr>
            <a:lstStyle/>
            <a:p>
              <a:r>
                <a:rPr lang="ru-RU" sz="2400"/>
                <a:t>             Язык – орган в полости рта, являющийся органом вкуса, а у человека участвующий также в образовании звуков речи.</a:t>
              </a:r>
            </a:p>
          </p:txBody>
        </p:sp>
        <p:pic>
          <p:nvPicPr>
            <p:cNvPr id="70662" name="Picture 6" descr="ARROW19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84" y="1584"/>
              <a:ext cx="238" cy="122"/>
            </a:xfrm>
            <a:prstGeom prst="rect">
              <a:avLst/>
            </a:prstGeom>
            <a:noFill/>
          </p:spPr>
        </p:pic>
      </p:grpSp>
      <p:grpSp>
        <p:nvGrpSpPr>
          <p:cNvPr id="70663" name="Group 7"/>
          <p:cNvGrpSpPr>
            <a:grpSpLocks/>
          </p:cNvGrpSpPr>
          <p:nvPr/>
        </p:nvGrpSpPr>
        <p:grpSpPr bwMode="auto">
          <a:xfrm>
            <a:off x="533400" y="4419600"/>
            <a:ext cx="7620000" cy="822325"/>
            <a:chOff x="336" y="2784"/>
            <a:chExt cx="4800" cy="518"/>
          </a:xfrm>
        </p:grpSpPr>
        <p:sp>
          <p:nvSpPr>
            <p:cNvPr id="70664" name="Text Box 8"/>
            <p:cNvSpPr txBox="1">
              <a:spLocks noChangeArrowheads="1"/>
            </p:cNvSpPr>
            <p:nvPr/>
          </p:nvSpPr>
          <p:spPr bwMode="auto">
            <a:xfrm>
              <a:off x="336" y="2784"/>
              <a:ext cx="4800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               Язык в колоколе – металлический стержень, производящий звон ударами о стенки.</a:t>
              </a:r>
            </a:p>
          </p:txBody>
        </p:sp>
        <p:pic>
          <p:nvPicPr>
            <p:cNvPr id="70665" name="Picture 9" descr="ARROW19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84" y="2832"/>
              <a:ext cx="238" cy="122"/>
            </a:xfrm>
            <a:prstGeom prst="rect">
              <a:avLst/>
            </a:prstGeom>
            <a:noFill/>
          </p:spPr>
        </p:pic>
      </p:grpSp>
      <p:pic>
        <p:nvPicPr>
          <p:cNvPr id="70666" name="Picture 10" descr="J025084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29400" y="5105400"/>
            <a:ext cx="992188" cy="1381125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382000" cy="671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800">
                <a:solidFill>
                  <a:schemeClr val="hlink"/>
                </a:solidFill>
              </a:rPr>
              <a:t>  </a:t>
            </a:r>
            <a:r>
              <a:rPr lang="ru-RU" sz="3800" b="1">
                <a:solidFill>
                  <a:srgbClr val="FF0066"/>
                </a:solidFill>
              </a:rPr>
              <a:t>Р А Б О Т А   С О   С Л О В А Р Е М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304800" y="1600200"/>
            <a:ext cx="8839200" cy="4108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>
                <a:solidFill>
                  <a:schemeClr val="accent1"/>
                </a:solidFill>
              </a:rPr>
              <a:t>К Л Ю Ч 1</a:t>
            </a:r>
            <a:r>
              <a:rPr lang="ru-RU" sz="2400">
                <a:solidFill>
                  <a:srgbClr val="CCFF99"/>
                </a:solidFill>
              </a:rPr>
              <a:t>  –  </a:t>
            </a:r>
            <a:r>
              <a:rPr lang="ru-RU" sz="2400">
                <a:solidFill>
                  <a:srgbClr val="FFFF17"/>
                </a:solidFill>
              </a:rPr>
              <a:t>1. Металлический стержень особой формы для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>
                <a:solidFill>
                  <a:srgbClr val="FFFF17"/>
                </a:solidFill>
              </a:rPr>
              <a:t>                            отпирания и запирания замка.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>
                <a:solidFill>
                  <a:srgbClr val="FFFF17"/>
                </a:solidFill>
              </a:rPr>
              <a:t>                         2. Приспособление для отвинчивания или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>
                <a:solidFill>
                  <a:srgbClr val="FFFF17"/>
                </a:solidFill>
              </a:rPr>
              <a:t>                             завинчивания гаек,  откупоривания, завода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>
                <a:solidFill>
                  <a:srgbClr val="FFFF17"/>
                </a:solidFill>
              </a:rPr>
              <a:t>                             чего-нибудь.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>
                <a:solidFill>
                  <a:srgbClr val="FFFF17"/>
                </a:solidFill>
              </a:rPr>
              <a:t>                         3. То, что служит для разгадки, понимания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>
                <a:solidFill>
                  <a:srgbClr val="FFFF17"/>
                </a:solidFill>
              </a:rPr>
              <a:t>                              чего-нибудь.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>
                <a:solidFill>
                  <a:srgbClr val="FFFF17"/>
                </a:solidFill>
              </a:rPr>
              <a:t>                          4. Знак в начале нотной строки, определяю-                       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>
                <a:solidFill>
                  <a:srgbClr val="FFFF17"/>
                </a:solidFill>
              </a:rPr>
              <a:t>                               щий значение нот.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ru-RU" sz="2400">
              <a:solidFill>
                <a:srgbClr val="CCFF99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400">
                <a:solidFill>
                  <a:srgbClr val="CCFF99"/>
                </a:solidFill>
              </a:rPr>
              <a:t> </a:t>
            </a:r>
            <a:r>
              <a:rPr lang="ru-RU" sz="2400">
                <a:solidFill>
                  <a:schemeClr val="accent1"/>
                </a:solidFill>
              </a:rPr>
              <a:t>К Л Ю Ч  2</a:t>
            </a:r>
            <a:r>
              <a:rPr lang="ru-RU" sz="2400">
                <a:solidFill>
                  <a:srgbClr val="CCFF99"/>
                </a:solidFill>
              </a:rPr>
              <a:t>  -   </a:t>
            </a:r>
            <a:r>
              <a:rPr lang="ru-RU" sz="2400">
                <a:solidFill>
                  <a:srgbClr val="FFFF17"/>
                </a:solidFill>
              </a:rPr>
              <a:t>Бьющий из земли источник, родник.</a:t>
            </a:r>
          </a:p>
        </p:txBody>
      </p:sp>
      <p:pic>
        <p:nvPicPr>
          <p:cNvPr id="72708" name="Picture 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словарь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4800" y="1143000"/>
            <a:ext cx="381000" cy="381000"/>
          </a:xfrm>
          <a:prstGeom prst="rect">
            <a:avLst/>
          </a:prstGeom>
          <a:noFill/>
        </p:spPr>
      </p:pic>
      <p:sp>
        <p:nvSpPr>
          <p:cNvPr id="72709" name="AutoShape 5" descr="42-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6248400"/>
            <a:ext cx="381000" cy="152400"/>
          </a:xfrm>
          <a:prstGeom prst="actionButtonForwardNext">
            <a:avLst/>
          </a:prstGeom>
          <a:blipFill dpi="0" rotWithShape="0">
            <a:blip r:embed="rId6" cstate="print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4250" fill="hold"/>
                                        <p:tgtEl>
                                          <p:spTgt spid="727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750"/>
                            </p:stCondLst>
                            <p:childTnLst>
                              <p:par>
                                <p:cTn id="1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708"/>
                </p:tgtEl>
              </p:cMediaNode>
            </p:audio>
          </p:childTnLst>
        </p:cTn>
      </p:par>
    </p:tnLst>
    <p:bldLst>
      <p:bldP spid="72706" grpId="0" autoUpdateAnimBg="0"/>
      <p:bldP spid="7270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80375" cy="1143000"/>
          </a:xfrm>
        </p:spPr>
        <p:txBody>
          <a:bodyPr/>
          <a:lstStyle/>
          <a:p>
            <a:r>
              <a:rPr lang="ru-RU">
                <a:solidFill>
                  <a:srgbClr val="FF0066"/>
                </a:solidFill>
              </a:rPr>
              <a:t>П О Т Р Е Н И Р У Е М С Я?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768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                 </a:t>
            </a:r>
            <a:r>
              <a:rPr lang="ru-RU" sz="2400">
                <a:solidFill>
                  <a:schemeClr val="accent1"/>
                </a:solidFill>
              </a:rPr>
              <a:t>НА ЗАГАДКУ ДАЙ ОТГАДКУ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>
                <a:solidFill>
                  <a:srgbClr val="00FF00"/>
                </a:solidFill>
              </a:rPr>
              <a:t>1. Я все то, что есть на свете,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>
                <a:solidFill>
                  <a:srgbClr val="00FF00"/>
                </a:solidFill>
              </a:rPr>
              <a:t>Все народы на планете,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>
                <a:solidFill>
                  <a:srgbClr val="00FF00"/>
                </a:solidFill>
              </a:rPr>
              <a:t> Мой омоним – враг войны,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>
                <a:solidFill>
                  <a:srgbClr val="00FF00"/>
                </a:solidFill>
              </a:rPr>
              <a:t> Друг труда и тишины.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                     </a:t>
            </a:r>
            <a:r>
              <a:rPr lang="ru-RU" sz="2400">
                <a:solidFill>
                  <a:srgbClr val="000066"/>
                </a:solidFill>
              </a:rPr>
              <a:t>2. Я – жилище для зверька,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>
                <a:solidFill>
                  <a:srgbClr val="000066"/>
                </a:solidFill>
              </a:rPr>
              <a:t>                     Для сверчка и паучка.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>
                <a:solidFill>
                  <a:srgbClr val="000066"/>
                </a:solidFill>
              </a:rPr>
              <a:t>                     Еще есть и тезка мой: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>
                <a:solidFill>
                  <a:srgbClr val="000066"/>
                </a:solidFill>
              </a:rPr>
              <a:t>                      Редкостный зверек пушной.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>
                <a:solidFill>
                  <a:srgbClr val="CCFF99"/>
                </a:solidFill>
              </a:rPr>
              <a:t>3. Вот слово. Для решенья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>
                <a:solidFill>
                  <a:srgbClr val="CCFF99"/>
                </a:solidFill>
              </a:rPr>
              <a:t> В нем отыщите два значенья: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>
                <a:solidFill>
                  <a:srgbClr val="CCFF99"/>
                </a:solidFill>
              </a:rPr>
              <a:t> Одно лепечет на поляне, шумит в лесу и на лугу.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>
                <a:solidFill>
                  <a:srgbClr val="CCFF99"/>
                </a:solidFill>
              </a:rPr>
              <a:t> Другое улеглось в кармане и там все время ни гугу</a:t>
            </a:r>
            <a:r>
              <a:rPr lang="ru-RU" sz="2400"/>
              <a:t>.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685800" y="533400"/>
            <a:ext cx="5943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838200" y="3505200"/>
            <a:ext cx="6248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80375" cy="11430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sz="2400"/>
              <a:t>   </a:t>
            </a:r>
            <a:r>
              <a:rPr lang="ru-RU" sz="2400">
                <a:solidFill>
                  <a:srgbClr val="FF0066"/>
                </a:solidFill>
              </a:rPr>
              <a:t>Сгруппируйте и запишите пары словосочетаний,        содержащие: 1) омонимы-существительные, 2) омонимы-глаголы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581400"/>
          </a:xfrm>
        </p:spPr>
        <p:txBody>
          <a:bodyPr/>
          <a:lstStyle/>
          <a:p>
            <a:pPr>
              <a:buFontTx/>
              <a:buNone/>
            </a:pPr>
            <a:r>
              <a:rPr lang="ru-RU">
                <a:solidFill>
                  <a:schemeClr val="accent1"/>
                </a:solidFill>
              </a:rPr>
              <a:t>   Осенний лист – больничный лист,</a:t>
            </a:r>
          </a:p>
          <a:p>
            <a:pPr>
              <a:buFontTx/>
              <a:buNone/>
            </a:pPr>
            <a:r>
              <a:rPr lang="ru-RU">
                <a:solidFill>
                  <a:schemeClr val="accent1"/>
                </a:solidFill>
              </a:rPr>
              <a:t>   мешать работе – мешать ложкой,                 зеленый лук – тугой лук,</a:t>
            </a:r>
          </a:p>
          <a:p>
            <a:pPr>
              <a:buFontTx/>
              <a:buNone/>
            </a:pPr>
            <a:r>
              <a:rPr lang="ru-RU">
                <a:solidFill>
                  <a:schemeClr val="accent1"/>
                </a:solidFill>
              </a:rPr>
              <a:t>    топить печь – топить корабль.</a:t>
            </a:r>
          </a:p>
          <a:p>
            <a:pPr>
              <a:buFontTx/>
              <a:buNone/>
            </a:pPr>
            <a:r>
              <a:rPr lang="ru-RU"/>
              <a:t> </a:t>
            </a:r>
          </a:p>
          <a:p>
            <a:endParaRPr lang="ru-RU"/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609600" y="39624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990600" y="3962400"/>
            <a:ext cx="7772400" cy="95885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0066"/>
                </a:solidFill>
              </a:rPr>
              <a:t>Составьте словосочетание с омонимами  мир-мир, используя следующие слова: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914400" y="5181600"/>
            <a:ext cx="68580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    </a:t>
            </a:r>
            <a:r>
              <a:rPr lang="ru-RU" sz="2800">
                <a:solidFill>
                  <a:schemeClr val="accent1"/>
                </a:solidFill>
              </a:rPr>
              <a:t>прочный, звездный, животный,             </a:t>
            </a:r>
          </a:p>
          <a:p>
            <a:pPr>
              <a:spcBef>
                <a:spcPct val="50000"/>
              </a:spcBef>
            </a:pPr>
            <a:r>
              <a:rPr lang="ru-RU" sz="2800">
                <a:solidFill>
                  <a:schemeClr val="accent1"/>
                </a:solidFill>
              </a:rPr>
              <a:t>    заключить, чемпионат, духовный.</a:t>
            </a:r>
          </a:p>
        </p:txBody>
      </p:sp>
      <p:pic>
        <p:nvPicPr>
          <p:cNvPr id="76807" name="Picture 7" descr="AG00011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828800"/>
            <a:ext cx="1497013" cy="1692275"/>
          </a:xfrm>
          <a:prstGeom prst="rect">
            <a:avLst/>
          </a:prstGeom>
          <a:noFill/>
        </p:spPr>
      </p:pic>
      <p:pic>
        <p:nvPicPr>
          <p:cNvPr id="76808" name="Picture 8" descr="AG00037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5143500"/>
            <a:ext cx="1303338" cy="171450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080375" cy="1143000"/>
          </a:xfrm>
        </p:spPr>
        <p:txBody>
          <a:bodyPr/>
          <a:lstStyle/>
          <a:p>
            <a:r>
              <a:rPr lang="ru-RU">
                <a:solidFill>
                  <a:srgbClr val="FFFF17"/>
                </a:solidFill>
              </a:rPr>
              <a:t>ВЫВОДЫ: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200">
                <a:solidFill>
                  <a:srgbClr val="FFFF17"/>
                </a:solidFill>
              </a:rPr>
              <a:t>Что такое омонимы?</a:t>
            </a:r>
          </a:p>
          <a:p>
            <a:r>
              <a:rPr lang="ru-RU" sz="4200">
                <a:solidFill>
                  <a:srgbClr val="FFFF17"/>
                </a:solidFill>
              </a:rPr>
              <a:t>Как различать омонимы и многозначные слова?</a:t>
            </a:r>
          </a:p>
          <a:p>
            <a:r>
              <a:rPr lang="ru-RU" sz="4200">
                <a:solidFill>
                  <a:srgbClr val="FFFF17"/>
                </a:solidFill>
              </a:rPr>
              <a:t>Как находить омонимы в словаре?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565</Words>
  <Application>Microsoft Office PowerPoint</Application>
  <PresentationFormat>Экран (4:3)</PresentationFormat>
  <Paragraphs>82</Paragraphs>
  <Slides>9</Slides>
  <Notes>9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Wingdings</vt:lpstr>
      <vt:lpstr>Times New Roman</vt:lpstr>
      <vt:lpstr>Monotype Corsiva</vt:lpstr>
      <vt:lpstr>Impact</vt:lpstr>
      <vt:lpstr>Оформление по умолчанию</vt:lpstr>
      <vt:lpstr>Слайд 1</vt:lpstr>
      <vt:lpstr>П Л А Н    Р А Б О Т Ы:</vt:lpstr>
      <vt:lpstr> </vt:lpstr>
      <vt:lpstr>Слайд 4</vt:lpstr>
      <vt:lpstr>Слайд 5</vt:lpstr>
      <vt:lpstr>Слайд 6</vt:lpstr>
      <vt:lpstr>П О Т Р Е Н И Р У Е М С Я?</vt:lpstr>
      <vt:lpstr>   Сгруппируйте и запишите пары словосочетаний,        содержащие: 1) омонимы-существительные, 2) омонимы-глаголы</vt:lpstr>
      <vt:lpstr>ВЫВОДЫ:</vt:lpstr>
    </vt:vector>
  </TitlesOfParts>
  <Company>SAN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GREY</dc:creator>
  <cp:lastModifiedBy>Katya</cp:lastModifiedBy>
  <cp:revision>31</cp:revision>
  <dcterms:created xsi:type="dcterms:W3CDTF">2006-04-01T12:36:25Z</dcterms:created>
  <dcterms:modified xsi:type="dcterms:W3CDTF">2012-05-06T12:56:29Z</dcterms:modified>
</cp:coreProperties>
</file>