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67611-C500-4DAB-B9F9-12F70093F71F}" type="datetimeFigureOut">
              <a:rPr lang="ru-RU" smtClean="0"/>
              <a:pPr/>
              <a:t>03.02.2008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957A4-7139-4F00-B119-E24435AF4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4714884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7 класс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Новосёлова Е.А.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МОУ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Усть-Мосихинская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СОШ»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785794"/>
            <a:ext cx="79937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Способ сложения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6" name="Рисунок 5" descr="052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00306"/>
            <a:ext cx="3132138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Графический способ (алгоритм)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86766" cy="4525963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Выразить у через </a:t>
            </a:r>
            <a:r>
              <a:rPr lang="ru-RU" sz="3600" dirty="0" err="1" smtClean="0"/>
              <a:t>х</a:t>
            </a:r>
            <a:r>
              <a:rPr lang="ru-RU" sz="3600" dirty="0" smtClean="0"/>
              <a:t> в каждом уравнении</a:t>
            </a:r>
          </a:p>
          <a:p>
            <a:r>
              <a:rPr lang="ru-RU" sz="3600" dirty="0" smtClean="0"/>
              <a:t>Построить в одной системе координат график каждого уравнения</a:t>
            </a:r>
          </a:p>
          <a:p>
            <a:r>
              <a:rPr lang="ru-RU" sz="3600" dirty="0" smtClean="0"/>
              <a:t>Определить координаты точки пересечения</a:t>
            </a:r>
          </a:p>
          <a:p>
            <a:r>
              <a:rPr lang="ru-RU" sz="3600" dirty="0" smtClean="0"/>
              <a:t>Записать ответ: </a:t>
            </a:r>
            <a:r>
              <a:rPr lang="ru-RU" sz="3600" dirty="0" err="1" smtClean="0"/>
              <a:t>х=</a:t>
            </a:r>
            <a:r>
              <a:rPr lang="ru-RU" sz="3600" dirty="0" smtClean="0"/>
              <a:t>…; </a:t>
            </a:r>
            <a:r>
              <a:rPr lang="ru-RU" sz="3600" dirty="0" err="1" smtClean="0"/>
              <a:t>у=</a:t>
            </a:r>
            <a:r>
              <a:rPr lang="ru-RU" sz="3600" dirty="0" smtClean="0"/>
              <a:t>… , или (</a:t>
            </a:r>
            <a:r>
              <a:rPr lang="ru-RU" sz="3600" dirty="0" err="1" smtClean="0"/>
              <a:t>х</a:t>
            </a:r>
            <a:r>
              <a:rPr lang="ru-RU" sz="3600" dirty="0" smtClean="0"/>
              <a:t>; у)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215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Способ подстановки (алгоритм)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715436" cy="4972072"/>
          </a:xfrm>
        </p:spPr>
        <p:txBody>
          <a:bodyPr>
            <a:normAutofit/>
          </a:bodyPr>
          <a:lstStyle/>
          <a:p>
            <a:r>
              <a:rPr lang="ru-RU" dirty="0" smtClean="0"/>
              <a:t>Из какого-либо уравнения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выразить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/>
              <a:t>одну переменную через другую</a:t>
            </a:r>
          </a:p>
          <a:p>
            <a:r>
              <a:rPr lang="ru-RU" dirty="0" smtClean="0"/>
              <a:t>Подставить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полученное выражение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/>
              <a:t>для переменной в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другое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/>
              <a:t>уравнение и решить его</a:t>
            </a:r>
          </a:p>
          <a:p>
            <a:r>
              <a:rPr lang="ru-RU" dirty="0" smtClean="0"/>
              <a:t>Сделать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подстановку</a:t>
            </a:r>
            <a:r>
              <a:rPr lang="ru-RU" dirty="0" smtClean="0"/>
              <a:t> найденного значения переменной и вычислить значение второй переменной</a:t>
            </a:r>
            <a:endParaRPr lang="ru-RU" sz="2800" dirty="0" smtClean="0"/>
          </a:p>
          <a:p>
            <a:r>
              <a:rPr lang="ru-RU" dirty="0" smtClean="0"/>
              <a:t>Записать ответ: </a:t>
            </a:r>
            <a:r>
              <a:rPr lang="ru-RU" i="1" dirty="0" err="1" smtClean="0"/>
              <a:t>х</a:t>
            </a:r>
            <a:r>
              <a:rPr lang="ru-RU" dirty="0" err="1" smtClean="0"/>
              <a:t>=</a:t>
            </a:r>
            <a:r>
              <a:rPr lang="ru-RU" dirty="0" smtClean="0"/>
              <a:t>…; </a:t>
            </a:r>
            <a:r>
              <a:rPr lang="ru-RU" i="1" dirty="0" err="1" smtClean="0"/>
              <a:t>у</a:t>
            </a:r>
            <a:r>
              <a:rPr lang="ru-RU" dirty="0" err="1" smtClean="0"/>
              <a:t>=</a:t>
            </a:r>
            <a:r>
              <a:rPr lang="ru-RU" dirty="0" smtClean="0"/>
              <a:t>… </a:t>
            </a:r>
            <a:r>
              <a:rPr lang="ru-RU" dirty="0" smtClean="0"/>
              <a:t>, или (</a:t>
            </a:r>
            <a:r>
              <a:rPr lang="ru-RU" dirty="0" err="1" smtClean="0"/>
              <a:t>х</a:t>
            </a:r>
            <a:r>
              <a:rPr lang="ru-RU" dirty="0" smtClean="0"/>
              <a:t>; у) 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Решение системы способом сложения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2209801"/>
            <a:ext cx="1700214" cy="830263"/>
            <a:chOff x="336" y="1226"/>
            <a:chExt cx="1071" cy="523"/>
          </a:xfrm>
        </p:grpSpPr>
        <p:sp>
          <p:nvSpPr>
            <p:cNvPr id="13358" name="Text Box 3"/>
            <p:cNvSpPr txBox="1">
              <a:spLocks noChangeArrowheads="1"/>
            </p:cNvSpPr>
            <p:nvPr/>
          </p:nvSpPr>
          <p:spPr bwMode="auto">
            <a:xfrm>
              <a:off x="422" y="1226"/>
              <a:ext cx="985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  7х+2у=1,</a:t>
              </a:r>
            </a:p>
            <a:p>
              <a:r>
                <a:rPr lang="ru-RU" sz="2400" dirty="0"/>
                <a:t>17х+6у=-9;</a:t>
              </a:r>
            </a:p>
          </p:txBody>
        </p:sp>
        <p:sp>
          <p:nvSpPr>
            <p:cNvPr id="13359" name="AutoShape 4"/>
            <p:cNvSpPr>
              <a:spLocks/>
            </p:cNvSpPr>
            <p:nvPr/>
          </p:nvSpPr>
          <p:spPr bwMode="auto">
            <a:xfrm>
              <a:off x="336" y="1248"/>
              <a:ext cx="144" cy="480"/>
            </a:xfrm>
            <a:prstGeom prst="leftBrace">
              <a:avLst>
                <a:gd name="adj1" fmla="val 27778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" y="500063"/>
            <a:ext cx="2428876" cy="1481138"/>
            <a:chOff x="1152" y="2091"/>
            <a:chExt cx="1530" cy="933"/>
          </a:xfrm>
        </p:grpSpPr>
        <p:sp>
          <p:nvSpPr>
            <p:cNvPr id="13356" name="AutoShape 6"/>
            <p:cNvSpPr>
              <a:spLocks noChangeArrowheads="1"/>
            </p:cNvSpPr>
            <p:nvPr/>
          </p:nvSpPr>
          <p:spPr bwMode="auto">
            <a:xfrm flipH="1">
              <a:off x="1152" y="2091"/>
              <a:ext cx="1530" cy="933"/>
            </a:xfrm>
            <a:prstGeom prst="cloudCallout">
              <a:avLst>
                <a:gd name="adj1" fmla="val -74481"/>
                <a:gd name="adj2" fmla="val 65907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57" name="Text Box 8"/>
            <p:cNvSpPr txBox="1">
              <a:spLocks noChangeArrowheads="1"/>
            </p:cNvSpPr>
            <p:nvPr/>
          </p:nvSpPr>
          <p:spPr bwMode="auto">
            <a:xfrm>
              <a:off x="1332" y="2226"/>
              <a:ext cx="1215" cy="5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ru-RU" sz="1800" dirty="0" smtClean="0"/>
                <a:t>Уравняем модули </a:t>
              </a:r>
              <a:endParaRPr lang="ru-RU" sz="1800" dirty="0"/>
            </a:p>
            <a:p>
              <a:r>
                <a:rPr lang="ru-RU" sz="1800" dirty="0" smtClean="0"/>
                <a:t>коэффициентов</a:t>
              </a:r>
              <a:endParaRPr lang="ru-RU" sz="1800" dirty="0"/>
            </a:p>
            <a:p>
              <a:r>
                <a:rPr lang="ru-RU" sz="1800" dirty="0"/>
                <a:t>  перед у</a:t>
              </a:r>
            </a:p>
          </p:txBody>
        </p:sp>
      </p:grp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209800" y="2209800"/>
            <a:ext cx="8683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dirty="0"/>
              <a:t>|</a:t>
            </a:r>
            <a:r>
              <a:rPr lang="ru-RU" dirty="0"/>
              <a:t>|·(-3)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3352802"/>
            <a:ext cx="1654176" cy="830263"/>
            <a:chOff x="480" y="1754"/>
            <a:chExt cx="1042" cy="523"/>
          </a:xfrm>
        </p:grpSpPr>
        <p:sp>
          <p:nvSpPr>
            <p:cNvPr id="13354" name="Text Box 12"/>
            <p:cNvSpPr txBox="1">
              <a:spLocks noChangeArrowheads="1"/>
            </p:cNvSpPr>
            <p:nvPr/>
          </p:nvSpPr>
          <p:spPr bwMode="auto">
            <a:xfrm>
              <a:off x="518" y="1754"/>
              <a:ext cx="1004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-21х-6у=-3,</a:t>
              </a:r>
            </a:p>
            <a:p>
              <a:r>
                <a:rPr lang="ru-RU" sz="2400" dirty="0"/>
                <a:t>17х+6у=-9;</a:t>
              </a:r>
            </a:p>
          </p:txBody>
        </p:sp>
        <p:sp>
          <p:nvSpPr>
            <p:cNvPr id="13355" name="AutoShape 13"/>
            <p:cNvSpPr>
              <a:spLocks/>
            </p:cNvSpPr>
            <p:nvPr/>
          </p:nvSpPr>
          <p:spPr bwMode="auto">
            <a:xfrm>
              <a:off x="480" y="1824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28600" y="3581400"/>
            <a:ext cx="35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/>
              <a:t>+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57200" y="3962400"/>
            <a:ext cx="2012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/>
              <a:t>____________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533400" y="4495802"/>
            <a:ext cx="1539876" cy="830263"/>
            <a:chOff x="432" y="2522"/>
            <a:chExt cx="970" cy="523"/>
          </a:xfrm>
        </p:grpSpPr>
        <p:sp>
          <p:nvSpPr>
            <p:cNvPr id="13352" name="Text Box 17"/>
            <p:cNvSpPr txBox="1">
              <a:spLocks noChangeArrowheads="1"/>
            </p:cNvSpPr>
            <p:nvPr/>
          </p:nvSpPr>
          <p:spPr bwMode="auto">
            <a:xfrm>
              <a:off x="470" y="2522"/>
              <a:ext cx="932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- 4х = - 12,</a:t>
              </a:r>
            </a:p>
            <a:p>
              <a:r>
                <a:rPr lang="ru-RU" sz="2400" dirty="0"/>
                <a:t>  7х+2у=1;</a:t>
              </a:r>
            </a:p>
          </p:txBody>
        </p:sp>
        <p:sp>
          <p:nvSpPr>
            <p:cNvPr id="13353" name="AutoShape 19"/>
            <p:cNvSpPr>
              <a:spLocks/>
            </p:cNvSpPr>
            <p:nvPr/>
          </p:nvSpPr>
          <p:spPr bwMode="auto">
            <a:xfrm>
              <a:off x="432" y="2544"/>
              <a:ext cx="96" cy="48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438400" y="2857501"/>
            <a:ext cx="2133600" cy="928688"/>
            <a:chOff x="1536" y="1512"/>
            <a:chExt cx="1344" cy="585"/>
          </a:xfrm>
        </p:grpSpPr>
        <p:sp>
          <p:nvSpPr>
            <p:cNvPr id="13350" name="AutoShape 21"/>
            <p:cNvSpPr>
              <a:spLocks noChangeArrowheads="1"/>
            </p:cNvSpPr>
            <p:nvPr/>
          </p:nvSpPr>
          <p:spPr bwMode="auto">
            <a:xfrm>
              <a:off x="1536" y="1512"/>
              <a:ext cx="1344" cy="585"/>
            </a:xfrm>
            <a:prstGeom prst="cloudCallout">
              <a:avLst>
                <a:gd name="adj1" fmla="val -58653"/>
                <a:gd name="adj2" fmla="val 59167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51" name="Text Box 22"/>
            <p:cNvSpPr txBox="1">
              <a:spLocks noChangeArrowheads="1"/>
            </p:cNvSpPr>
            <p:nvPr/>
          </p:nvSpPr>
          <p:spPr bwMode="auto">
            <a:xfrm>
              <a:off x="1632" y="1632"/>
              <a:ext cx="1124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1800" dirty="0"/>
                <a:t>Сложим </a:t>
              </a:r>
              <a:r>
                <a:rPr lang="ru-RU" sz="1800" dirty="0" err="1"/>
                <a:t>уравне</a:t>
              </a:r>
              <a:r>
                <a:rPr lang="ru-RU" sz="1800" dirty="0"/>
                <a:t>-</a:t>
              </a:r>
            </a:p>
            <a:p>
              <a:r>
                <a:rPr lang="ru-RU" sz="1800" dirty="0" err="1"/>
                <a:t>ния</a:t>
              </a:r>
              <a:r>
                <a:rPr lang="ru-RU" sz="1800" dirty="0"/>
                <a:t> почленно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2438401" y="3929067"/>
            <a:ext cx="2205038" cy="1000126"/>
            <a:chOff x="1632" y="2571"/>
            <a:chExt cx="1389" cy="630"/>
          </a:xfrm>
        </p:grpSpPr>
        <p:sp>
          <p:nvSpPr>
            <p:cNvPr id="13348" name="AutoShape 24"/>
            <p:cNvSpPr>
              <a:spLocks noChangeArrowheads="1"/>
            </p:cNvSpPr>
            <p:nvPr/>
          </p:nvSpPr>
          <p:spPr bwMode="auto">
            <a:xfrm>
              <a:off x="1632" y="2571"/>
              <a:ext cx="1389" cy="630"/>
            </a:xfrm>
            <a:prstGeom prst="cloudCallout">
              <a:avLst>
                <a:gd name="adj1" fmla="val -63583"/>
                <a:gd name="adj2" fmla="val 53009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49" name="Text Box 25"/>
            <p:cNvSpPr txBox="1">
              <a:spLocks noChangeArrowheads="1"/>
            </p:cNvSpPr>
            <p:nvPr/>
          </p:nvSpPr>
          <p:spPr bwMode="auto">
            <a:xfrm>
              <a:off x="1824" y="2640"/>
              <a:ext cx="751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800" dirty="0"/>
                <a:t>Решим</a:t>
              </a:r>
            </a:p>
            <a:p>
              <a:pPr algn="ctr"/>
              <a:r>
                <a:rPr lang="ru-RU" sz="1800" dirty="0"/>
                <a:t>уравнение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33400" y="5715003"/>
            <a:ext cx="1389063" cy="830263"/>
            <a:chOff x="480" y="3216"/>
            <a:chExt cx="875" cy="523"/>
          </a:xfrm>
        </p:grpSpPr>
        <p:sp>
          <p:nvSpPr>
            <p:cNvPr id="13346" name="Text Box 27"/>
            <p:cNvSpPr txBox="1">
              <a:spLocks noChangeArrowheads="1"/>
            </p:cNvSpPr>
            <p:nvPr/>
          </p:nvSpPr>
          <p:spPr bwMode="auto">
            <a:xfrm>
              <a:off x="528" y="3216"/>
              <a:ext cx="827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х=3,</a:t>
              </a:r>
            </a:p>
            <a:p>
              <a:r>
                <a:rPr lang="ru-RU" sz="2400" dirty="0"/>
                <a:t>7х+2у=1;</a:t>
              </a:r>
            </a:p>
          </p:txBody>
        </p:sp>
        <p:sp>
          <p:nvSpPr>
            <p:cNvPr id="13347" name="AutoShape 28"/>
            <p:cNvSpPr>
              <a:spLocks/>
            </p:cNvSpPr>
            <p:nvPr/>
          </p:nvSpPr>
          <p:spPr bwMode="auto">
            <a:xfrm>
              <a:off x="480" y="3264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914400" y="5562600"/>
            <a:ext cx="3124200" cy="974725"/>
            <a:chOff x="576" y="3504"/>
            <a:chExt cx="1968" cy="614"/>
          </a:xfrm>
        </p:grpSpPr>
        <p:cxnSp>
          <p:nvCxnSpPr>
            <p:cNvPr id="13343" name="AutoShape 38"/>
            <p:cNvCxnSpPr>
              <a:cxnSpLocks noChangeShapeType="1"/>
            </p:cNvCxnSpPr>
            <p:nvPr/>
          </p:nvCxnSpPr>
          <p:spPr bwMode="auto">
            <a:xfrm rot="5400000" flipV="1">
              <a:off x="318" y="3858"/>
              <a:ext cx="518" cy="1"/>
            </a:xfrm>
            <a:prstGeom prst="bentConnector5">
              <a:avLst>
                <a:gd name="adj1" fmla="val -27801"/>
                <a:gd name="adj2" fmla="val 76100000"/>
                <a:gd name="adj3" fmla="val 127801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triangle" w="sm" len="sm"/>
            </a:ln>
          </p:spPr>
        </p:cxnSp>
        <p:sp>
          <p:nvSpPr>
            <p:cNvPr id="13344" name="AutoShape 39"/>
            <p:cNvSpPr>
              <a:spLocks noChangeArrowheads="1"/>
            </p:cNvSpPr>
            <p:nvPr/>
          </p:nvSpPr>
          <p:spPr bwMode="auto">
            <a:xfrm>
              <a:off x="1440" y="3504"/>
              <a:ext cx="1104" cy="432"/>
            </a:xfrm>
            <a:prstGeom prst="cloudCallout">
              <a:avLst>
                <a:gd name="adj1" fmla="val -55977"/>
                <a:gd name="adj2" fmla="val 65046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45" name="Text Box 40"/>
            <p:cNvSpPr txBox="1">
              <a:spLocks noChangeArrowheads="1"/>
            </p:cNvSpPr>
            <p:nvPr/>
          </p:nvSpPr>
          <p:spPr bwMode="auto">
            <a:xfrm>
              <a:off x="1584" y="3600"/>
              <a:ext cx="7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1800"/>
                <a:t>Подставим</a:t>
              </a:r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4876800" y="2057401"/>
            <a:ext cx="1549400" cy="830263"/>
            <a:chOff x="3072" y="1274"/>
            <a:chExt cx="976" cy="523"/>
          </a:xfrm>
        </p:grpSpPr>
        <p:sp>
          <p:nvSpPr>
            <p:cNvPr id="13341" name="Text Box 42"/>
            <p:cNvSpPr txBox="1">
              <a:spLocks noChangeArrowheads="1"/>
            </p:cNvSpPr>
            <p:nvPr/>
          </p:nvSpPr>
          <p:spPr bwMode="auto">
            <a:xfrm>
              <a:off x="3158" y="1274"/>
              <a:ext cx="890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х=3,</a:t>
              </a:r>
            </a:p>
            <a:p>
              <a:r>
                <a:rPr lang="ru-RU" sz="2400" dirty="0"/>
                <a:t>7·3+2у=1;</a:t>
              </a:r>
            </a:p>
          </p:txBody>
        </p:sp>
        <p:sp>
          <p:nvSpPr>
            <p:cNvPr id="13342" name="AutoShape 44"/>
            <p:cNvSpPr>
              <a:spLocks/>
            </p:cNvSpPr>
            <p:nvPr/>
          </p:nvSpPr>
          <p:spPr bwMode="auto">
            <a:xfrm>
              <a:off x="3072" y="1344"/>
              <a:ext cx="96" cy="384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6705600" y="1857377"/>
            <a:ext cx="2009775" cy="928688"/>
            <a:chOff x="1632" y="2562"/>
            <a:chExt cx="1266" cy="585"/>
          </a:xfrm>
        </p:grpSpPr>
        <p:sp>
          <p:nvSpPr>
            <p:cNvPr id="13339" name="AutoShape 47"/>
            <p:cNvSpPr>
              <a:spLocks noChangeArrowheads="1"/>
            </p:cNvSpPr>
            <p:nvPr/>
          </p:nvSpPr>
          <p:spPr bwMode="auto">
            <a:xfrm>
              <a:off x="1632" y="2562"/>
              <a:ext cx="1266" cy="585"/>
            </a:xfrm>
            <a:prstGeom prst="cloudCallout">
              <a:avLst>
                <a:gd name="adj1" fmla="val -63583"/>
                <a:gd name="adj2" fmla="val 53009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340" name="Text Box 48"/>
            <p:cNvSpPr txBox="1">
              <a:spLocks noChangeArrowheads="1"/>
            </p:cNvSpPr>
            <p:nvPr/>
          </p:nvSpPr>
          <p:spPr bwMode="auto">
            <a:xfrm>
              <a:off x="1824" y="2640"/>
              <a:ext cx="751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800" dirty="0"/>
                <a:t>Решим</a:t>
              </a:r>
            </a:p>
            <a:p>
              <a:pPr algn="ctr"/>
              <a:r>
                <a:rPr lang="ru-RU" sz="1800" dirty="0"/>
                <a:t>уравнение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5000628" y="3071810"/>
            <a:ext cx="1411288" cy="838200"/>
            <a:chOff x="3168" y="2016"/>
            <a:chExt cx="889" cy="528"/>
          </a:xfrm>
        </p:grpSpPr>
        <p:sp>
          <p:nvSpPr>
            <p:cNvPr id="13337" name="Text Box 49"/>
            <p:cNvSpPr txBox="1">
              <a:spLocks noChangeArrowheads="1"/>
            </p:cNvSpPr>
            <p:nvPr/>
          </p:nvSpPr>
          <p:spPr bwMode="auto">
            <a:xfrm>
              <a:off x="3216" y="2016"/>
              <a:ext cx="841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х=3,</a:t>
              </a:r>
            </a:p>
            <a:p>
              <a:r>
                <a:rPr lang="ru-RU" sz="2400" dirty="0"/>
                <a:t>21+2у=1;</a:t>
              </a:r>
            </a:p>
          </p:txBody>
        </p:sp>
        <p:sp>
          <p:nvSpPr>
            <p:cNvPr id="13338" name="AutoShape 52"/>
            <p:cNvSpPr>
              <a:spLocks/>
            </p:cNvSpPr>
            <p:nvPr/>
          </p:nvSpPr>
          <p:spPr bwMode="auto">
            <a:xfrm>
              <a:off x="3168" y="2112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4876798" y="4038603"/>
            <a:ext cx="1181100" cy="830263"/>
            <a:chOff x="3120" y="2666"/>
            <a:chExt cx="744" cy="523"/>
          </a:xfrm>
        </p:grpSpPr>
        <p:sp>
          <p:nvSpPr>
            <p:cNvPr id="13335" name="Text Box 54"/>
            <p:cNvSpPr txBox="1">
              <a:spLocks noChangeArrowheads="1"/>
            </p:cNvSpPr>
            <p:nvPr/>
          </p:nvSpPr>
          <p:spPr bwMode="auto">
            <a:xfrm>
              <a:off x="3158" y="2666"/>
              <a:ext cx="706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х=3,</a:t>
              </a:r>
            </a:p>
            <a:p>
              <a:r>
                <a:rPr lang="ru-RU" sz="2400" dirty="0"/>
                <a:t>2у=-20;</a:t>
              </a:r>
            </a:p>
          </p:txBody>
        </p:sp>
        <p:sp>
          <p:nvSpPr>
            <p:cNvPr id="13336" name="AutoShape 55"/>
            <p:cNvSpPr>
              <a:spLocks/>
            </p:cNvSpPr>
            <p:nvPr/>
          </p:nvSpPr>
          <p:spPr bwMode="auto">
            <a:xfrm>
              <a:off x="3120" y="2736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4953003" y="4953003"/>
            <a:ext cx="1036638" cy="830263"/>
            <a:chOff x="3120" y="3120"/>
            <a:chExt cx="653" cy="523"/>
          </a:xfrm>
        </p:grpSpPr>
        <p:sp>
          <p:nvSpPr>
            <p:cNvPr id="13333" name="Text Box 57"/>
            <p:cNvSpPr txBox="1">
              <a:spLocks noChangeArrowheads="1"/>
            </p:cNvSpPr>
            <p:nvPr/>
          </p:nvSpPr>
          <p:spPr bwMode="auto">
            <a:xfrm>
              <a:off x="3168" y="3120"/>
              <a:ext cx="605" cy="52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х=3,</a:t>
              </a:r>
            </a:p>
            <a:p>
              <a:r>
                <a:rPr lang="ru-RU" sz="2400" dirty="0"/>
                <a:t>у=-10.</a:t>
              </a:r>
            </a:p>
          </p:txBody>
        </p:sp>
        <p:sp>
          <p:nvSpPr>
            <p:cNvPr id="13334" name="AutoShape 58"/>
            <p:cNvSpPr>
              <a:spLocks/>
            </p:cNvSpPr>
            <p:nvPr/>
          </p:nvSpPr>
          <p:spPr bwMode="auto">
            <a:xfrm>
              <a:off x="3120" y="3216"/>
              <a:ext cx="48" cy="38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40" name="Text Box 60"/>
          <p:cNvSpPr txBox="1">
            <a:spLocks noChangeArrowheads="1"/>
          </p:cNvSpPr>
          <p:nvPr/>
        </p:nvSpPr>
        <p:spPr bwMode="auto">
          <a:xfrm>
            <a:off x="5029200" y="6172200"/>
            <a:ext cx="2674130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3200" dirty="0"/>
              <a:t>Ответ: (3; - 10)</a:t>
            </a:r>
          </a:p>
        </p:txBody>
      </p:sp>
      <p:pic>
        <p:nvPicPr>
          <p:cNvPr id="48" name="Рисунок 47" descr="j023213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786190"/>
            <a:ext cx="1754187" cy="180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8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 autoUpdateAnimBg="0"/>
      <p:bldP spid="20495" grpId="0" autoUpdateAnimBg="0"/>
      <p:bldP spid="20496" grpId="0" autoUpdateAnimBg="0"/>
      <p:bldP spid="2054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Способ сложения (алгоритм)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01122" cy="4114800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Уравнять</a:t>
            </a:r>
            <a:r>
              <a:rPr lang="ru-RU" sz="2800" dirty="0" smtClean="0"/>
              <a:t> модули коэффициентов при какой-нибудь переменной</a:t>
            </a:r>
          </a:p>
          <a:p>
            <a:r>
              <a:rPr lang="ru-RU" sz="2800" b="1" i="1" dirty="0" smtClean="0"/>
              <a:t>Сложить</a:t>
            </a:r>
            <a:r>
              <a:rPr lang="ru-RU" sz="2800" dirty="0" smtClean="0"/>
              <a:t> почленно уравнения системы</a:t>
            </a:r>
          </a:p>
          <a:p>
            <a:r>
              <a:rPr lang="ru-RU" sz="2800" dirty="0" smtClean="0"/>
              <a:t>Составить </a:t>
            </a:r>
            <a:r>
              <a:rPr lang="ru-RU" sz="2800" b="1" i="1" dirty="0" smtClean="0"/>
              <a:t>новую</a:t>
            </a:r>
            <a:r>
              <a:rPr lang="ru-RU" sz="2800" dirty="0" smtClean="0"/>
              <a:t> систему: одно уравнение новое, другое - одно из старых</a:t>
            </a:r>
          </a:p>
          <a:p>
            <a:r>
              <a:rPr lang="ru-RU" sz="2800" dirty="0" smtClean="0"/>
              <a:t>Решить </a:t>
            </a:r>
            <a:r>
              <a:rPr lang="ru-RU" sz="2800" b="1" i="1" dirty="0" smtClean="0"/>
              <a:t>новое</a:t>
            </a:r>
            <a:r>
              <a:rPr lang="ru-RU" sz="2800" dirty="0" smtClean="0"/>
              <a:t> уравнение и найти значение одной переменной</a:t>
            </a:r>
          </a:p>
          <a:p>
            <a:r>
              <a:rPr lang="ru-RU" sz="2800" b="1" i="1" dirty="0" smtClean="0"/>
              <a:t>Подставить</a:t>
            </a:r>
            <a:r>
              <a:rPr lang="ru-RU" sz="2800" dirty="0" smtClean="0"/>
              <a:t> значение найденной переменной в старое уравнение и найти значение другой переменной</a:t>
            </a:r>
          </a:p>
          <a:p>
            <a:r>
              <a:rPr lang="ru-RU" sz="2800" dirty="0" smtClean="0"/>
              <a:t>Записать ответ: </a:t>
            </a:r>
            <a:r>
              <a:rPr lang="ru-RU" sz="2800" dirty="0" err="1" smtClean="0"/>
              <a:t>х=</a:t>
            </a:r>
            <a:r>
              <a:rPr lang="ru-RU" sz="2800" dirty="0" smtClean="0"/>
              <a:t>…; </a:t>
            </a:r>
            <a:r>
              <a:rPr lang="ru-RU" sz="2800" dirty="0" err="1" smtClean="0"/>
              <a:t>у=</a:t>
            </a:r>
            <a:r>
              <a:rPr lang="ru-RU" sz="2800" dirty="0" smtClean="0"/>
              <a:t>… .</a:t>
            </a:r>
          </a:p>
        </p:txBody>
      </p:sp>
      <p:pic>
        <p:nvPicPr>
          <p:cNvPr id="5" name="Рисунок 4" descr="anim03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214950"/>
            <a:ext cx="2214563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00B050"/>
      </a:accent1>
      <a:accent2>
        <a:srgbClr val="B0CCB0"/>
      </a:accent2>
      <a:accent3>
        <a:srgbClr val="00B0F0"/>
      </a:accent3>
      <a:accent4>
        <a:srgbClr val="DCEBEF"/>
      </a:accent4>
      <a:accent5>
        <a:srgbClr val="F0BABA"/>
      </a:accent5>
      <a:accent6>
        <a:srgbClr val="CE6868"/>
      </a:accent6>
      <a:hlink>
        <a:srgbClr val="FF0000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238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</vt:lpstr>
      <vt:lpstr>Графический способ (алгоритм)</vt:lpstr>
      <vt:lpstr>Способ подстановки (алгоритм)</vt:lpstr>
      <vt:lpstr>Решение системы способом сложения</vt:lpstr>
      <vt:lpstr>Способ сложения (алгоритм)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Новосёловы</dc:creator>
  <cp:lastModifiedBy>Евгения</cp:lastModifiedBy>
  <cp:revision>3</cp:revision>
  <dcterms:created xsi:type="dcterms:W3CDTF">2010-01-26T16:10:28Z</dcterms:created>
  <dcterms:modified xsi:type="dcterms:W3CDTF">2008-02-04T02:41:00Z</dcterms:modified>
</cp:coreProperties>
</file>