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9" r:id="rId17"/>
    <p:sldId id="270" r:id="rId18"/>
    <p:sldId id="280" r:id="rId19"/>
    <p:sldId id="271" r:id="rId20"/>
    <p:sldId id="281" r:id="rId21"/>
    <p:sldId id="282" r:id="rId22"/>
    <p:sldId id="272" r:id="rId23"/>
    <p:sldId id="274" r:id="rId24"/>
    <p:sldId id="275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830953187261E-2"/>
          <c:y val="0.16877055031710425"/>
          <c:w val="0.61492849522743787"/>
          <c:h val="0.80120914461040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 колледжа</c:v>
                </c:pt>
              </c:strCache>
            </c:strRef>
          </c:tx>
          <c:explosion val="25"/>
          <c:dPt>
            <c:idx val="0"/>
            <c:bubble3D val="0"/>
            <c:explosion val="21"/>
          </c:dPt>
          <c:cat>
            <c:strRef>
              <c:f>Лист1!$A$2:$A$5</c:f>
              <c:strCache>
                <c:ptCount val="2"/>
                <c:pt idx="0">
                  <c:v>Пользуются социальными сетями</c:v>
                </c:pt>
                <c:pt idx="1">
                  <c:v>Не пользуются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98.5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2416809778833138"/>
          <c:y val="0.34015901306474222"/>
          <c:w val="0.33970807125848135"/>
          <c:h val="0.267052478802591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462962962962962E-2"/>
          <c:y val="0.18061275028658391"/>
          <c:w val="0.94907407407407407"/>
          <c:h val="0.556181258146504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Наиболее популярные соц. сети среди студентов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Вконтакте</c:v>
                </c:pt>
                <c:pt idx="1">
                  <c:v>Одноклассники</c:v>
                </c:pt>
                <c:pt idx="2">
                  <c:v>Mail</c:v>
                </c:pt>
                <c:pt idx="3">
                  <c:v>ДругВокруг</c:v>
                </c:pt>
                <c:pt idx="4">
                  <c:v>Другие соц. сети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0.98</c:v>
                </c:pt>
                <c:pt idx="1">
                  <c:v>0.67</c:v>
                </c:pt>
                <c:pt idx="2">
                  <c:v>0.52</c:v>
                </c:pt>
                <c:pt idx="3">
                  <c:v>0.35</c:v>
                </c:pt>
                <c:pt idx="4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473152"/>
        <c:axId val="83474688"/>
        <c:axId val="0"/>
      </c:bar3DChart>
      <c:catAx>
        <c:axId val="83473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83474688"/>
        <c:crosses val="autoZero"/>
        <c:auto val="1"/>
        <c:lblAlgn val="ctr"/>
        <c:lblOffset val="100"/>
        <c:noMultiLvlLbl val="0"/>
      </c:catAx>
      <c:valAx>
        <c:axId val="8347468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83473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друзей в социальных сетях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200 и более</c:v>
                </c:pt>
                <c:pt idx="1">
                  <c:v>от 120-200</c:v>
                </c:pt>
                <c:pt idx="2">
                  <c:v>от 70-120</c:v>
                </c:pt>
                <c:pt idx="3">
                  <c:v>до 70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0.59</c:v>
                </c:pt>
                <c:pt idx="2">
                  <c:v>0.25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4167117632091062"/>
          <c:y val="2.0117620675891991E-2"/>
          <c:w val="0.2469501596596794"/>
          <c:h val="0.92383768058693072"/>
        </c:manualLayout>
      </c:layout>
      <c:overlay val="0"/>
      <c:txPr>
        <a:bodyPr/>
        <a:lstStyle/>
        <a:p>
          <a:pPr>
            <a:defRPr sz="2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0.27711</cdr:x>
      <cdr:y>0.57894</cdr:y>
    </cdr:from>
    <cdr:to>
      <cdr:x>0.45246</cdr:x>
      <cdr:y>0.68311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1656184" y="1959343"/>
          <a:ext cx="1048008" cy="3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/>
            <a:t>98,5%</a:t>
          </a:r>
        </a:p>
      </cdr:txBody>
    </cdr:sp>
  </cdr:relSizeAnchor>
  <cdr:relSizeAnchor xmlns:cdr="http://schemas.openxmlformats.org/drawingml/2006/chartDrawing">
    <cdr:from>
      <cdr:x>0.30903</cdr:x>
      <cdr:y>0.24405</cdr:y>
    </cdr:from>
    <cdr:to>
      <cdr:x>0.40451</cdr:x>
      <cdr:y>0.3244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1695451" y="781049"/>
          <a:ext cx="523874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/>
            <a:t>1,5%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0.13021</cdr:x>
      <cdr:y>0.38095</cdr:y>
    </cdr:from>
    <cdr:to>
      <cdr:x>0.21007</cdr:x>
      <cdr:y>0.46429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714375" y="1219200"/>
          <a:ext cx="4381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/>
            <a:t>98%</a:t>
          </a:r>
        </a:p>
      </cdr:txBody>
    </cdr:sp>
  </cdr:relSizeAnchor>
  <cdr:relSizeAnchor xmlns:cdr="http://schemas.openxmlformats.org/drawingml/2006/chartDrawing">
    <cdr:from>
      <cdr:x>0.29398</cdr:x>
      <cdr:y>0.4623</cdr:y>
    </cdr:from>
    <cdr:to>
      <cdr:x>0.37384</cdr:x>
      <cdr:y>0.54563</cdr:y>
    </cdr:to>
    <cdr:sp macro="" textlink="">
      <cdr:nvSpPr>
        <cdr:cNvPr id="3" name="Поле 1"/>
        <cdr:cNvSpPr txBox="1"/>
      </cdr:nvSpPr>
      <cdr:spPr>
        <a:xfrm xmlns:a="http://schemas.openxmlformats.org/drawingml/2006/main">
          <a:off x="1612900" y="1479550"/>
          <a:ext cx="438150" cy="266700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0.28819</cdr:x>
      <cdr:y>0.49405</cdr:y>
    </cdr:from>
    <cdr:to>
      <cdr:x>0.38715</cdr:x>
      <cdr:y>0.58631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1581150" y="1581150"/>
          <a:ext cx="5429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/>
            <a:t>67%</a:t>
          </a:r>
        </a:p>
      </cdr:txBody>
    </cdr:sp>
  </cdr:relSizeAnchor>
  <cdr:relSizeAnchor xmlns:cdr="http://schemas.openxmlformats.org/drawingml/2006/chartDrawing">
    <cdr:from>
      <cdr:x>0.46078</cdr:x>
      <cdr:y>0.50333</cdr:y>
    </cdr:from>
    <cdr:to>
      <cdr:x>0.56148</cdr:x>
      <cdr:y>0.61642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3384376" y="3024336"/>
          <a:ext cx="739622" cy="679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52%</a:t>
          </a:r>
        </a:p>
      </cdr:txBody>
    </cdr:sp>
  </cdr:relSizeAnchor>
  <cdr:relSizeAnchor xmlns:cdr="http://schemas.openxmlformats.org/drawingml/2006/chartDrawing">
    <cdr:from>
      <cdr:x>0.62745</cdr:x>
      <cdr:y>0.49134</cdr:y>
    </cdr:from>
    <cdr:to>
      <cdr:x>0.70905</cdr:x>
      <cdr:y>0.57468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4608512" y="2952328"/>
          <a:ext cx="599336" cy="500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35%</a:t>
          </a:r>
        </a:p>
      </cdr:txBody>
    </cdr:sp>
  </cdr:relSizeAnchor>
  <cdr:relSizeAnchor xmlns:cdr="http://schemas.openxmlformats.org/drawingml/2006/chartDrawing">
    <cdr:from>
      <cdr:x>0.78431</cdr:x>
      <cdr:y>0.50333</cdr:y>
    </cdr:from>
    <cdr:to>
      <cdr:x>0.88327</cdr:x>
      <cdr:y>0.59559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5760640" y="3024336"/>
          <a:ext cx="726843" cy="554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21%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3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1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7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5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4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9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2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1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5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6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7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E493B0C-2252-4AF1-9EB2-5C1D34970B6F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79870B1-4C13-4666-A278-111F64A6CA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Тема: «Жизнь </a:t>
            </a:r>
            <a:r>
              <a:rPr lang="en-US" dirty="0"/>
              <a:t>online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052664"/>
            <a:ext cx="4824536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Авторы: </a:t>
            </a:r>
            <a:r>
              <a:rPr lang="ru-RU" sz="2400" dirty="0" err="1"/>
              <a:t>Пасютина</a:t>
            </a:r>
            <a:r>
              <a:rPr lang="ru-RU" sz="2400" dirty="0"/>
              <a:t> </a:t>
            </a:r>
            <a:r>
              <a:rPr lang="ru-RU" sz="2400" dirty="0" smtClean="0"/>
              <a:t>Ю.А.</a:t>
            </a:r>
          </a:p>
          <a:p>
            <a:pPr algn="l"/>
            <a:r>
              <a:rPr lang="ru-RU" sz="2400" dirty="0" smtClean="0"/>
              <a:t>                 </a:t>
            </a:r>
            <a:r>
              <a:rPr lang="ru-RU" sz="2400" dirty="0" err="1" smtClean="0"/>
              <a:t>Микова</a:t>
            </a:r>
            <a:r>
              <a:rPr lang="ru-RU" sz="2400" dirty="0" smtClean="0"/>
              <a:t> К.Н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Руководитель: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Дрожжина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А.М </a:t>
            </a:r>
          </a:p>
          <a:p>
            <a:pPr algn="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3542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8640"/>
            <a:ext cx="701516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/>
              <a:t>Интернет-зависимость </a:t>
            </a:r>
            <a:r>
              <a:rPr lang="ru-RU" sz="3000" dirty="0"/>
              <a:t>– это уже давно признанное психологическое заболевание. </a:t>
            </a:r>
            <a:r>
              <a:rPr lang="ru-RU" sz="3000" dirty="0" smtClean="0"/>
              <a:t>У </a:t>
            </a:r>
            <a:r>
              <a:rPr lang="ru-RU" sz="3000" dirty="0"/>
              <a:t>каждого человека есть явные и скрытые потребности, которые он стремится </a:t>
            </a:r>
            <a:r>
              <a:rPr lang="ru-RU" sz="3000" dirty="0" smtClean="0"/>
              <a:t>удовлетворить, </a:t>
            </a:r>
            <a:r>
              <a:rPr lang="ru-RU" sz="3000" dirty="0"/>
              <a:t>а социальная сеть дает ощущение удовлетворения этих потребностей. </a:t>
            </a:r>
          </a:p>
        </p:txBody>
      </p:sp>
      <p:pic>
        <p:nvPicPr>
          <p:cNvPr id="4098" name="Picture 2" descr="C:\Users\User\Desktop\конферн\картинки\komuterniy-k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8772"/>
            <a:ext cx="3984153" cy="30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739241"/>
            <a:ext cx="701516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Стоит написать красивую цитату и тебе отвечают 10 человек; стоит загрузить новое фото и тебе скажут 10 человек, какой ты красивый</a:t>
            </a:r>
          </a:p>
        </p:txBody>
      </p:sp>
      <p:pic>
        <p:nvPicPr>
          <p:cNvPr id="1026" name="Picture 2" descr="C:\Users\User\Desktop\конферн\картинки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8904729" cy="33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04664"/>
            <a:ext cx="7015162" cy="221741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Социальные сети </a:t>
            </a:r>
            <a:r>
              <a:rPr lang="ru-RU" dirty="0"/>
              <a:t>– это уже самое популярное занятие в Интернете. Рассмотрим наиболее востребованные.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esktop\kakie_socialnye_s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5143500" cy="385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1.Facebook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Сайт</a:t>
            </a:r>
            <a:r>
              <a:rPr lang="en-US" b="1" dirty="0"/>
              <a:t>:</a:t>
            </a:r>
            <a:r>
              <a:rPr lang="en-US" dirty="0"/>
              <a:t> http://www.facebook.com/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Регион:</a:t>
            </a:r>
            <a:r>
              <a:rPr lang="ru-RU" dirty="0"/>
              <a:t> преимущественно США, Индонезия, Великобритания, более 5 млн. пользователей в России. </a:t>
            </a:r>
          </a:p>
          <a:p>
            <a:pPr marL="0" indent="0">
              <a:buNone/>
            </a:pPr>
            <a:r>
              <a:rPr lang="ru-RU" b="1" dirty="0"/>
              <a:t>Год основания</a:t>
            </a:r>
            <a:r>
              <a:rPr lang="ru-RU" dirty="0"/>
              <a:t>: 2004 год.</a:t>
            </a:r>
          </a:p>
          <a:p>
            <a:pPr marL="0" indent="0">
              <a:buNone/>
            </a:pPr>
            <a:r>
              <a:rPr lang="ru-RU" b="1" dirty="0"/>
              <a:t>Тип:</a:t>
            </a:r>
            <a:r>
              <a:rPr lang="ru-RU" dirty="0"/>
              <a:t> сеть для личного общения.</a:t>
            </a:r>
          </a:p>
          <a:p>
            <a:pPr marL="0" indent="0">
              <a:buNone/>
            </a:pPr>
            <a:r>
              <a:rPr lang="ru-RU" b="1" dirty="0"/>
              <a:t>Посетителей в месяц: </a:t>
            </a:r>
            <a:r>
              <a:rPr lang="ru-RU" dirty="0"/>
              <a:t>более 700 млн. активных пользователей.</a:t>
            </a:r>
          </a:p>
          <a:p>
            <a:endParaRPr lang="ru-RU" dirty="0"/>
          </a:p>
        </p:txBody>
      </p:sp>
      <p:pic>
        <p:nvPicPr>
          <p:cNvPr id="5122" name="Picture 2" descr="C:\Users\User\Desktop\конферн\картинки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1944216" cy="13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540a70580520e06fc700d1484b4c286_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9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</a:t>
            </a:r>
            <a:r>
              <a:rPr lang="ru-RU" dirty="0" err="1"/>
              <a:t>ВКонтакте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8838" y="1634831"/>
            <a:ext cx="701516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Сайт:</a:t>
            </a:r>
            <a:r>
              <a:rPr lang="ru-RU" dirty="0"/>
              <a:t> http://vk.com/ </a:t>
            </a:r>
          </a:p>
          <a:p>
            <a:pPr marL="0" indent="0">
              <a:buNone/>
            </a:pPr>
            <a:r>
              <a:rPr lang="ru-RU" b="1" dirty="0"/>
              <a:t>Регион: </a:t>
            </a:r>
            <a:r>
              <a:rPr lang="ru-RU" dirty="0"/>
              <a:t>преимущественно Россия, также проект популярен в странах СНГ: Украина, Беларусь, Казахстан и др.</a:t>
            </a:r>
          </a:p>
          <a:p>
            <a:pPr marL="0" indent="0">
              <a:buNone/>
            </a:pPr>
            <a:r>
              <a:rPr lang="ru-RU" b="1" dirty="0"/>
              <a:t>Год основания: </a:t>
            </a:r>
            <a:r>
              <a:rPr lang="ru-RU" dirty="0"/>
              <a:t>2006 год.</a:t>
            </a:r>
          </a:p>
          <a:p>
            <a:pPr marL="0" indent="0">
              <a:buNone/>
            </a:pPr>
            <a:r>
              <a:rPr lang="ru-RU" b="1" dirty="0"/>
              <a:t>Тип:</a:t>
            </a:r>
            <a:r>
              <a:rPr lang="ru-RU" dirty="0"/>
              <a:t> сеть для личного общения.</a:t>
            </a:r>
          </a:p>
          <a:p>
            <a:pPr marL="0" indent="0">
              <a:buNone/>
            </a:pPr>
            <a:r>
              <a:rPr lang="ru-RU" b="1" dirty="0"/>
              <a:t>Посетителей в месяц: </a:t>
            </a:r>
            <a:r>
              <a:rPr lang="ru-RU" dirty="0"/>
              <a:t>более 40 млн. активных пользователей, при этом более 135 млн. аккаунтов на начало 2011 года. </a:t>
            </a:r>
          </a:p>
          <a:p>
            <a:endParaRPr lang="ru-RU" dirty="0"/>
          </a:p>
        </p:txBody>
      </p:sp>
      <p:pic>
        <p:nvPicPr>
          <p:cNvPr id="6146" name="Picture 2" descr="C:\Users\User\Desktop\конферн\картинки\20110829151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04886" cy="15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онферн\картинки\7254_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7" y="0"/>
            <a:ext cx="9169357" cy="68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онферн\картинки\d0bed0b4d0bdd0bed0bad0bbd0b0d181d181d0bdd0b8d0bad0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3635"/>
            <a:ext cx="2193185" cy="15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545773"/>
            <a:ext cx="8143875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Одноклассники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0263" y="1750457"/>
            <a:ext cx="701516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Сайт</a:t>
            </a:r>
            <a:r>
              <a:rPr lang="ru-RU" b="1" dirty="0"/>
              <a:t>:</a:t>
            </a:r>
            <a:r>
              <a:rPr lang="ru-RU" dirty="0"/>
              <a:t> http://www.odnoklassniki.ru/ </a:t>
            </a:r>
          </a:p>
          <a:p>
            <a:pPr marL="0" indent="0">
              <a:buNone/>
            </a:pPr>
            <a:r>
              <a:rPr lang="ru-RU" b="1" dirty="0"/>
              <a:t>Регион:</a:t>
            </a:r>
            <a:r>
              <a:rPr lang="ru-RU" dirty="0"/>
              <a:t> Россия, Украина и другие страны СНГ.</a:t>
            </a:r>
          </a:p>
          <a:p>
            <a:pPr marL="0" indent="0">
              <a:buNone/>
            </a:pPr>
            <a:r>
              <a:rPr lang="ru-RU" b="1" dirty="0"/>
              <a:t>Год основания: </a:t>
            </a:r>
            <a:r>
              <a:rPr lang="ru-RU" dirty="0"/>
              <a:t>2006 год.</a:t>
            </a:r>
          </a:p>
          <a:p>
            <a:pPr marL="0" indent="0">
              <a:buNone/>
            </a:pPr>
            <a:r>
              <a:rPr lang="ru-RU" b="1" dirty="0"/>
              <a:t>Тип:</a:t>
            </a:r>
            <a:r>
              <a:rPr lang="ru-RU" dirty="0"/>
              <a:t> сеть для личного общения.</a:t>
            </a:r>
          </a:p>
          <a:p>
            <a:pPr marL="0" indent="0">
              <a:buNone/>
            </a:pPr>
            <a:r>
              <a:rPr lang="ru-RU" b="1" dirty="0"/>
              <a:t>Посетителей в месяц: </a:t>
            </a:r>
            <a:r>
              <a:rPr lang="ru-RU" dirty="0"/>
              <a:t>более 23 млн. пользователей, при этом более 45 млн. аккаунтов.</a:t>
            </a:r>
          </a:p>
          <a:p>
            <a:pPr marL="0" indent="0">
              <a:buNone/>
            </a:pPr>
            <a:r>
              <a:rPr lang="ru-RU" b="1" dirty="0"/>
              <a:t>Прирост посещаемости: </a:t>
            </a:r>
            <a:r>
              <a:rPr lang="ru-RU" dirty="0"/>
              <a:t>положительный.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онферн\картинки\48a91e0c9a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548680"/>
            <a:ext cx="701516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многих социальных сетей на фоне быстрого роста популярности и прибыльности есть и серьезные </a:t>
            </a:r>
            <a:r>
              <a:rPr lang="ru-RU" dirty="0" smtClean="0"/>
              <a:t>проблемы:</a:t>
            </a:r>
            <a:endParaRPr lang="ru-RU" dirty="0"/>
          </a:p>
          <a:p>
            <a:pPr marL="722313" indent="-722313">
              <a:buFont typeface="Wingdings" pitchFamily="2" charset="2"/>
              <a:buChar char="Ø"/>
            </a:pPr>
            <a:r>
              <a:rPr lang="ru-RU" dirty="0" smtClean="0"/>
              <a:t>искаженная </a:t>
            </a:r>
            <a:r>
              <a:rPr lang="ru-RU" dirty="0"/>
              <a:t>информация </a:t>
            </a:r>
            <a:r>
              <a:rPr lang="ru-RU" dirty="0" smtClean="0"/>
              <a:t>пользователей;</a:t>
            </a:r>
            <a:endParaRPr lang="ru-RU" dirty="0"/>
          </a:p>
          <a:p>
            <a:pPr marL="722313" indent="-722313">
              <a:buFont typeface="Wingdings" pitchFamily="2" charset="2"/>
              <a:buChar char="Ø"/>
            </a:pPr>
            <a:r>
              <a:rPr lang="ru-RU" dirty="0" smtClean="0"/>
              <a:t>спам;</a:t>
            </a:r>
          </a:p>
          <a:p>
            <a:pPr marL="722313" indent="-722313">
              <a:buFont typeface="Wingdings" pitchFamily="2" charset="2"/>
              <a:buChar char="Ø"/>
            </a:pPr>
            <a:r>
              <a:rPr lang="ru-RU" dirty="0" smtClean="0"/>
              <a:t>аккаунты мертвых.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76672"/>
            <a:ext cx="7015162" cy="468052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работы </a:t>
            </a:r>
            <a:r>
              <a:rPr lang="ru-RU" b="1" dirty="0"/>
              <a:t>– </a:t>
            </a:r>
            <a:r>
              <a:rPr lang="ru-RU" dirty="0"/>
              <a:t>социальные сети.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Объектом исследования </a:t>
            </a:r>
            <a:r>
              <a:rPr lang="ru-RU" dirty="0"/>
              <a:t>данной работы является массовая коммуникация в Интернете.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Проблемы:</a:t>
            </a:r>
          </a:p>
          <a:p>
            <a:pPr marL="0" indent="0">
              <a:buNone/>
            </a:pPr>
            <a:r>
              <a:rPr lang="ru-RU" dirty="0" smtClean="0"/>
              <a:t>информационная </a:t>
            </a:r>
            <a:r>
              <a:rPr lang="ru-RU" dirty="0"/>
              <a:t>безопасность и интернет-зависимость.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онферн\картинки\1246147254_margo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4753"/>
            <a:ext cx="6804248" cy="67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51" y="2967335"/>
            <a:ext cx="9130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Искаженная информация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2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конферн\картинки\спамеаль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" y="0"/>
            <a:ext cx="91370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2348880"/>
            <a:ext cx="5256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09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6632"/>
            <a:ext cx="7015162" cy="3960440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Для того чтобы применить теоретические знания на практике, было проведено тестирование среди студентов Краснотурьинского индустриального колледжа в результате которого получили весьма интересные </a:t>
            </a:r>
            <a:r>
              <a:rPr lang="ru-RU" dirty="0" smtClean="0"/>
              <a:t>сведения: </a:t>
            </a:r>
            <a:endParaRPr lang="ru-RU" dirty="0" smtClean="0">
              <a:solidFill>
                <a:prstClr val="black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51527583"/>
              </p:ext>
            </p:extLst>
          </p:nvPr>
        </p:nvGraphicFramePr>
        <p:xfrm>
          <a:off x="2267744" y="3501832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30333267"/>
              </p:ext>
            </p:extLst>
          </p:nvPr>
        </p:nvGraphicFramePr>
        <p:xfrm>
          <a:off x="1187624" y="260648"/>
          <a:ext cx="7344816" cy="60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332657"/>
            <a:ext cx="8229600" cy="1512168"/>
          </a:xfrm>
        </p:spPr>
        <p:txBody>
          <a:bodyPr/>
          <a:lstStyle/>
          <a:p>
            <a:pPr>
              <a:buNone/>
            </a:pPr>
            <a:r>
              <a:rPr lang="ru-RU" dirty="0"/>
              <a:t>На вопрос о количестве друзей в сети, ответы следующие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3816812"/>
              </p:ext>
            </p:extLst>
          </p:nvPr>
        </p:nvGraphicFramePr>
        <p:xfrm>
          <a:off x="1547664" y="1700808"/>
          <a:ext cx="66967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</a:t>
            </a:r>
            <a:r>
              <a:rPr lang="ru-RU" b="1" dirty="0" smtClean="0"/>
              <a:t>  </a:t>
            </a:r>
            <a:r>
              <a:rPr lang="ru-RU" sz="2000" b="1" dirty="0" smtClean="0"/>
              <a:t>Социальные </a:t>
            </a:r>
            <a:r>
              <a:rPr lang="ru-RU" sz="2000" b="1" dirty="0"/>
              <a:t>сети играют большую роль (как положительную, так и отрицательную) в формировании </a:t>
            </a:r>
            <a:r>
              <a:rPr lang="ru-RU" sz="2000" b="1" dirty="0" smtClean="0"/>
              <a:t>личности.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284423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  Большая </a:t>
            </a:r>
            <a:r>
              <a:rPr lang="ru-RU" sz="2000" b="1" dirty="0"/>
              <a:t>часть населения зарегистрирована в различных социальных сетях, из этого следует, что общество стремится к информационному.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402359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 В </a:t>
            </a:r>
            <a:r>
              <a:rPr lang="ru-RU" sz="2000" b="1" dirty="0"/>
              <a:t>последнее время пользователи все меньше доверяют социальным сетям и все чаще начинают фильтровать информацию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0016" y="4622281"/>
            <a:ext cx="62464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4.   В </a:t>
            </a:r>
            <a:r>
              <a:rPr lang="ru-RU" sz="2000" b="1" dirty="0"/>
              <a:t>скором времени социальные сети в Интернете довольно сильно изменят мир, они уже стали влиятельным инструментом власти.  </a:t>
            </a:r>
          </a:p>
          <a:p>
            <a:r>
              <a:rPr lang="ru-RU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16000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43488">
            <a:off x="1299318" y="975618"/>
            <a:ext cx="8143875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 </a:t>
            </a:r>
            <a:r>
              <a:rPr lang="ru-RU" sz="5400" smtClean="0"/>
              <a:t>ЗА ВНИМАНИЕ!</a:t>
            </a:r>
            <a:endParaRPr lang="ru-RU" sz="5400" dirty="0"/>
          </a:p>
        </p:txBody>
      </p:sp>
      <p:pic>
        <p:nvPicPr>
          <p:cNvPr id="1026" name="Picture 2" descr="C:\Users\User\Desktop\soc_s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067">
            <a:off x="3203848" y="2780928"/>
            <a:ext cx="317500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548680"/>
            <a:ext cx="7015162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800" b="1" dirty="0" smtClean="0"/>
              <a:t>Цель </a:t>
            </a:r>
            <a:r>
              <a:rPr lang="ru-RU" sz="5800" b="1" dirty="0"/>
              <a:t>исследования</a:t>
            </a:r>
            <a:r>
              <a:rPr lang="ru-RU" sz="5800" dirty="0"/>
              <a:t> </a:t>
            </a:r>
            <a:r>
              <a:rPr lang="ru-RU" sz="5800" dirty="0" smtClean="0"/>
              <a:t> </a:t>
            </a:r>
            <a:r>
              <a:rPr lang="ru-RU" sz="5100" dirty="0" smtClean="0"/>
              <a:t>- </a:t>
            </a:r>
            <a:r>
              <a:rPr lang="ru-RU" sz="5100" dirty="0"/>
              <a:t>анализ особенности использования социальных сетей студенческой молодежи.</a:t>
            </a:r>
          </a:p>
          <a:p>
            <a:pPr marL="0" indent="0">
              <a:buNone/>
            </a:pPr>
            <a:endParaRPr lang="ru-RU" sz="5100" b="1" dirty="0" smtClean="0"/>
          </a:p>
          <a:p>
            <a:pPr marL="0" indent="0">
              <a:buNone/>
            </a:pPr>
            <a:r>
              <a:rPr lang="ru-RU" sz="5800" b="1" dirty="0" smtClean="0"/>
              <a:t>Задачи</a:t>
            </a:r>
            <a:r>
              <a:rPr lang="ru-RU" sz="5800" b="1" dirty="0"/>
              <a:t>:  </a:t>
            </a:r>
            <a:endParaRPr lang="ru-RU" sz="5800" b="1" dirty="0" smtClean="0"/>
          </a:p>
          <a:p>
            <a:pPr marL="442913" indent="-442913">
              <a:buFont typeface="+mj-lt"/>
              <a:buAutoNum type="arabicPeriod"/>
            </a:pPr>
            <a:r>
              <a:rPr lang="ru-RU" sz="5100" dirty="0" smtClean="0"/>
              <a:t>необходимо </a:t>
            </a:r>
            <a:r>
              <a:rPr lang="ru-RU" sz="5100" dirty="0"/>
              <a:t>изучить и проанализировать социальные сети; </a:t>
            </a:r>
            <a:endParaRPr lang="ru-RU" sz="5100" dirty="0" smtClean="0"/>
          </a:p>
          <a:p>
            <a:pPr marL="442913" indent="-442913">
              <a:buFont typeface="+mj-lt"/>
              <a:buAutoNum type="arabicPeriod"/>
            </a:pPr>
            <a:r>
              <a:rPr lang="ru-RU" sz="5100" dirty="0" smtClean="0"/>
              <a:t>исследовать </a:t>
            </a:r>
            <a:r>
              <a:rPr lang="ru-RU" sz="5100" dirty="0"/>
              <a:t>особенности использования социальных сетей; </a:t>
            </a:r>
            <a:endParaRPr lang="ru-RU" sz="5100" dirty="0" smtClean="0"/>
          </a:p>
          <a:p>
            <a:pPr marL="442913" indent="-442913">
              <a:buFont typeface="+mj-lt"/>
              <a:buAutoNum type="arabicPeriod"/>
            </a:pPr>
            <a:r>
              <a:rPr lang="ru-RU" sz="5100" dirty="0" smtClean="0"/>
              <a:t>проследить </a:t>
            </a:r>
            <a:r>
              <a:rPr lang="ru-RU" sz="5100" dirty="0"/>
              <a:t>актуальность темы в современном социуме.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3222" y="836712"/>
            <a:ext cx="701516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Актуальность </a:t>
            </a:r>
            <a:r>
              <a:rPr lang="ru-RU" b="1" dirty="0"/>
              <a:t>выбранной темы</a:t>
            </a:r>
            <a:r>
              <a:rPr lang="ru-RU" dirty="0"/>
              <a:t> «Жизнь </a:t>
            </a:r>
            <a:r>
              <a:rPr lang="en-US" dirty="0"/>
              <a:t>online</a:t>
            </a:r>
            <a:r>
              <a:rPr lang="ru-RU" dirty="0"/>
              <a:t>»</a:t>
            </a:r>
            <a:r>
              <a:rPr lang="ru-RU" b="1" dirty="0"/>
              <a:t> </a:t>
            </a:r>
            <a:r>
              <a:rPr lang="ru-RU" dirty="0"/>
              <a:t>определяется тем, что Интернет с каждым днем становится неотъемлемой частью нашей жизни. </a:t>
            </a:r>
          </a:p>
          <a:p>
            <a:endParaRPr lang="ru-RU" dirty="0"/>
          </a:p>
        </p:txBody>
      </p:sp>
      <p:pic>
        <p:nvPicPr>
          <p:cNvPr id="1026" name="Picture 2" descr="C:\Users\User\Desktop\конферн\картинки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49688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из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628800"/>
            <a:ext cx="701516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Понятие «социальная сеть» появилось </a:t>
            </a:r>
            <a:r>
              <a:rPr lang="ru-RU" dirty="0" smtClean="0"/>
              <a:t>еще в </a:t>
            </a:r>
            <a:r>
              <a:rPr lang="ru-RU" dirty="0"/>
              <a:t>1954 году и ничего общего с Интернетом не имело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Понятие ввел социолог Джеймс Барнс: «социальная сеть» – это социальная структура, состоящая из группы узлов, которыми являются социальные объекты (люди или организации), и связей между ними (социальных взаимоотношений).</a:t>
            </a:r>
          </a:p>
          <a:p>
            <a:endParaRPr lang="ru-RU" dirty="0"/>
          </a:p>
        </p:txBody>
      </p:sp>
      <p:pic>
        <p:nvPicPr>
          <p:cNvPr id="3074" name="Picture 2" descr="C:\Users\User\Desktop\Новая папка (2)\ji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" y="2824963"/>
            <a:ext cx="2360151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сетей по </a:t>
            </a:r>
            <a:r>
              <a:rPr lang="ru-RU" dirty="0"/>
              <a:t>типу: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628800"/>
            <a:ext cx="8229600" cy="44973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Личное общение (</a:t>
            </a:r>
            <a:r>
              <a:rPr lang="ru-RU" dirty="0" err="1"/>
              <a:t>Classmates.com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Деловое общение (</a:t>
            </a:r>
            <a:r>
              <a:rPr lang="ru-RU" dirty="0" err="1"/>
              <a:t>LinkedIn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Развлечения (</a:t>
            </a:r>
            <a:r>
              <a:rPr lang="ru-RU" dirty="0" err="1"/>
              <a:t>MySpace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Видео (</a:t>
            </a:r>
            <a:r>
              <a:rPr lang="ru-RU" dirty="0" err="1"/>
              <a:t>YouTube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Аудио (</a:t>
            </a:r>
            <a:r>
              <a:rPr lang="ru-RU" dirty="0" err="1"/>
              <a:t>Last.fm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Фото (</a:t>
            </a:r>
            <a:r>
              <a:rPr lang="ru-RU" dirty="0" err="1"/>
              <a:t>Flickr</a:t>
            </a:r>
            <a:r>
              <a:rPr lang="ru-RU" dirty="0"/>
              <a:t>)</a:t>
            </a:r>
          </a:p>
          <a:p>
            <a:pPr lvl="0"/>
            <a:r>
              <a:rPr lang="ru-RU" dirty="0" err="1"/>
              <a:t>Геолокация</a:t>
            </a:r>
            <a:r>
              <a:rPr lang="ru-RU" dirty="0"/>
              <a:t> (</a:t>
            </a:r>
            <a:r>
              <a:rPr lang="ru-RU" dirty="0" err="1"/>
              <a:t>Foursquare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Покупки (</a:t>
            </a:r>
            <a:r>
              <a:rPr lang="ru-RU" dirty="0" err="1"/>
              <a:t>Groupon</a:t>
            </a:r>
            <a:r>
              <a:rPr lang="ru-RU" dirty="0"/>
              <a:t>)</a:t>
            </a:r>
          </a:p>
          <a:p>
            <a:pPr lvl="0"/>
            <a:r>
              <a:rPr lang="ru-RU" dirty="0" err="1"/>
              <a:t>Блоггинг</a:t>
            </a:r>
            <a:r>
              <a:rPr lang="ru-RU" dirty="0"/>
              <a:t> (</a:t>
            </a:r>
            <a:r>
              <a:rPr lang="ru-RU" dirty="0" err="1"/>
              <a:t>Tumblr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Новости (</a:t>
            </a:r>
            <a:r>
              <a:rPr lang="ru-RU" dirty="0" err="1"/>
              <a:t>Reddit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Вопрос-ответ (</a:t>
            </a:r>
            <a:r>
              <a:rPr lang="ru-RU" dirty="0" err="1"/>
              <a:t>Answers.com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Закладки (</a:t>
            </a:r>
            <a:r>
              <a:rPr lang="ru-RU" dirty="0" err="1"/>
              <a:t>Delicious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Виртуальные миры (</a:t>
            </a:r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Life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Тематические (</a:t>
            </a:r>
            <a:r>
              <a:rPr lang="ru-RU" dirty="0" err="1"/>
              <a:t>Slashdot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2050" name="Picture 2" descr="C:\Users\User\Desktop\конферн\картинки\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36" y="2337161"/>
            <a:ext cx="2785660" cy="22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476672"/>
            <a:ext cx="701516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Первыми в сетях стали работать люди, чья деятельность основывается на </a:t>
            </a:r>
            <a:r>
              <a:rPr lang="ru-RU" dirty="0" smtClean="0"/>
              <a:t>общении. </a:t>
            </a:r>
          </a:p>
          <a:p>
            <a:pPr marL="0" indent="0">
              <a:buNone/>
            </a:pPr>
            <a:r>
              <a:rPr lang="ru-RU" dirty="0" smtClean="0"/>
              <a:t>Многие </a:t>
            </a:r>
            <a:r>
              <a:rPr lang="ru-RU" dirty="0"/>
              <a:t>меняют работу через социальные сети, компании находят себе сотрудников.</a:t>
            </a:r>
          </a:p>
          <a:p>
            <a:endParaRPr lang="ru-RU" dirty="0"/>
          </a:p>
        </p:txBody>
      </p:sp>
      <p:pic>
        <p:nvPicPr>
          <p:cNvPr id="3074" name="Picture 2" descr="C:\Users\User\Desktop\конферн\картинки\A7B8DBDBE17EA3D7D87AAC7CA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4109794" cy="27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4702" y="332656"/>
            <a:ext cx="823929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Сети все больше открываются внешнему миру: происходит взлом отдельных аккаунтов и получение доступа ко всей личной информации отдельного пользователя.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Брачные </a:t>
            </a:r>
            <a:r>
              <a:rPr lang="ru-RU" dirty="0"/>
              <a:t>юристы США уже сейчас фиксируют каждый пятый развод из-за социальных сетей. </a:t>
            </a:r>
          </a:p>
        </p:txBody>
      </p:sp>
      <p:pic>
        <p:nvPicPr>
          <p:cNvPr id="1026" name="Picture 2" descr="C:\Users\User\Desktop\Новая папка (2)\4d6196db2711d5af9ad4b629b7d528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75050"/>
            <a:ext cx="3355336" cy="248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60648"/>
            <a:ext cx="822960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 сотрудников самой социальной сети есть доступ к базам данных, в которых содержится вся информация. </a:t>
            </a:r>
          </a:p>
          <a:p>
            <a:pPr marL="0" indent="0">
              <a:buNone/>
            </a:pPr>
            <a:r>
              <a:rPr lang="ru-RU" sz="2800" dirty="0" smtClean="0"/>
              <a:t>Например, социальная сеть </a:t>
            </a:r>
            <a:r>
              <a:rPr lang="ru-RU" sz="2800" dirty="0" err="1" smtClean="0"/>
              <a:t>Вконтакте</a:t>
            </a:r>
            <a:r>
              <a:rPr lang="ru-RU" sz="2800" dirty="0" smtClean="0"/>
              <a:t> публично объявила о сотрудничестве с правоохранительными органами, что дает преимущество в поимке преступников. </a:t>
            </a:r>
          </a:p>
          <a:p>
            <a:endParaRPr lang="ru-RU" dirty="0"/>
          </a:p>
        </p:txBody>
      </p:sp>
      <p:pic>
        <p:nvPicPr>
          <p:cNvPr id="1026" name="Picture 2" descr="F:\161499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7404"/>
            <a:ext cx="8784976" cy="33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ИНФОРМАТИКА</Template>
  <TotalTime>224</TotalTime>
  <Words>726</Words>
  <Application>Microsoft Office PowerPoint</Application>
  <PresentationFormat>Экран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Презентация ИНФОРМАТИКА</vt:lpstr>
      <vt:lpstr>Тема: «Жизнь online» </vt:lpstr>
      <vt:lpstr>Презентация PowerPoint</vt:lpstr>
      <vt:lpstr>Презентация PowerPoint</vt:lpstr>
      <vt:lpstr>Презентация PowerPoint</vt:lpstr>
      <vt:lpstr>Немного из истории</vt:lpstr>
      <vt:lpstr>Классификация сетей по типу: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1.Facebook  </vt:lpstr>
      <vt:lpstr>Презентация PowerPoint</vt:lpstr>
      <vt:lpstr>2. ВКонтакте </vt:lpstr>
      <vt:lpstr>Презентация PowerPoint</vt:lpstr>
      <vt:lpstr>3. Одноклассники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 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«Жизнь online» </dc:title>
  <dc:creator>User</dc:creator>
  <cp:lastModifiedBy>User</cp:lastModifiedBy>
  <cp:revision>22</cp:revision>
  <dcterms:created xsi:type="dcterms:W3CDTF">2012-03-05T14:51:53Z</dcterms:created>
  <dcterms:modified xsi:type="dcterms:W3CDTF">2012-03-14T08:57:26Z</dcterms:modified>
</cp:coreProperties>
</file>