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>
      <p:cViewPr varScale="1">
        <p:scale>
          <a:sx n="69" d="100"/>
          <a:sy n="69" d="100"/>
        </p:scale>
        <p:origin x="-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.png"/><Relationship Id="rId10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gfotki.yandex.ru/get/4517/44774248.ef/0_6775b_b34badfe_XL" TargetMode="External"/><Relationship Id="rId2" Type="http://schemas.openxmlformats.org/officeDocument/2006/relationships/hyperlink" Target="http://jabx.narod.ru/images/clipart/multi/buratino2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4632" cy="1080120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язык. 1 класс.</a:t>
            </a:r>
            <a:b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Тренажёр по теме: </a:t>
            </a:r>
            <a:b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«Деление слов на слоги. Перенос.»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5805264"/>
            <a:ext cx="3384376" cy="79208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Иванова Т.В., учитель начальных классов  МБОУ «СОШ № 1» г.Бологое, Тверской области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8631" y="2708921"/>
            <a:ext cx="3087819" cy="3960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228181" y="4293097"/>
            <a:ext cx="2894459" cy="2304256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2699792" y="2708920"/>
            <a:ext cx="5544616" cy="1656184"/>
          </a:xfrm>
          <a:prstGeom prst="wedgeEllipseCallout">
            <a:avLst>
              <a:gd name="adj1" fmla="val -60814"/>
              <a:gd name="adj2" fmla="val 2577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Буратино! Чтобы получить заветный ключик, ты должен  вспомнить правило и разделить слова на слоги для переноса.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2163">
            <a:off x="601928" y="317394"/>
            <a:ext cx="883870" cy="13999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15426" y="1772816"/>
            <a:ext cx="61131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ЗОЛОТОЙ  КЛЮЧИК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12360" y="6453336"/>
            <a:ext cx="133164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Далее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Иванова ТВ\Рабочий стол\Конкурс ИКТ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82" cy="6858000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195736" y="3140968"/>
            <a:ext cx="3960440" cy="1728192"/>
          </a:xfrm>
          <a:prstGeom prst="wedgeRoundRectCallout">
            <a:avLst>
              <a:gd name="adj1" fmla="val 68801"/>
              <a:gd name="adj2" fmla="val -28588"/>
              <a:gd name="adj3" fmla="val 16667"/>
            </a:avLst>
          </a:prstGeom>
          <a:solidFill>
            <a:schemeClr val="tx2">
              <a:lumMod val="20000"/>
              <a:lumOff val="8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В каком слове допущена ошибка  в делении слов для переноса?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5877272"/>
            <a:ext cx="1296144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</a:t>
            </a:r>
            <a:r>
              <a:rPr lang="ru-RU" b="1" dirty="0" smtClean="0"/>
              <a:t>роверка</a:t>
            </a:r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1600" y="620688"/>
            <a:ext cx="5112568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Ма-ле-нький</a:t>
            </a:r>
            <a:r>
              <a:rPr kumimoji="0" lang="ru-RU" sz="4400" b="0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ёжик нёс  </a:t>
            </a:r>
            <a:r>
              <a:rPr kumimoji="0" lang="ru-RU" sz="4400" b="0" i="1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му-хо</a:t>
            </a:r>
            <a:r>
              <a:rPr lang="ru-RU" sz="4400" i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-мор.</a:t>
            </a: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Иванова ТВ\Рабочий стол\Конкурс ИКТ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82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71600" y="620688"/>
            <a:ext cx="5112568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Ма-ле-нький</a:t>
            </a:r>
            <a:r>
              <a:rPr kumimoji="0" lang="ru-RU" sz="4400" b="0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ёжик нёс  </a:t>
            </a:r>
            <a:r>
              <a:rPr kumimoji="0" lang="ru-RU" sz="4400" b="0" i="1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му-хо</a:t>
            </a:r>
            <a:r>
              <a:rPr lang="ru-RU" sz="4400" i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-мор.</a:t>
            </a: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56376" y="6237312"/>
            <a:ext cx="118762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Далее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Иванова ТВ\Рабочий стол\Конкурс ИКТ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82" cy="6858000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195736" y="2924944"/>
            <a:ext cx="3960440" cy="1944216"/>
          </a:xfrm>
          <a:prstGeom prst="wedgeRoundRectCallout">
            <a:avLst>
              <a:gd name="adj1" fmla="val 68440"/>
              <a:gd name="adj2" fmla="val -21239"/>
              <a:gd name="adj3" fmla="val 16667"/>
            </a:avLst>
          </a:prstGeom>
          <a:solidFill>
            <a:schemeClr val="tx2">
              <a:lumMod val="20000"/>
              <a:lumOff val="8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Раздели слово «маленький» </a:t>
            </a:r>
            <a:r>
              <a:rPr lang="ru-RU" sz="2800" b="1" dirty="0" smtClean="0">
                <a:solidFill>
                  <a:srgbClr val="C00000"/>
                </a:solidFill>
              </a:rPr>
              <a:t>правильно</a:t>
            </a:r>
            <a:r>
              <a:rPr lang="ru-RU" sz="2800" dirty="0" smtClean="0">
                <a:solidFill>
                  <a:srgbClr val="C00000"/>
                </a:solidFill>
              </a:rPr>
              <a:t> для переноса?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5877272"/>
            <a:ext cx="1296144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</a:t>
            </a:r>
            <a:r>
              <a:rPr lang="ru-RU" b="1" dirty="0" smtClean="0"/>
              <a:t>роверка</a:t>
            </a:r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1600" y="620688"/>
            <a:ext cx="5112568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Ма-ле-нький</a:t>
            </a:r>
            <a:r>
              <a:rPr kumimoji="0" lang="ru-RU" sz="4400" b="0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ёжик нёс  </a:t>
            </a:r>
            <a:r>
              <a:rPr kumimoji="0" lang="ru-RU" sz="4400" b="0" i="1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му-хо</a:t>
            </a:r>
            <a:r>
              <a:rPr lang="ru-RU" sz="4400" i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-мор.</a:t>
            </a: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Иванова ТВ\Рабочий стол\Конкурс ИКТ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82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71600" y="980728"/>
            <a:ext cx="5112568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Ма-</a:t>
            </a:r>
            <a:r>
              <a:rPr kumimoji="0" lang="ru-RU" sz="44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лень</a:t>
            </a:r>
            <a:r>
              <a:rPr kumimoji="0" lang="ru-RU" sz="4400" b="0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-кий</a:t>
            </a:r>
            <a:r>
              <a:rPr kumimoji="0" lang="ru-RU" sz="4400" b="0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ёжик нёс  </a:t>
            </a:r>
            <a:r>
              <a:rPr kumimoji="0" lang="ru-RU" sz="4400" b="0" i="1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му-хо</a:t>
            </a:r>
            <a:r>
              <a:rPr lang="ru-RU" sz="4400" i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-мор.</a:t>
            </a: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56376" y="6237312"/>
            <a:ext cx="118762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Далее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Иванова ТВ\Рабочий стол\Конкурс ИКТ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82" cy="6858000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195736" y="3140968"/>
            <a:ext cx="3960440" cy="1728192"/>
          </a:xfrm>
          <a:prstGeom prst="wedgeRoundRectCallout">
            <a:avLst>
              <a:gd name="adj1" fmla="val 68801"/>
              <a:gd name="adj2" fmla="val -28588"/>
              <a:gd name="adj3" fmla="val 16667"/>
            </a:avLst>
          </a:prstGeom>
          <a:solidFill>
            <a:schemeClr val="tx2">
              <a:lumMod val="20000"/>
              <a:lumOff val="8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Почему не разделены  для переноса слова «ёжик» и «нёс»?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5877272"/>
            <a:ext cx="1296144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</a:t>
            </a:r>
            <a:r>
              <a:rPr lang="ru-RU" b="1" dirty="0" smtClean="0"/>
              <a:t>роверка</a:t>
            </a:r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1600" y="620688"/>
            <a:ext cx="5112568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Ма-ле-нький</a:t>
            </a:r>
            <a:r>
              <a:rPr kumimoji="0" lang="ru-RU" sz="4400" b="0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ёжик нёс  </a:t>
            </a:r>
            <a:r>
              <a:rPr kumimoji="0" lang="ru-RU" sz="4400" b="0" i="1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му-хо</a:t>
            </a:r>
            <a:r>
              <a:rPr lang="ru-RU" sz="4400" i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-мор.</a:t>
            </a: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Иванова ТВ\Рабочий стол\Конкурс ИКТ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82" cy="6858000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259632" y="620688"/>
            <a:ext cx="4824536" cy="3168352"/>
          </a:xfrm>
          <a:prstGeom prst="wedgeRoundRectCallout">
            <a:avLst>
              <a:gd name="adj1" fmla="val -33598"/>
              <a:gd name="adj2" fmla="val 81468"/>
              <a:gd name="adj3" fmla="val 16667"/>
            </a:avLst>
          </a:prstGeom>
          <a:solidFill>
            <a:srgbClr val="92D05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Одну букву не оставляют на строке и не переносят на другую строку, поэтому слово «</a:t>
            </a:r>
            <a:r>
              <a:rPr lang="ru-RU" sz="2800" i="1" dirty="0" err="1" smtClean="0">
                <a:solidFill>
                  <a:srgbClr val="FF0000"/>
                </a:solidFill>
              </a:rPr>
              <a:t>ё</a:t>
            </a:r>
            <a:r>
              <a:rPr lang="ru-RU" sz="2800" i="1" dirty="0" err="1" smtClean="0">
                <a:solidFill>
                  <a:srgbClr val="C00000"/>
                </a:solidFill>
              </a:rPr>
              <a:t>-ж</a:t>
            </a:r>
            <a:r>
              <a:rPr lang="ru-RU" sz="2800" i="1" dirty="0" err="1" smtClean="0">
                <a:solidFill>
                  <a:srgbClr val="FF0000"/>
                </a:solidFill>
              </a:rPr>
              <a:t>и</a:t>
            </a:r>
            <a:r>
              <a:rPr lang="ru-RU" sz="2800" i="1" dirty="0" err="1" smtClean="0">
                <a:solidFill>
                  <a:srgbClr val="C00000"/>
                </a:solidFill>
              </a:rPr>
              <a:t>к</a:t>
            </a:r>
            <a:r>
              <a:rPr lang="ru-RU" sz="2800" i="1" dirty="0" smtClean="0">
                <a:solidFill>
                  <a:srgbClr val="C00000"/>
                </a:solidFill>
              </a:rPr>
              <a:t>» переносить нельзя, а в слове «н</a:t>
            </a:r>
            <a:r>
              <a:rPr lang="ru-RU" sz="2800" i="1" dirty="0" smtClean="0">
                <a:solidFill>
                  <a:srgbClr val="FF0000"/>
                </a:solidFill>
              </a:rPr>
              <a:t>ё</a:t>
            </a:r>
            <a:r>
              <a:rPr lang="ru-RU" sz="2800" i="1" dirty="0" smtClean="0">
                <a:solidFill>
                  <a:srgbClr val="C00000"/>
                </a:solidFill>
              </a:rPr>
              <a:t>с» только одна гласная буква, значит один слог.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56376" y="6237312"/>
            <a:ext cx="118762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Далее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Иванова ТВ\Рабочий стол\Конкурс ИКТ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82" cy="6858000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115616" y="1196752"/>
            <a:ext cx="4752528" cy="1584176"/>
          </a:xfrm>
          <a:prstGeom prst="wedgeRoundRectCallout">
            <a:avLst>
              <a:gd name="adj1" fmla="val 65420"/>
              <a:gd name="adj2" fmla="val 93121"/>
              <a:gd name="adj3" fmla="val 16667"/>
            </a:avLst>
          </a:prstGeom>
          <a:solidFill>
            <a:schemeClr val="tx2">
              <a:lumMod val="20000"/>
              <a:lumOff val="8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Для чего надо знать правила переноса слов с одной строки на другую?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5877272"/>
            <a:ext cx="1296144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</a:t>
            </a:r>
            <a:r>
              <a:rPr lang="ru-RU" b="1" dirty="0" smtClean="0"/>
              <a:t>роверка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Иванова ТВ\Рабочий стол\Конкурс ИКТ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82" cy="6858000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115616" y="836712"/>
            <a:ext cx="4968552" cy="2952328"/>
          </a:xfrm>
          <a:prstGeom prst="wedgeRoundRectCallout">
            <a:avLst>
              <a:gd name="adj1" fmla="val -31525"/>
              <a:gd name="adj2" fmla="val 79532"/>
              <a:gd name="adj3" fmla="val 16667"/>
            </a:avLst>
          </a:prstGeom>
          <a:solidFill>
            <a:srgbClr val="92D05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Чтобы при письме можно было перенести часть слова на другую строку, если оно не помещается.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56376" y="6237312"/>
            <a:ext cx="118762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Далее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Иванова ТВ\Рабочий стол\Конкурс ИКТ\images (4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060848"/>
            <a:ext cx="3024336" cy="4578449"/>
          </a:xfrm>
          <a:prstGeom prst="rect">
            <a:avLst/>
          </a:prstGeom>
          <a:noFill/>
        </p:spPr>
      </p:pic>
      <p:pic>
        <p:nvPicPr>
          <p:cNvPr id="2051" name="Picture 3" descr="C:\Documents and Settings\Иванова ТВ\Рабочий стол\Конкурс ИКТ\images (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404664"/>
            <a:ext cx="3112368" cy="4824536"/>
          </a:xfrm>
          <a:prstGeom prst="rect">
            <a:avLst/>
          </a:prstGeom>
          <a:noFill/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971600" y="620688"/>
            <a:ext cx="5112568" cy="1008112"/>
          </a:xfrm>
          <a:prstGeom prst="wedgeRoundRectCallout">
            <a:avLst>
              <a:gd name="adj1" fmla="val 55586"/>
              <a:gd name="adj2" fmla="val 11334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 !</a:t>
            </a:r>
            <a:endParaRPr lang="ru-RU" sz="4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12360" y="6237312"/>
            <a:ext cx="100811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Далее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  <a:hlinkClick r:id="rId2"/>
              </a:rPr>
              <a:t>http://jabx.narod.ru/images/clipart/multi/buratino2.png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- </a:t>
            </a:r>
            <a:r>
              <a:rPr lang="ru-RU" dirty="0" err="1" smtClean="0">
                <a:solidFill>
                  <a:srgbClr val="C00000"/>
                </a:solidFill>
                <a:latin typeface="Arial Narrow" pitchFamily="34" charset="0"/>
              </a:rPr>
              <a:t>Мальвина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 и Буратино.</a:t>
            </a:r>
          </a:p>
          <a:p>
            <a:endParaRPr lang="ru-RU" dirty="0" smtClean="0"/>
          </a:p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  <a:hlinkClick r:id="rId3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  <a:hlinkClick r:id="rId3"/>
              </a:rPr>
              <a:t>imgfotki.yandex.ru/get/4517/44774248.ef/0_6775b_b34badfe_XL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- фон 2</a:t>
            </a:r>
          </a:p>
          <a:p>
            <a:endParaRPr lang="ru-RU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Контрольно-измерительные материалы. Итоговое тестирование, В.Т. Голубь, Воронеж 2011.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476672"/>
            <a:ext cx="4896544" cy="92333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sz="5400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Иванова ТВ\Рабочий стол\Конкурс ИКТ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82" cy="6858000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115616" y="1196752"/>
            <a:ext cx="4752528" cy="1584176"/>
          </a:xfrm>
          <a:prstGeom prst="wedgeRoundRectCallout">
            <a:avLst>
              <a:gd name="adj1" fmla="val 65420"/>
              <a:gd name="adj2" fmla="val 93121"/>
              <a:gd name="adj3" fmla="val 16667"/>
            </a:avLst>
          </a:prstGeom>
          <a:solidFill>
            <a:schemeClr val="tx2">
              <a:lumMod val="20000"/>
              <a:lumOff val="8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Вспомни как определить количество слогов в слове.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5877272"/>
            <a:ext cx="1296144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</a:t>
            </a:r>
            <a:r>
              <a:rPr lang="ru-RU" b="1" dirty="0" smtClean="0"/>
              <a:t>роверка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Иванова ТВ\Рабочий стол\Конкурс ИКТ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82" cy="6858000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691680" y="2348880"/>
            <a:ext cx="4392488" cy="1224136"/>
          </a:xfrm>
          <a:prstGeom prst="wedgeRoundRectCallout">
            <a:avLst>
              <a:gd name="adj1" fmla="val -42304"/>
              <a:gd name="adj2" fmla="val 143863"/>
              <a:gd name="adj3" fmla="val 16667"/>
            </a:avLst>
          </a:prstGeom>
          <a:solidFill>
            <a:srgbClr val="92D05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Сколько в слове гласных, столько и слогов.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56376" y="6237312"/>
            <a:ext cx="118762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Далее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Иванова ТВ\Рабочий стол\Конкурс ИКТ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82" cy="6858000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115616" y="1196752"/>
            <a:ext cx="4752528" cy="1584176"/>
          </a:xfrm>
          <a:prstGeom prst="wedgeRoundRectCallout">
            <a:avLst>
              <a:gd name="adj1" fmla="val 65420"/>
              <a:gd name="adj2" fmla="val 93121"/>
              <a:gd name="adj3" fmla="val 16667"/>
            </a:avLst>
          </a:prstGeom>
          <a:solidFill>
            <a:schemeClr val="tx2">
              <a:lumMod val="20000"/>
              <a:lumOff val="8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Какие секреты имеют правила переноса слов?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5877272"/>
            <a:ext cx="1296144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</a:t>
            </a:r>
            <a:r>
              <a:rPr lang="ru-RU" b="1" dirty="0" smtClean="0"/>
              <a:t>роверка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Иванова ТВ\Рабочий стол\Конкурс ИКТ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82" cy="6858000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691680" y="2132856"/>
            <a:ext cx="4392488" cy="1656184"/>
          </a:xfrm>
          <a:prstGeom prst="wedgeRoundRectCallout">
            <a:avLst>
              <a:gd name="adj1" fmla="val -41042"/>
              <a:gd name="adj2" fmla="val 109565"/>
              <a:gd name="adj3" fmla="val 16667"/>
            </a:avLst>
          </a:prstGeom>
          <a:solidFill>
            <a:srgbClr val="92D05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Одну букву не оставляют на строке и не переносят на другую строку.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56376" y="6237312"/>
            <a:ext cx="118762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Далее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Иванова ТВ\Рабочий стол\Конкурс ИКТ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82" cy="6858000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195736" y="3429000"/>
            <a:ext cx="3960440" cy="1440160"/>
          </a:xfrm>
          <a:prstGeom prst="wedgeRoundRectCallout">
            <a:avLst>
              <a:gd name="adj1" fmla="val 69501"/>
              <a:gd name="adj2" fmla="val -39812"/>
              <a:gd name="adj3" fmla="val 16667"/>
            </a:avLst>
          </a:prstGeom>
          <a:solidFill>
            <a:schemeClr val="tx2">
              <a:lumMod val="20000"/>
              <a:lumOff val="8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В какой строке все слова нельзя разделить для переноса?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5877272"/>
            <a:ext cx="1296144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</a:t>
            </a:r>
            <a:r>
              <a:rPr lang="ru-RU" b="1" dirty="0" smtClean="0"/>
              <a:t>роверка</a:t>
            </a:r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1600" y="980728"/>
            <a:ext cx="5112568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0070C0"/>
                </a:solidFill>
              </a:rPr>
              <a:t>Лист</a:t>
            </a:r>
            <a:r>
              <a:rPr lang="ru-RU" sz="4400" i="1" dirty="0" smtClean="0">
                <a:solidFill>
                  <a:srgbClr val="0070C0"/>
                </a:solidFill>
              </a:rPr>
              <a:t>, щука, окунь.</a:t>
            </a:r>
          </a:p>
          <a:p>
            <a:pPr algn="ctr"/>
            <a:r>
              <a:rPr lang="ru-RU" sz="4400" i="1" dirty="0" smtClean="0">
                <a:solidFill>
                  <a:srgbClr val="0070C0"/>
                </a:solidFill>
              </a:rPr>
              <a:t>Ёрш, дождь, змея.</a:t>
            </a:r>
          </a:p>
          <a:p>
            <a:pPr algn="ctr"/>
            <a:r>
              <a:rPr lang="ru-RU" sz="4400" i="1" dirty="0" smtClean="0">
                <a:solidFill>
                  <a:srgbClr val="0070C0"/>
                </a:solidFill>
              </a:rPr>
              <a:t>Окно, волки, снег.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Иванова ТВ\Рабочий стол\Конкурс ИКТ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82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956376" y="6237312"/>
            <a:ext cx="118762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Далее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71600" y="980728"/>
            <a:ext cx="5112568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0070C0"/>
                </a:solidFill>
              </a:rPr>
              <a:t>Лист</a:t>
            </a:r>
            <a:r>
              <a:rPr lang="ru-RU" sz="4400" i="1" dirty="0" smtClean="0">
                <a:solidFill>
                  <a:srgbClr val="0070C0"/>
                </a:solidFill>
              </a:rPr>
              <a:t>, щука, окунь.</a:t>
            </a:r>
          </a:p>
          <a:p>
            <a:pPr algn="ctr"/>
            <a:r>
              <a:rPr lang="ru-RU" sz="4400" i="1" u="sng" dirty="0" smtClean="0">
                <a:solidFill>
                  <a:srgbClr val="FF0000"/>
                </a:solidFill>
              </a:rPr>
              <a:t>Ёрш, дождь, змея.</a:t>
            </a:r>
          </a:p>
          <a:p>
            <a:pPr algn="ctr"/>
            <a:r>
              <a:rPr lang="ru-RU" sz="4400" i="1" dirty="0" smtClean="0">
                <a:solidFill>
                  <a:srgbClr val="0070C0"/>
                </a:solidFill>
              </a:rPr>
              <a:t>Окно, волки, снег.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2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Иванова ТВ\Рабочий стол\Конкурс ИКТ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82" cy="6858000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195736" y="3429000"/>
            <a:ext cx="3960440" cy="1440160"/>
          </a:xfrm>
          <a:prstGeom prst="wedgeRoundRectCallout">
            <a:avLst>
              <a:gd name="adj1" fmla="val 69501"/>
              <a:gd name="adj2" fmla="val -39812"/>
              <a:gd name="adj3" fmla="val 16667"/>
            </a:avLst>
          </a:prstGeom>
          <a:solidFill>
            <a:schemeClr val="tx2">
              <a:lumMod val="20000"/>
              <a:lumOff val="8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Найди слова, которые  нельзя разделить для переноса?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5877272"/>
            <a:ext cx="1296144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</a:t>
            </a:r>
            <a:r>
              <a:rPr lang="ru-RU" b="1" dirty="0" smtClean="0"/>
              <a:t>роверка</a:t>
            </a:r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1600" y="620688"/>
            <a:ext cx="5112568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Клей, улей, </a:t>
            </a:r>
            <a:r>
              <a:rPr lang="ru-RU" sz="4400" i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пирог, степь, замок, дверь, кольцо, листок.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Иванова ТВ\Рабочий стол\Конкурс ИКТ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82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71600" y="620688"/>
            <a:ext cx="5112568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kumimoji="0" lang="ru-RU" sz="4400" b="0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Клей, улей, </a:t>
            </a:r>
            <a:r>
              <a:rPr lang="ru-RU" sz="4400" i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пирог, </a:t>
            </a:r>
            <a:r>
              <a:rPr lang="ru-RU" sz="4400" i="1" u="sng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степь,</a:t>
            </a:r>
            <a:r>
              <a:rPr lang="ru-RU" sz="4400" i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замок, </a:t>
            </a:r>
            <a:r>
              <a:rPr lang="ru-RU" sz="4400" i="1" u="sng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дверь,</a:t>
            </a:r>
            <a:r>
              <a:rPr lang="ru-RU" sz="4400" i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кольцо, листок.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56376" y="6237312"/>
            <a:ext cx="118762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Далее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341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Русский язык. 1 класс. Тренажёр по теме:  «Деление слов на слоги. Перенос.»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Тренажёр по теме  «Деление слов на слоги. Перенос»</dc:title>
  <cp:lastModifiedBy>Иванова ТВ</cp:lastModifiedBy>
  <cp:revision>20</cp:revision>
  <dcterms:modified xsi:type="dcterms:W3CDTF">2012-04-21T22:47:33Z</dcterms:modified>
</cp:coreProperties>
</file>