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77" r:id="rId2"/>
    <p:sldId id="264" r:id="rId3"/>
    <p:sldId id="279" r:id="rId4"/>
    <p:sldId id="281" r:id="rId5"/>
    <p:sldId id="266" r:id="rId6"/>
    <p:sldId id="270" r:id="rId7"/>
    <p:sldId id="282" r:id="rId8"/>
    <p:sldId id="268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CC"/>
    <a:srgbClr val="000066"/>
    <a:srgbClr val="FFCC00"/>
    <a:srgbClr val="FFFF00"/>
    <a:srgbClr val="FFCC99"/>
    <a:srgbClr val="CC6600"/>
    <a:srgbClr val="996633"/>
    <a:srgbClr val="993300"/>
    <a:srgbClr val="CC9900"/>
    <a:srgbClr val="FFCC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613" autoAdjust="0"/>
    <p:restoredTop sz="86408" autoAdjust="0"/>
  </p:normalViewPr>
  <p:slideViewPr>
    <p:cSldViewPr>
      <p:cViewPr>
        <p:scale>
          <a:sx n="57" d="100"/>
          <a:sy n="57" d="100"/>
        </p:scale>
        <p:origin x="-3408" y="-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ru-RU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ru-RU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9ECC5FA-178C-4B76-985D-8F8A251C8C6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1610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ru-RU"/>
          </a:p>
        </p:txBody>
      </p:sp>
      <p:sp>
        <p:nvSpPr>
          <p:cNvPr id="2057" name="Rectangle 9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endParaRPr lang="ru-RU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</a:defRPr>
            </a:lvl1pPr>
          </a:lstStyle>
          <a:p>
            <a:endParaRPr lang="ru-RU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</a:defRPr>
            </a:lvl1pPr>
          </a:lstStyle>
          <a:p>
            <a:fld id="{782CEE13-D9DD-46B7-98D0-14DD4A80F1C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5347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Line 2"/>
          <p:cNvSpPr>
            <a:spLocks noChangeShapeType="1"/>
          </p:cNvSpPr>
          <p:nvPr/>
        </p:nvSpPr>
        <p:spPr bwMode="auto">
          <a:xfrm>
            <a:off x="2895600" y="4303713"/>
            <a:ext cx="32766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752600"/>
          </a:xfrm>
        </p:spPr>
        <p:txBody>
          <a:bodyPr anchor="t"/>
          <a:lstStyle>
            <a:lvl1pPr algn="ctr">
              <a:lnSpc>
                <a:spcPct val="90000"/>
              </a:lnSpc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95800"/>
            <a:ext cx="6400800" cy="1524000"/>
          </a:xfrm>
        </p:spPr>
        <p:txBody>
          <a:bodyPr anchor="ctr"/>
          <a:lstStyle>
            <a:lvl1pPr marL="0" indent="0" algn="ctr">
              <a:lnSpc>
                <a:spcPct val="80000"/>
              </a:lnSpc>
              <a:buFont typeface="Wingdings" pitchFamily="2" charset="2"/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0" y="1066800"/>
            <a:ext cx="86868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grpSp>
        <p:nvGrpSpPr>
          <p:cNvPr id="30726" name="Group 6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336" y="0"/>
            <a:chExt cx="2064" cy="1344"/>
          </a:xfrm>
        </p:grpSpPr>
        <p:sp>
          <p:nvSpPr>
            <p:cNvPr id="30727" name="Rectangle 7"/>
            <p:cNvSpPr>
              <a:spLocks noChangeArrowheads="1"/>
            </p:cNvSpPr>
            <p:nvPr/>
          </p:nvSpPr>
          <p:spPr bwMode="auto">
            <a:xfrm>
              <a:off x="1008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28" name="Rectangle 8"/>
            <p:cNvSpPr>
              <a:spLocks noChangeArrowheads="1"/>
            </p:cNvSpPr>
            <p:nvPr/>
          </p:nvSpPr>
          <p:spPr bwMode="auto">
            <a:xfrm>
              <a:off x="1344" y="1008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29" name="Rectangle 9"/>
            <p:cNvSpPr>
              <a:spLocks noChangeArrowheads="1"/>
            </p:cNvSpPr>
            <p:nvPr/>
          </p:nvSpPr>
          <p:spPr bwMode="auto">
            <a:xfrm>
              <a:off x="1728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0" name="Rectangle 10"/>
            <p:cNvSpPr>
              <a:spLocks noChangeArrowheads="1"/>
            </p:cNvSpPr>
            <p:nvPr/>
          </p:nvSpPr>
          <p:spPr bwMode="auto">
            <a:xfrm>
              <a:off x="2064" y="672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1" name="Rectangle 11"/>
            <p:cNvSpPr>
              <a:spLocks noChangeArrowheads="1"/>
            </p:cNvSpPr>
            <p:nvPr/>
          </p:nvSpPr>
          <p:spPr bwMode="auto">
            <a:xfrm>
              <a:off x="672" y="336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2" name="Rectangle 12"/>
            <p:cNvSpPr>
              <a:spLocks noChangeArrowheads="1"/>
            </p:cNvSpPr>
            <p:nvPr/>
          </p:nvSpPr>
          <p:spPr bwMode="auto">
            <a:xfrm>
              <a:off x="336" y="0"/>
              <a:ext cx="336" cy="336"/>
            </a:xfrm>
            <a:prstGeom prst="rect">
              <a:avLst/>
            </a:prstGeom>
            <a:noFill/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0733" name="Group 13"/>
          <p:cNvGrpSpPr>
            <a:grpSpLocks/>
          </p:cNvGrpSpPr>
          <p:nvPr/>
        </p:nvGrpSpPr>
        <p:grpSpPr bwMode="auto">
          <a:xfrm>
            <a:off x="533400" y="0"/>
            <a:ext cx="3276600" cy="2133600"/>
            <a:chOff x="2736" y="96"/>
            <a:chExt cx="2064" cy="1344"/>
          </a:xfrm>
        </p:grpSpPr>
        <p:sp>
          <p:nvSpPr>
            <p:cNvPr id="30734" name="Rectangle 14"/>
            <p:cNvSpPr>
              <a:spLocks noChangeArrowheads="1"/>
            </p:cNvSpPr>
            <p:nvPr/>
          </p:nvSpPr>
          <p:spPr bwMode="auto">
            <a:xfrm>
              <a:off x="3408" y="768"/>
              <a:ext cx="336" cy="336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5" name="Rectangle 15"/>
            <p:cNvSpPr>
              <a:spLocks noChangeArrowheads="1"/>
            </p:cNvSpPr>
            <p:nvPr/>
          </p:nvSpPr>
          <p:spPr bwMode="auto">
            <a:xfrm>
              <a:off x="3744" y="1104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6" name="Rectangle 16"/>
            <p:cNvSpPr>
              <a:spLocks noChangeArrowheads="1"/>
            </p:cNvSpPr>
            <p:nvPr/>
          </p:nvSpPr>
          <p:spPr bwMode="auto">
            <a:xfrm>
              <a:off x="4128" y="432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7" name="Rectangle 17"/>
            <p:cNvSpPr>
              <a:spLocks noChangeArrowheads="1"/>
            </p:cNvSpPr>
            <p:nvPr/>
          </p:nvSpPr>
          <p:spPr bwMode="auto">
            <a:xfrm>
              <a:off x="4464" y="768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8" name="Rectangle 18"/>
            <p:cNvSpPr>
              <a:spLocks noChangeArrowheads="1"/>
            </p:cNvSpPr>
            <p:nvPr/>
          </p:nvSpPr>
          <p:spPr bwMode="auto">
            <a:xfrm>
              <a:off x="3072" y="432"/>
              <a:ext cx="336" cy="336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39" name="Rectangle 19"/>
            <p:cNvSpPr>
              <a:spLocks noChangeArrowheads="1"/>
            </p:cNvSpPr>
            <p:nvPr/>
          </p:nvSpPr>
          <p:spPr bwMode="auto">
            <a:xfrm>
              <a:off x="2736" y="96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4114800" y="4191000"/>
            <a:ext cx="211138" cy="211138"/>
          </a:xfrm>
          <a:prstGeom prst="rect">
            <a:avLst/>
          </a:prstGeom>
          <a:solidFill>
            <a:schemeClr val="accent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4419600" y="4191000"/>
            <a:ext cx="211138" cy="211138"/>
          </a:xfrm>
          <a:prstGeom prst="rect">
            <a:avLst/>
          </a:prstGeom>
          <a:solidFill>
            <a:schemeClr val="bg2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4724400" y="4191000"/>
            <a:ext cx="211138" cy="211138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30743" name="Rectangle 23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44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 sz="3200"/>
            </a:lvl1pPr>
          </a:lstStyle>
          <a:p>
            <a:fld id="{F693CEDE-6D0E-4D10-A9B4-BD562A8857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C41BA7-E46A-4675-99CA-137DE91D11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1219200"/>
            <a:ext cx="17716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1219200"/>
            <a:ext cx="5162550" cy="4953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56401-175F-456A-BFE1-8FF090B8ED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BEE3A9-CF91-4E61-9ABA-3CD37BC3B8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254B9-F385-46FB-A025-D28561A8E4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954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2819400"/>
            <a:ext cx="3467100" cy="3352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D59E6-757E-4142-8526-69E3C6EB42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4D7E3A-4C45-4E7D-B8A2-0E381F3BAE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79960B-A2FD-48AC-A3B9-D2AAED6F08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D04830-4168-4902-A396-A1D0DF8768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28CD09-2FAD-4F02-B10F-BB47A76BF7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10399-2427-4FE2-8AA6-C634AECC05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2819400"/>
            <a:ext cx="7086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22860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33400" y="2819400"/>
            <a:ext cx="533400" cy="5334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981200" y="533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762000" y="1066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1143000" y="6858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362200" y="152400"/>
            <a:ext cx="381000" cy="3810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755650"/>
            <a:ext cx="5867400" cy="76200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5715000" y="609600"/>
            <a:ext cx="304800" cy="3048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5562600" y="457200"/>
            <a:ext cx="304800" cy="3048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8458200" y="3962400"/>
            <a:ext cx="381000" cy="381000"/>
          </a:xfrm>
          <a:prstGeom prst="rect">
            <a:avLst/>
          </a:prstGeom>
          <a:solidFill>
            <a:schemeClr val="accent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8686800" y="3657600"/>
            <a:ext cx="381000" cy="381000"/>
          </a:xfrm>
          <a:prstGeom prst="rect">
            <a:avLst/>
          </a:prstGeom>
          <a:solidFill>
            <a:schemeClr val="bg2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kumimoji="1" lang="ru-RU" sz="2400"/>
          </a:p>
        </p:txBody>
      </p:sp>
      <p:grpSp>
        <p:nvGrpSpPr>
          <p:cNvPr id="29710" name="Group 14"/>
          <p:cNvGrpSpPr>
            <a:grpSpLocks/>
          </p:cNvGrpSpPr>
          <p:nvPr/>
        </p:nvGrpSpPr>
        <p:grpSpPr bwMode="auto">
          <a:xfrm>
            <a:off x="0" y="2286000"/>
            <a:ext cx="1066800" cy="1066800"/>
            <a:chOff x="0" y="2496"/>
            <a:chExt cx="672" cy="672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0" y="2496"/>
              <a:ext cx="336" cy="336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12" name="Rectangle 16"/>
            <p:cNvSpPr>
              <a:spLocks noChangeArrowheads="1"/>
            </p:cNvSpPr>
            <p:nvPr/>
          </p:nvSpPr>
          <p:spPr bwMode="auto">
            <a:xfrm>
              <a:off x="336" y="2832"/>
              <a:ext cx="336" cy="336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9713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1219200"/>
            <a:ext cx="7086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714" name="Rectangle 1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553200" y="6507163"/>
            <a:ext cx="18288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9715" name="Rectangle 1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95400" y="6507163"/>
            <a:ext cx="28956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eaLnBrk="1" hangingPunct="1">
              <a:defRPr sz="1200">
                <a:solidFill>
                  <a:schemeClr val="folHlink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9716" name="Rectangle 2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791200" y="6172200"/>
            <a:ext cx="762000" cy="6096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2800" b="1">
                <a:solidFill>
                  <a:schemeClr val="bg1"/>
                </a:solidFill>
                <a:latin typeface="+mn-lt"/>
              </a:defRPr>
            </a:lvl1pPr>
          </a:lstStyle>
          <a:p>
            <a:fld id="{0B3F90D8-60E5-42C9-A601-E74666454B5B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9717" name="Group 21"/>
          <p:cNvGrpSpPr>
            <a:grpSpLocks/>
          </p:cNvGrpSpPr>
          <p:nvPr/>
        </p:nvGrpSpPr>
        <p:grpSpPr bwMode="auto">
          <a:xfrm>
            <a:off x="762000" y="152400"/>
            <a:ext cx="1981200" cy="1295400"/>
            <a:chOff x="3888" y="96"/>
            <a:chExt cx="1248" cy="816"/>
          </a:xfrm>
        </p:grpSpPr>
        <p:sp>
          <p:nvSpPr>
            <p:cNvPr id="29718" name="Rectangle 22"/>
            <p:cNvSpPr>
              <a:spLocks noChangeArrowheads="1"/>
            </p:cNvSpPr>
            <p:nvPr/>
          </p:nvSpPr>
          <p:spPr bwMode="auto">
            <a:xfrm>
              <a:off x="4656" y="336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19" name="Rectangle 23"/>
            <p:cNvSpPr>
              <a:spLocks noChangeArrowheads="1"/>
            </p:cNvSpPr>
            <p:nvPr/>
          </p:nvSpPr>
          <p:spPr bwMode="auto">
            <a:xfrm>
              <a:off x="3888" y="672"/>
              <a:ext cx="240" cy="240"/>
            </a:xfrm>
            <a:prstGeom prst="rect">
              <a:avLst/>
            </a:prstGeom>
            <a:solidFill>
              <a:schemeClr val="accent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20" name="Rectangle 24"/>
            <p:cNvSpPr>
              <a:spLocks noChangeArrowheads="1"/>
            </p:cNvSpPr>
            <p:nvPr/>
          </p:nvSpPr>
          <p:spPr bwMode="auto">
            <a:xfrm>
              <a:off x="4128" y="432"/>
              <a:ext cx="240" cy="240"/>
            </a:xfrm>
            <a:prstGeom prst="rect">
              <a:avLst/>
            </a:prstGeom>
            <a:solidFill>
              <a:schemeClr val="tx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9721" name="Rectangle 25"/>
            <p:cNvSpPr>
              <a:spLocks noChangeArrowheads="1"/>
            </p:cNvSpPr>
            <p:nvPr/>
          </p:nvSpPr>
          <p:spPr bwMode="auto">
            <a:xfrm>
              <a:off x="4896" y="96"/>
              <a:ext cx="240" cy="240"/>
            </a:xfrm>
            <a:prstGeom prst="rect">
              <a:avLst/>
            </a:prstGeom>
            <a:solidFill>
              <a:schemeClr val="bg2"/>
            </a:solidFill>
            <a:ln w="57150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857760"/>
            <a:ext cx="7086600" cy="1447800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0000CC"/>
                </a:solidFill>
                <a:latin typeface="Bookman Old Style" pitchFamily="18" charset="0"/>
              </a:rPr>
              <a:t>Булдыгерова Татьяна Александровна </a:t>
            </a:r>
            <a: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  <a:t/>
            </a:r>
            <a:b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  <a:t>социальный педагог отделения </a:t>
            </a:r>
            <a:b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  <a:t>психолого-педагогической реабилитации </a:t>
            </a:r>
            <a:b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2000" dirty="0" smtClean="0">
                <a:solidFill>
                  <a:srgbClr val="0000CC"/>
                </a:solidFill>
                <a:latin typeface="Bookman Old Style" pitchFamily="18" charset="0"/>
              </a:rPr>
              <a:t>ОГБУ «Реабилитационный центр для детей и подростков с ограниченными возможностями» </a:t>
            </a:r>
            <a:endParaRPr lang="ru-RU" sz="2000" dirty="0">
              <a:solidFill>
                <a:srgbClr val="0000CC"/>
              </a:solidFill>
              <a:latin typeface="Bookman Old Style" pitchFamily="18" charset="0"/>
            </a:endParaRPr>
          </a:p>
        </p:txBody>
      </p:sp>
      <p:pic>
        <p:nvPicPr>
          <p:cNvPr id="2050" name="Picture 2" descr="C:\Documents and Settings\класс-1\Рабочий стол\10 лет\татьяна\00000 0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071546"/>
            <a:ext cx="4470400" cy="335280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357290" y="928670"/>
            <a:ext cx="664373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Основные направления работы социального педагога: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Bookman Old Style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оциально-педагогическая реабилитация и адаптация детей с ограниченными возможностями;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организация процесса обучения (формирование классов, взаимодействие с учителями, помощь в подготовке домашнего задания);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обучение детей русскому языку и литературе;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проведение занятий по обучению компьютерной грамоте;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dirty="0" err="1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социокультурная</a:t>
            </a:r>
            <a:r>
              <a:rPr lang="ru-RU" sz="20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реабилитация;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работа с родителями (консультирование, проведение мастер-классов и т. д.);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методическая работа.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857232"/>
            <a:ext cx="7086600" cy="1447800"/>
          </a:xfrm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Социально-педагогическая реабилитация и адаптация детей с ограниченными возможностями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pic>
        <p:nvPicPr>
          <p:cNvPr id="3075" name="Picture 3" descr="C:\Documents and Settings\класс-1\Рабочий стол\10 лет\00000 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2285992"/>
            <a:ext cx="2952770" cy="2214578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8" name="Picture 2" descr="C:\Documents and Settings\класс-1\Рабочий стол\10 лет\татьяна\00000 0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14554"/>
            <a:ext cx="2952770" cy="2214578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3076" name="Picture 4" descr="C:\Documents and Settings\класс-1\Рабочий стол\10 лет\00000 0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4572008"/>
            <a:ext cx="2928958" cy="2127312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11" name="Picture 12" descr="G:\шашки шахматы\DSC04241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14744" y="3857628"/>
            <a:ext cx="3008311" cy="2143140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785794"/>
            <a:ext cx="7086600" cy="1447800"/>
          </a:xfrm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Организация процесса обучения, обучение детей русскому языку и литературе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pic>
        <p:nvPicPr>
          <p:cNvPr id="4099" name="Picture 3" descr="C:\Documents and Settings\класс-1\Рабочий стол\10 лет\00000 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714751"/>
            <a:ext cx="4000528" cy="3000397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7" name="Picture 2" descr="H:\Новая папка\DSC_546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3116"/>
            <a:ext cx="4202084" cy="2784764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7086600" cy="1447800"/>
          </a:xfrm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</a:rPr>
              <a:t>Проведение занятий по обучению компьютерной грамоте</a:t>
            </a:r>
            <a:endParaRPr lang="ru-RU" sz="2400" b="1" i="1" dirty="0">
              <a:solidFill>
                <a:srgbClr val="0000CC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H:\Фото к 10летию\Пед отделение\DSC_5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500438"/>
            <a:ext cx="4572032" cy="3071834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6" name="Picture 3" descr="I:\Фото к 10летию\Пед отделение\DSC_5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071678"/>
            <a:ext cx="4415697" cy="3071834"/>
          </a:xfrm>
          <a:prstGeom prst="rect">
            <a:avLst/>
          </a:prstGeom>
          <a:noFill/>
          <a:ln w="28575">
            <a:solidFill>
              <a:srgbClr val="0000CC"/>
            </a:solidFill>
            <a:prstDash val="solid"/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928670"/>
            <a:ext cx="7086600" cy="1447800"/>
          </a:xfrm>
        </p:spPr>
        <p:txBody>
          <a:bodyPr/>
          <a:lstStyle/>
          <a:p>
            <a:pPr lvl="0" algn="ctr"/>
            <a:r>
              <a:rPr lang="ru-RU" sz="2400" b="1" i="1" dirty="0" err="1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Социокультурная</a:t>
            </a:r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реабилитация </a:t>
            </a:r>
            <a:b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детей и родителей </a:t>
            </a:r>
            <a:r>
              <a:rPr lang="ru-RU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4274" name="Picture 2" descr="I:\фото на конкурс\таня булд\DSCN24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28802"/>
            <a:ext cx="4381531" cy="3286148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54275" name="Picture 3" descr="I:\фото на конкурс\таня булд\Изображение 1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214686"/>
            <a:ext cx="4410751" cy="3308357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7086600" cy="1071570"/>
          </a:xfrm>
        </p:spPr>
        <p:txBody>
          <a:bodyPr/>
          <a:lstStyle/>
          <a:p>
            <a:pPr algn="ctr"/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2400" b="1" i="1" dirty="0">
              <a:solidFill>
                <a:srgbClr val="0000CC"/>
              </a:solidFill>
            </a:endParaRPr>
          </a:p>
        </p:txBody>
      </p:sp>
      <p:pic>
        <p:nvPicPr>
          <p:cNvPr id="8" name="Picture 2" descr="I:\фото на конкурс\фото для конкурса\DSC057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428736"/>
            <a:ext cx="3619524" cy="2714644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9" name="Picture 3" descr="C:\Documents and Settings\класс-1\Рабочий стол\10 лет\татьяна\00000 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4000504"/>
            <a:ext cx="3619525" cy="2714644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11" name="Picture 2" descr="C:\Documents and Settings\класс-1\Рабочий стол\10 лет\татьяна\00000 01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643050"/>
            <a:ext cx="3857652" cy="2893239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357298"/>
            <a:ext cx="7086600" cy="1143008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</a:rPr>
              <a:t>         Методическая работа</a:t>
            </a:r>
            <a:br>
              <a:rPr lang="ru-RU" sz="2400" b="1" i="1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Bookman Old Style" pitchFamily="18" charset="0"/>
              </a:rPr>
              <a:t>-</a:t>
            </a:r>
            <a: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  <a:t>разработка индивидуальных программ реабилитации;</a:t>
            </a:r>
            <a:r>
              <a:rPr lang="ru-RU" sz="2400" dirty="0" smtClean="0">
                <a:latin typeface="Bookman Old Style" pitchFamily="18" charset="0"/>
              </a:rPr>
              <a:t/>
            </a:r>
            <a:br>
              <a:rPr lang="ru-RU" sz="2400" dirty="0" smtClean="0">
                <a:latin typeface="Bookman Old Style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Bookman Old Style" pitchFamily="18" charset="0"/>
              </a:rPr>
              <a:t>-</a:t>
            </a:r>
            <a: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  <a:t>проектная деятельность;</a:t>
            </a:r>
            <a:b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Bookman Old Style" pitchFamily="18" charset="0"/>
              </a:rPr>
              <a:t>-</a:t>
            </a:r>
            <a: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  <a:t>участие в областных семинарах-практикумах</a:t>
            </a:r>
            <a:b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</a:br>
            <a:r>
              <a:rPr lang="ru-RU" sz="1800" b="1" dirty="0" smtClean="0">
                <a:solidFill>
                  <a:srgbClr val="0000CC"/>
                </a:solidFill>
                <a:latin typeface="Bookman Old Style" pitchFamily="18" charset="0"/>
              </a:rPr>
              <a:t>-</a:t>
            </a:r>
            <a:r>
              <a:rPr lang="ru-RU" sz="1800" dirty="0" smtClean="0">
                <a:solidFill>
                  <a:srgbClr val="0000CC"/>
                </a:solidFill>
                <a:latin typeface="Bookman Old Style" pitchFamily="18" charset="0"/>
              </a:rPr>
              <a:t>разработка консультаций и методических материалов для   детей и родителей, публикация их в сборниках</a:t>
            </a:r>
            <a:endParaRPr lang="ru-RU" sz="1800" dirty="0">
              <a:solidFill>
                <a:srgbClr val="0000CC"/>
              </a:solidFill>
              <a:latin typeface="Bookman Old Style" pitchFamily="18" charset="0"/>
            </a:endParaRPr>
          </a:p>
        </p:txBody>
      </p:sp>
      <p:pic>
        <p:nvPicPr>
          <p:cNvPr id="52226" name="Picture 2" descr="I:\фото на конкурс\фото\DSC099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3000372"/>
            <a:ext cx="2514600" cy="3352800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pic>
        <p:nvPicPr>
          <p:cNvPr id="6" name="Picture 3" descr="I:\фото на конкурс\фото для конкурса\концерт 16 ноября 2011 0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071810"/>
            <a:ext cx="4236303" cy="3176589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RANCHTO" val="262"/>
  <p:tag name="HOTSPOTTYPE" val="DefinedInNavigator"/>
  <p:tag name="DEFINEDINNAVIGATOR" val="True"/>
</p:tagLst>
</file>

<file path=ppt/theme/theme1.xml><?xml version="1.0" encoding="utf-8"?>
<a:theme xmlns:a="http://schemas.openxmlformats.org/drawingml/2006/main" name="Recommending A Strategy">
  <a:themeElements>
    <a:clrScheme name="Тема Office 2">
      <a:dk1>
        <a:srgbClr val="000000"/>
      </a:dk1>
      <a:lt1>
        <a:srgbClr val="FFFFFF"/>
      </a:lt1>
      <a:dk2>
        <a:srgbClr val="009900"/>
      </a:dk2>
      <a:lt2>
        <a:srgbClr val="CC0000"/>
      </a:lt2>
      <a:accent1>
        <a:srgbClr val="CCCC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E2E2AA"/>
      </a:accent5>
      <a:accent6>
        <a:srgbClr val="2D2DB9"/>
      </a:accent6>
      <a:hlink>
        <a:srgbClr val="000000"/>
      </a:hlink>
      <a:folHlink>
        <a:srgbClr val="808080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9999"/>
        </a:dk1>
        <a:lt1>
          <a:srgbClr val="FFFFFF"/>
        </a:lt1>
        <a:dk2>
          <a:srgbClr val="000066"/>
        </a:dk2>
        <a:lt2>
          <a:srgbClr val="339966"/>
        </a:lt2>
        <a:accent1>
          <a:srgbClr val="00CC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E2CA"/>
        </a:accent5>
        <a:accent6>
          <a:srgbClr val="008AB9"/>
        </a:accent6>
        <a:hlink>
          <a:srgbClr val="33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9900"/>
        </a:dk2>
        <a:lt2>
          <a:srgbClr val="CC0000"/>
        </a:lt2>
        <a:accent1>
          <a:srgbClr val="CCCC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2D2DB9"/>
        </a:accent6>
        <a:hlink>
          <a:srgbClr val="00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333399"/>
        </a:dk1>
        <a:lt1>
          <a:srgbClr val="FFFFCC"/>
        </a:lt1>
        <a:dk2>
          <a:srgbClr val="000000"/>
        </a:dk2>
        <a:lt2>
          <a:srgbClr val="0000FF"/>
        </a:lt2>
        <a:accent1>
          <a:srgbClr val="800000"/>
        </a:accent1>
        <a:accent2>
          <a:srgbClr val="3366CC"/>
        </a:accent2>
        <a:accent3>
          <a:srgbClr val="AAAAAA"/>
        </a:accent3>
        <a:accent4>
          <a:srgbClr val="DADAAE"/>
        </a:accent4>
        <a:accent5>
          <a:srgbClr val="C0AAAA"/>
        </a:accent5>
        <a:accent6>
          <a:srgbClr val="2D5CB9"/>
        </a:accent6>
        <a:hlink>
          <a:srgbClr val="FF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CC3300"/>
        </a:dk1>
        <a:lt1>
          <a:srgbClr val="FFFFCC"/>
        </a:lt1>
        <a:dk2>
          <a:srgbClr val="000000"/>
        </a:dk2>
        <a:lt2>
          <a:srgbClr val="CC6600"/>
        </a:lt2>
        <a:accent1>
          <a:srgbClr val="993300"/>
        </a:accent1>
        <a:accent2>
          <a:srgbClr val="808000"/>
        </a:accent2>
        <a:accent3>
          <a:srgbClr val="AAAAAA"/>
        </a:accent3>
        <a:accent4>
          <a:srgbClr val="DADAAE"/>
        </a:accent4>
        <a:accent5>
          <a:srgbClr val="CAADAA"/>
        </a:accent5>
        <a:accent6>
          <a:srgbClr val="7373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66CCFF"/>
        </a:dk1>
        <a:lt1>
          <a:srgbClr val="CCECFF"/>
        </a:lt1>
        <a:dk2>
          <a:srgbClr val="000000"/>
        </a:dk2>
        <a:lt2>
          <a:srgbClr val="9999FF"/>
        </a:lt2>
        <a:accent1>
          <a:srgbClr val="FFFFFF"/>
        </a:accent1>
        <a:accent2>
          <a:srgbClr val="99CCFF"/>
        </a:accent2>
        <a:accent3>
          <a:srgbClr val="AAAAAA"/>
        </a:accent3>
        <a:accent4>
          <a:srgbClr val="AEC9DA"/>
        </a:accent4>
        <a:accent5>
          <a:srgbClr val="FFFFFF"/>
        </a:accent5>
        <a:accent6>
          <a:srgbClr val="8AB9E7"/>
        </a:accent6>
        <a:hlink>
          <a:srgbClr val="CCE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993366"/>
        </a:dk1>
        <a:lt1>
          <a:srgbClr val="FFFFCC"/>
        </a:lt1>
        <a:dk2>
          <a:srgbClr val="333399"/>
        </a:dk2>
        <a:lt2>
          <a:srgbClr val="0066FF"/>
        </a:lt2>
        <a:accent1>
          <a:srgbClr val="6600FF"/>
        </a:accent1>
        <a:accent2>
          <a:srgbClr val="0099CC"/>
        </a:accent2>
        <a:accent3>
          <a:srgbClr val="ADADCA"/>
        </a:accent3>
        <a:accent4>
          <a:srgbClr val="DADAAE"/>
        </a:accent4>
        <a:accent5>
          <a:srgbClr val="B8AAFF"/>
        </a:accent5>
        <a:accent6>
          <a:srgbClr val="008AB9"/>
        </a:accent6>
        <a:hlink>
          <a:srgbClr val="66FF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993366"/>
        </a:dk1>
        <a:lt1>
          <a:srgbClr val="EAEAEA"/>
        </a:lt1>
        <a:dk2>
          <a:srgbClr val="660066"/>
        </a:dk2>
        <a:lt2>
          <a:srgbClr val="CC0000"/>
        </a:lt2>
        <a:accent1>
          <a:srgbClr val="A50021"/>
        </a:accent1>
        <a:accent2>
          <a:srgbClr val="660033"/>
        </a:accent2>
        <a:accent3>
          <a:srgbClr val="B8AAB8"/>
        </a:accent3>
        <a:accent4>
          <a:srgbClr val="C8C8C8"/>
        </a:accent4>
        <a:accent5>
          <a:srgbClr val="CFAAAB"/>
        </a:accent5>
        <a:accent6>
          <a:srgbClr val="5C00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Recommending A Strategy</Template>
  <TotalTime>724</TotalTime>
  <Words>100</Words>
  <Application>Microsoft Office PowerPoint</Application>
  <PresentationFormat>Экран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Recommending A Strategy</vt:lpstr>
      <vt:lpstr>Булдыгерова Татьяна Александровна  социальный педагог отделения  психолого-педагогической реабилитации  ОГБУ «Реабилитационный центр для детей и подростков с ограниченными возможностями» </vt:lpstr>
      <vt:lpstr>Слайд 2</vt:lpstr>
      <vt:lpstr>Социально-педагогическая реабилитация и адаптация детей с ограниченными возможностями</vt:lpstr>
      <vt:lpstr>Организация процесса обучения, обучение детей русскому языку и литературе</vt:lpstr>
      <vt:lpstr>Проведение занятий по обучению компьютерной грамоте</vt:lpstr>
      <vt:lpstr>Социокультурная реабилитация  детей и родителей  </vt:lpstr>
      <vt:lpstr>Работа с родителями</vt:lpstr>
      <vt:lpstr>         Методическая работа -разработка индивидуальных программ реабилитации; -проектная деятельность; -участие в областных семинарах-практикумах -разработка консультаций и методических материалов для   детей и родителей, публикация их в сборниках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Предлагаем стратегию</dc:title>
  <dc:creator>oc_msr</dc:creator>
  <cp:lastModifiedBy>oc_msr</cp:lastModifiedBy>
  <cp:revision>131</cp:revision>
  <cp:lastPrinted>1601-01-01T00:00:00Z</cp:lastPrinted>
  <dcterms:created xsi:type="dcterms:W3CDTF">2011-10-25T07:25:34Z</dcterms:created>
  <dcterms:modified xsi:type="dcterms:W3CDTF">2013-09-10T11:35:57Z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1049</vt:i4>
  </property>
</Properties>
</file>