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83FD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C3B-B14F-4655-97D8-3E96CCBB1AC4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70A9-F4BF-47F7-A745-FD297011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C3B-B14F-4655-97D8-3E96CCBB1AC4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70A9-F4BF-47F7-A745-FD297011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C3B-B14F-4655-97D8-3E96CCBB1AC4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70A9-F4BF-47F7-A745-FD297011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C3B-B14F-4655-97D8-3E96CCBB1AC4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70A9-F4BF-47F7-A745-FD297011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C3B-B14F-4655-97D8-3E96CCBB1AC4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70A9-F4BF-47F7-A745-FD297011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C3B-B14F-4655-97D8-3E96CCBB1AC4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70A9-F4BF-47F7-A745-FD297011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C3B-B14F-4655-97D8-3E96CCBB1AC4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70A9-F4BF-47F7-A745-FD297011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C3B-B14F-4655-97D8-3E96CCBB1AC4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70A9-F4BF-47F7-A745-FD297011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C3B-B14F-4655-97D8-3E96CCBB1AC4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70A9-F4BF-47F7-A745-FD297011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C3B-B14F-4655-97D8-3E96CCBB1AC4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70A9-F4BF-47F7-A745-FD297011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C3B-B14F-4655-97D8-3E96CCBB1AC4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70A9-F4BF-47F7-A745-FD297011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9EC3B-B14F-4655-97D8-3E96CCBB1AC4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070A9-F4BF-47F7-A745-FD297011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71480"/>
            <a:ext cx="914400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Righ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Числа-близнецы</a:t>
            </a:r>
            <a:endParaRPr lang="ru-RU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52" y="4286256"/>
            <a:ext cx="40005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Работу выполнила</a:t>
            </a:r>
          </a:p>
          <a:p>
            <a:r>
              <a:rPr lang="ru-RU" sz="2800" b="1" i="1" dirty="0" smtClean="0"/>
              <a:t>Ученица 6Б класса</a:t>
            </a:r>
          </a:p>
          <a:p>
            <a:r>
              <a:rPr lang="ru-RU" sz="2800" b="1" i="1" dirty="0" smtClean="0"/>
              <a:t>Гимназии школы № 261</a:t>
            </a:r>
          </a:p>
          <a:p>
            <a:r>
              <a:rPr lang="ru-RU" sz="2800" b="1" i="1" dirty="0" smtClean="0"/>
              <a:t>Афонина Ольга</a:t>
            </a:r>
            <a:endParaRPr lang="ru-RU" sz="2800" b="1" i="1" dirty="0"/>
          </a:p>
        </p:txBody>
      </p:sp>
      <p:pic>
        <p:nvPicPr>
          <p:cNvPr id="5" name="Рисунок 4" descr="bc00fda41a2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429000"/>
            <a:ext cx="4124702" cy="3081338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642918"/>
            <a:ext cx="828677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"Близнецы" появляются с некой периодичностью, причем, чем больше числа, тем реже они встречаются (11 и 13; 17 и 19; 29 и 31; 41 и 43; 59 и 61). 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i="1" dirty="0" smtClean="0">
              <a:ea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То же происходит и с обычными простыми числами. 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i="1" dirty="0" smtClean="0">
              <a:ea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числах, близких к триллиону, лишь каждое 28 число является </a:t>
            </a:r>
            <a:r>
              <a:rPr lang="ru-RU" sz="3600" b="1" dirty="0"/>
              <a:t>простым. 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14282" y="357166"/>
            <a:ext cx="87154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Все пары простых чисел-близнецов, кроме (3, 5) имеют вид 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6n    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" name="Плюс 4"/>
          <p:cNvSpPr/>
          <p:nvPr/>
        </p:nvSpPr>
        <p:spPr>
          <a:xfrm>
            <a:off x="2857488" y="928670"/>
            <a:ext cx="285752" cy="357190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Минус 5"/>
          <p:cNvSpPr/>
          <p:nvPr/>
        </p:nvSpPr>
        <p:spPr>
          <a:xfrm>
            <a:off x="2786050" y="1214422"/>
            <a:ext cx="428628" cy="285752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14282" y="1571612"/>
            <a:ext cx="8286809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Действительно.  </a:t>
            </a:r>
            <a:endParaRPr kumimoji="0" lang="en-US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Рассмотрим пример: </a:t>
            </a: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i="1" dirty="0" smtClean="0"/>
              <a:t>17 </a:t>
            </a:r>
            <a:r>
              <a:rPr lang="ru-RU" sz="3200" b="1" i="1" dirty="0" smtClean="0"/>
              <a:t>и 19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17=6*3-1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/>
              <a:t>19=6*3+1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310" y="723880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-285784" y="21429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/>
              <a:t>                     </a:t>
            </a:r>
            <a:r>
              <a:rPr lang="ru-RU" sz="4000" b="1" i="1" dirty="0" smtClean="0"/>
              <a:t>Первые числа-близнецы:</a:t>
            </a:r>
            <a:endParaRPr lang="ru-RU" sz="40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785794"/>
            <a:ext cx="82868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urier New" pitchFamily="49" charset="0"/>
              </a:rPr>
              <a:t>  (3; 5), (5; 7), (11; 13), (17; 19), (29; 31),   (41; 43), (59; 61), (71</a:t>
            </a:r>
            <a:r>
              <a:rPr lang="ru-RU" sz="2800" dirty="0">
                <a:latin typeface="Verdana" pitchFamily="34" charset="0"/>
                <a:ea typeface="Times New Roman" pitchFamily="18" charset="0"/>
                <a:cs typeface="Courier New" pitchFamily="49" charset="0"/>
              </a:rPr>
              <a:t>;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urier New" pitchFamily="49" charset="0"/>
              </a:rPr>
              <a:t> 73), (101; 103), (107; 109), (137; 139), (149; 151), (179; 181), (191; 193), (197; 199), (227; 229), (239; 241), (269; 271), (281; 283), (311; 313), (347; 349), (419; 421), (431; 433), (461; 463), (521; 523), (569; 571), (599; 601), (617; 619), (641; 643), (659; 661), (809; 811), (821; 823), (827; 829), (857; 859), (881; 883)…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0"/>
            <a:ext cx="23968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4400" b="1" i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Задания.</a:t>
            </a:r>
            <a:endParaRPr lang="ru-RU" sz="4400" b="1" i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285860"/>
            <a:ext cx="792961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Найти пары </a:t>
            </a:r>
            <a:r>
              <a:rPr lang="en-US" sz="2800" b="1" i="1" dirty="0" smtClean="0"/>
              <a:t>“</a:t>
            </a:r>
            <a:r>
              <a:rPr lang="ru-RU" sz="2800" b="1" i="1" dirty="0" smtClean="0"/>
              <a:t>БЛИЗНЕЦОВ</a:t>
            </a:r>
            <a:r>
              <a:rPr lang="en-US" sz="2800" b="1" i="1" dirty="0" smtClean="0"/>
              <a:t>”</a:t>
            </a:r>
            <a:r>
              <a:rPr lang="ru-RU" sz="2800" b="1" i="1" dirty="0" smtClean="0"/>
              <a:t>(устно):</a:t>
            </a:r>
            <a:endParaRPr lang="ru-RU" sz="2800" b="1" dirty="0" smtClean="0"/>
          </a:p>
          <a:p>
            <a:pPr marL="342900" indent="-342900"/>
            <a:endParaRPr lang="ru-RU" sz="2800" b="1" dirty="0" smtClean="0"/>
          </a:p>
          <a:p>
            <a:pPr marL="342900" indent="-342900"/>
            <a:r>
              <a:rPr lang="ru-RU" sz="2800" b="1" dirty="0" smtClean="0"/>
              <a:t>823</a:t>
            </a:r>
          </a:p>
          <a:p>
            <a:pPr marL="342900" indent="-342900"/>
            <a:r>
              <a:rPr lang="ru-RU" sz="2800" b="1" dirty="0" smtClean="0"/>
              <a:t>13</a:t>
            </a:r>
          </a:p>
          <a:p>
            <a:pPr marL="342900" indent="-342900"/>
            <a:r>
              <a:rPr lang="ru-RU" sz="2800" b="1" dirty="0" smtClean="0"/>
              <a:t>659</a:t>
            </a:r>
          </a:p>
          <a:p>
            <a:pPr marL="342900" indent="-342900"/>
            <a:r>
              <a:rPr lang="ru-RU" sz="2800" b="1" dirty="0" smtClean="0"/>
              <a:t>7</a:t>
            </a:r>
          </a:p>
          <a:p>
            <a:pPr marL="342900" indent="-342900"/>
            <a:r>
              <a:rPr lang="ru-RU" sz="2800" b="1" dirty="0" smtClean="0"/>
              <a:t>199</a:t>
            </a:r>
          </a:p>
          <a:p>
            <a:pPr marL="342900" indent="-342900"/>
            <a:r>
              <a:rPr lang="ru-RU" sz="2800" b="1" dirty="0" smtClean="0"/>
              <a:t>617</a:t>
            </a:r>
          </a:p>
          <a:p>
            <a:pPr marL="342900" indent="-342900"/>
            <a:r>
              <a:rPr lang="ru-RU" sz="2800" b="1" dirty="0" smtClean="0"/>
              <a:t>311</a:t>
            </a:r>
          </a:p>
          <a:p>
            <a:pPr marL="342900" indent="-342900"/>
            <a:r>
              <a:rPr lang="ru-RU" sz="2800" b="1" dirty="0" smtClean="0"/>
              <a:t>149</a:t>
            </a: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143240" y="2071678"/>
            <a:ext cx="32861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5</a:t>
            </a:r>
          </a:p>
          <a:p>
            <a:r>
              <a:rPr lang="ru-RU" sz="2800" b="1" dirty="0" smtClean="0"/>
              <a:t>313</a:t>
            </a:r>
          </a:p>
          <a:p>
            <a:r>
              <a:rPr lang="ru-RU" sz="2800" b="1" dirty="0" smtClean="0"/>
              <a:t>661</a:t>
            </a:r>
          </a:p>
          <a:p>
            <a:r>
              <a:rPr lang="ru-RU" sz="2800" b="1" dirty="0" smtClean="0"/>
              <a:t>151</a:t>
            </a:r>
          </a:p>
          <a:p>
            <a:r>
              <a:rPr lang="ru-RU" sz="2800" b="1" dirty="0" smtClean="0"/>
              <a:t>821</a:t>
            </a:r>
          </a:p>
          <a:p>
            <a:r>
              <a:rPr lang="ru-RU" sz="2800" b="1" dirty="0" smtClean="0"/>
              <a:t>197</a:t>
            </a:r>
          </a:p>
          <a:p>
            <a:r>
              <a:rPr lang="ru-RU" sz="2800" b="1" dirty="0" smtClean="0"/>
              <a:t>619</a:t>
            </a:r>
          </a:p>
          <a:p>
            <a:r>
              <a:rPr lang="ru-RU" sz="2800" b="1" dirty="0" smtClean="0"/>
              <a:t>11</a:t>
            </a:r>
            <a:endParaRPr lang="ru-RU" sz="2800" b="1" dirty="0"/>
          </a:p>
        </p:txBody>
      </p:sp>
      <p:cxnSp>
        <p:nvCxnSpPr>
          <p:cNvPr id="8" name="Скругленная соединительная линия 7"/>
          <p:cNvCxnSpPr/>
          <p:nvPr/>
        </p:nvCxnSpPr>
        <p:spPr>
          <a:xfrm>
            <a:off x="714348" y="2428868"/>
            <a:ext cx="2643206" cy="1643074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кругленная соединительная линия 9"/>
          <p:cNvCxnSpPr/>
          <p:nvPr/>
        </p:nvCxnSpPr>
        <p:spPr>
          <a:xfrm>
            <a:off x="714348" y="2857496"/>
            <a:ext cx="2643206" cy="2428892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кругленная соединительная линия 15"/>
          <p:cNvCxnSpPr/>
          <p:nvPr/>
        </p:nvCxnSpPr>
        <p:spPr>
          <a:xfrm flipV="1">
            <a:off x="428596" y="2285992"/>
            <a:ext cx="2857520" cy="1357322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кругленная соединительная линия 17"/>
          <p:cNvCxnSpPr/>
          <p:nvPr/>
        </p:nvCxnSpPr>
        <p:spPr>
          <a:xfrm flipV="1">
            <a:off x="857224" y="3143248"/>
            <a:ext cx="2428892" cy="71438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кругленная соединительная линия 19"/>
          <p:cNvCxnSpPr/>
          <p:nvPr/>
        </p:nvCxnSpPr>
        <p:spPr>
          <a:xfrm>
            <a:off x="857224" y="4071942"/>
            <a:ext cx="2428892" cy="285752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кругленная соединительная линия 25"/>
          <p:cNvCxnSpPr/>
          <p:nvPr/>
        </p:nvCxnSpPr>
        <p:spPr>
          <a:xfrm>
            <a:off x="928662" y="4500570"/>
            <a:ext cx="2286016" cy="357190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кругленная соединительная линия 27"/>
          <p:cNvCxnSpPr/>
          <p:nvPr/>
        </p:nvCxnSpPr>
        <p:spPr>
          <a:xfrm flipV="1">
            <a:off x="785786" y="2786058"/>
            <a:ext cx="2571768" cy="2214578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кругленная соединительная линия 31"/>
          <p:cNvCxnSpPr/>
          <p:nvPr/>
        </p:nvCxnSpPr>
        <p:spPr>
          <a:xfrm flipV="1">
            <a:off x="857224" y="3500438"/>
            <a:ext cx="2428892" cy="1928826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286116" y="714356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   № 1</a:t>
            </a:r>
            <a:endParaRPr lang="ru-RU" sz="3600" b="1" i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071546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Перед  вами числа-близнецы? </a:t>
            </a:r>
            <a:r>
              <a:rPr lang="ru-RU" sz="3200" b="1" i="1" dirty="0" smtClean="0"/>
              <a:t>Нет - д</a:t>
            </a:r>
            <a:r>
              <a:rPr lang="ru-RU" sz="3200" b="1" i="1" dirty="0" smtClean="0"/>
              <a:t>окажите</a:t>
            </a:r>
            <a:r>
              <a:rPr lang="ru-RU" sz="3200" b="1" i="1" dirty="0" smtClean="0"/>
              <a:t>.</a:t>
            </a:r>
          </a:p>
          <a:p>
            <a:endParaRPr lang="ru-RU" sz="3200" dirty="0" smtClean="0"/>
          </a:p>
          <a:p>
            <a:pPr marL="342900" indent="-342900">
              <a:buFont typeface="+mj-lt"/>
              <a:buAutoNum type="arabicParenR"/>
            </a:pPr>
            <a:r>
              <a:rPr lang="ru-RU" sz="3200" dirty="0" smtClean="0"/>
              <a:t>14 и 16</a:t>
            </a:r>
          </a:p>
          <a:p>
            <a:pPr marL="342900" indent="-342900">
              <a:buFont typeface="+mj-lt"/>
              <a:buAutoNum type="arabicParenR"/>
            </a:pPr>
            <a:endParaRPr lang="ru-RU" sz="3200" dirty="0" smtClean="0"/>
          </a:p>
          <a:p>
            <a:pPr marL="342900" indent="-342900">
              <a:buFont typeface="+mj-lt"/>
              <a:buAutoNum type="arabicParenR"/>
            </a:pPr>
            <a:r>
              <a:rPr lang="ru-RU" sz="3200" dirty="0" smtClean="0"/>
              <a:t>2  и  3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928926" y="2071678"/>
            <a:ext cx="27860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200" dirty="0" smtClean="0"/>
              <a:t>3)347 и  349</a:t>
            </a:r>
          </a:p>
          <a:p>
            <a:pPr marL="342900" indent="-342900">
              <a:buAutoNum type="arabicParenR" startAt="3"/>
            </a:pPr>
            <a:endParaRPr lang="ru-RU" sz="3200" dirty="0" smtClean="0"/>
          </a:p>
          <a:p>
            <a:pPr marL="342900" indent="-342900"/>
            <a:r>
              <a:rPr lang="ru-RU" sz="3200" dirty="0" smtClean="0"/>
              <a:t>4) 313 и 315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714976" y="2071678"/>
            <a:ext cx="3429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200" dirty="0" smtClean="0"/>
              <a:t>5)599 и  601</a:t>
            </a:r>
          </a:p>
          <a:p>
            <a:pPr marL="342900" indent="-342900">
              <a:buAutoNum type="arabicParenR" startAt="5"/>
            </a:pPr>
            <a:endParaRPr lang="ru-RU" sz="3200" dirty="0" smtClean="0"/>
          </a:p>
          <a:p>
            <a:pPr marL="342900" indent="-342900"/>
            <a:r>
              <a:rPr lang="ru-RU" sz="3200" dirty="0" smtClean="0"/>
              <a:t>6)239 и  241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28625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Ответ: </a:t>
            </a:r>
            <a:r>
              <a:rPr lang="ru-RU" sz="3200" i="1" dirty="0" smtClean="0"/>
              <a:t>1) нет (4- составное число);  2) нет (не имеют вид 6х     1);  3) да; 4) нет (315 – составное число); 5) да;  6) да.</a:t>
            </a:r>
            <a:endParaRPr lang="ru-RU" sz="3200" i="1" dirty="0"/>
          </a:p>
        </p:txBody>
      </p:sp>
      <p:sp>
        <p:nvSpPr>
          <p:cNvPr id="7" name="Плюс 6"/>
          <p:cNvSpPr/>
          <p:nvPr/>
        </p:nvSpPr>
        <p:spPr>
          <a:xfrm>
            <a:off x="2714612" y="4929198"/>
            <a:ext cx="285752" cy="214314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Минус 7"/>
          <p:cNvSpPr/>
          <p:nvPr/>
        </p:nvSpPr>
        <p:spPr>
          <a:xfrm flipV="1">
            <a:off x="2714612" y="5072074"/>
            <a:ext cx="285752" cy="260033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643306" y="285728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№ 2</a:t>
            </a:r>
            <a:endParaRPr lang="ru-RU" sz="3200" b="1" i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4643470" cy="42148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Pour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rgbClr val="800080"/>
                  </a:solidFill>
                  <a:prstDash val="sysDot"/>
                </a:ln>
                <a:solidFill>
                  <a:srgbClr val="7030A0"/>
                </a:solidFill>
                <a:effectLst>
                  <a:glow rad="228600">
                    <a:srgbClr val="FD83FD"/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Спасибо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rgbClr val="800080"/>
                  </a:solidFill>
                  <a:prstDash val="sysDot"/>
                </a:ln>
                <a:solidFill>
                  <a:srgbClr val="7030A0"/>
                </a:solidFill>
                <a:effectLst>
                  <a:glow rad="228600">
                    <a:srgbClr val="FD83FD"/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За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rgbClr val="800080"/>
                  </a:solidFill>
                  <a:prstDash val="sysDot"/>
                </a:ln>
                <a:solidFill>
                  <a:srgbClr val="7030A0"/>
                </a:solidFill>
                <a:effectLst>
                  <a:glow rad="228600">
                    <a:srgbClr val="FD83FD"/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внимание</a:t>
            </a:r>
            <a:endParaRPr lang="ru-RU" sz="5400" b="1" cap="all" spc="0" dirty="0">
              <a:ln w="9000" cmpd="sng">
                <a:solidFill>
                  <a:srgbClr val="800080"/>
                </a:solidFill>
                <a:prstDash val="sysDot"/>
              </a:ln>
              <a:solidFill>
                <a:srgbClr val="7030A0"/>
              </a:solidFill>
              <a:effectLst>
                <a:glow rad="228600">
                  <a:srgbClr val="FD83FD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Рисунок 2" descr="смех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3000372"/>
            <a:ext cx="3929058" cy="405187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0"/>
            <a:ext cx="28206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История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785794"/>
            <a:ext cx="89297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/>
              <a:t>Первую </a:t>
            </a:r>
            <a:r>
              <a:rPr lang="ru-RU" sz="4000" i="1" dirty="0"/>
              <a:t>таблицу простых чисел составил Эратосфен и предложил интересный метод нахождения простых </a:t>
            </a:r>
            <a:r>
              <a:rPr lang="ru-RU" sz="4000" i="1" dirty="0" smtClean="0"/>
              <a:t>чисел </a:t>
            </a:r>
            <a:r>
              <a:rPr lang="ru-RU" sz="4000" i="1" dirty="0"/>
              <a:t>на интервале [</a:t>
            </a:r>
            <a:r>
              <a:rPr lang="ru-RU" sz="4000" i="1" dirty="0" smtClean="0"/>
              <a:t>2, </a:t>
            </a:r>
            <a:r>
              <a:rPr lang="ru-RU" sz="4000" i="1" dirty="0" err="1" smtClean="0"/>
              <a:t>n</a:t>
            </a:r>
            <a:r>
              <a:rPr lang="ru-RU" sz="4000" i="1" dirty="0" smtClean="0"/>
              <a:t>] ("решето Эратосфена"). </a:t>
            </a:r>
          </a:p>
          <a:p>
            <a:endParaRPr lang="ru-RU" sz="4000" i="1" dirty="0"/>
          </a:p>
        </p:txBody>
      </p:sp>
      <p:pic>
        <p:nvPicPr>
          <p:cNvPr id="5" name="Рисунок 4" descr="thamediu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983730"/>
            <a:ext cx="4143404" cy="287427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эр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4286248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429124" y="285728"/>
            <a:ext cx="4714876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smtClean="0"/>
              <a:t> Эратосфен</a:t>
            </a:r>
          </a:p>
          <a:p>
            <a:endParaRPr lang="ru-RU" sz="4000" b="1" i="1" dirty="0" smtClean="0"/>
          </a:p>
          <a:p>
            <a:r>
              <a:rPr lang="ru-RU" sz="4000" b="1" i="1" dirty="0" smtClean="0"/>
              <a:t>(276-194г.г. до н.э.)</a:t>
            </a:r>
          </a:p>
          <a:p>
            <a:endParaRPr lang="ru-RU" sz="5400" b="1" i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11443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	</a:t>
            </a:r>
          </a:p>
        </p:txBody>
      </p:sp>
      <p:pic>
        <p:nvPicPr>
          <p:cNvPr id="4" name="Рисунок 3" descr="New_Animation_Sieve_of_Eratosthen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0"/>
            <a:ext cx="8358246" cy="685800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14356"/>
            <a:ext cx="85725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Эратосфен заметил, что многие простые числа группируются в пары </a:t>
            </a:r>
            <a:r>
              <a:rPr lang="ru-RU" sz="2400" b="1" i="1" dirty="0" smtClean="0"/>
              <a:t>близнецов: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таковы </a:t>
            </a:r>
            <a:r>
              <a:rPr lang="ru-RU" sz="2400" b="1" i="1" dirty="0"/>
              <a:t>11 и 13, 29 и 31, 41 </a:t>
            </a:r>
            <a:r>
              <a:rPr lang="ru-RU" sz="2400" b="1" i="1" dirty="0" smtClean="0"/>
              <a:t>и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43</a:t>
            </a:r>
            <a:r>
              <a:rPr lang="ru-RU" sz="2400" b="1" i="1" dirty="0"/>
              <a:t>.</a:t>
            </a:r>
          </a:p>
          <a:p>
            <a:r>
              <a:rPr lang="ru-RU" sz="2400" b="1" i="1" dirty="0" smtClean="0"/>
              <a:t>Теория </a:t>
            </a:r>
            <a:r>
              <a:rPr lang="ru-RU" sz="2400" b="1" i="1" dirty="0"/>
              <a:t>простых чисел богата древнейшими нерешенными проблемами.</a:t>
            </a:r>
          </a:p>
          <a:p>
            <a:endParaRPr lang="en-US" sz="2400" b="1" i="1" dirty="0" smtClean="0"/>
          </a:p>
          <a:p>
            <a:r>
              <a:rPr lang="ru-RU" sz="2400" b="1" i="1" dirty="0" smtClean="0"/>
              <a:t>Последовательность </a:t>
            </a:r>
            <a:r>
              <a:rPr lang="ru-RU" sz="2400" b="1" i="1" dirty="0"/>
              <a:t>простых чисел подчиняется какой-то плохо </a:t>
            </a:r>
            <a:r>
              <a:rPr lang="ru-RU" sz="2400" b="1" i="1" dirty="0" smtClean="0"/>
              <a:t>различимой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закономерности</a:t>
            </a:r>
            <a:r>
              <a:rPr lang="ru-RU" sz="2400" b="1" i="1" dirty="0"/>
              <a:t>, и простые числа живут по собственным правилам. Их </a:t>
            </a:r>
            <a:r>
              <a:rPr lang="ru-RU" sz="2400" b="1" i="1" dirty="0" smtClean="0"/>
              <a:t>сравнивают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с </a:t>
            </a:r>
            <a:r>
              <a:rPr lang="ru-RU" sz="2400" b="1" i="1" dirty="0"/>
              <a:t>сорной травой, случайным образом распределенной среди </a:t>
            </a:r>
            <a:r>
              <a:rPr lang="ru-RU" sz="2400" b="1" i="1" dirty="0" smtClean="0"/>
              <a:t>натуральных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чисел</a:t>
            </a:r>
            <a:r>
              <a:rPr lang="ru-RU" sz="2400" b="1" i="1" dirty="0"/>
              <a:t>.</a:t>
            </a:r>
          </a:p>
          <a:p>
            <a:endParaRPr lang="en-US" sz="2400" b="1" i="1" dirty="0" smtClean="0"/>
          </a:p>
          <a:p>
            <a:r>
              <a:rPr lang="ru-RU" sz="2400" b="1" i="1" dirty="0" smtClean="0"/>
              <a:t>Перебирая </a:t>
            </a:r>
            <a:r>
              <a:rPr lang="ru-RU" sz="2400" b="1" i="1" dirty="0"/>
              <a:t>одно за другим натуральные числа, </a:t>
            </a:r>
            <a:r>
              <a:rPr lang="ru-RU" sz="2400" b="1" i="1" dirty="0" smtClean="0"/>
              <a:t>можно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набрести </a:t>
            </a:r>
            <a:r>
              <a:rPr lang="ru-RU" sz="2400" b="1" i="1" dirty="0"/>
              <a:t>на области, </a:t>
            </a:r>
            <a:r>
              <a:rPr lang="ru-RU" sz="2400" b="1" i="1" dirty="0" smtClean="0"/>
              <a:t>богатые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простыми </a:t>
            </a:r>
            <a:r>
              <a:rPr lang="ru-RU" sz="2400" b="1" i="1" dirty="0"/>
              <a:t>числами, но, по неизвестной причине, другие области оказываются</a:t>
            </a:r>
          </a:p>
          <a:p>
            <a:r>
              <a:rPr lang="ru-RU" sz="2400" b="1" i="1" dirty="0"/>
              <a:t>совершенно пустыми.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8572560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 чего началось изучени</a:t>
            </a:r>
            <a:r>
              <a:rPr lang="ru-RU" sz="3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е ч</a:t>
            </a:r>
            <a:r>
              <a:rPr lang="ru-RU" sz="3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исел-близнецов</a:t>
            </a:r>
            <a:endParaRPr lang="ru-RU" sz="3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92971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i="1" dirty="0" smtClean="0"/>
              <a:t>Математики </a:t>
            </a:r>
            <a:r>
              <a:rPr lang="ru-RU" sz="3000" b="1" i="1" dirty="0"/>
              <a:t>веками пытались разгадать закон, по </a:t>
            </a:r>
            <a:r>
              <a:rPr lang="ru-RU" sz="3000" b="1" i="1" dirty="0" smtClean="0"/>
              <a:t>которому распределены </a:t>
            </a:r>
            <a:r>
              <a:rPr lang="ru-RU" sz="3000" b="1" i="1" dirty="0"/>
              <a:t>простые числа, и всякий раз терпели поражение. </a:t>
            </a:r>
            <a:endParaRPr lang="en-US" sz="3000" b="1" i="1" dirty="0" smtClean="0"/>
          </a:p>
          <a:p>
            <a:endParaRPr lang="en-US" sz="3000" b="1" i="1" dirty="0" smtClean="0"/>
          </a:p>
          <a:p>
            <a:r>
              <a:rPr lang="ru-RU" sz="3000" b="1" i="1" dirty="0" smtClean="0"/>
              <a:t>Возможно,</a:t>
            </a:r>
            <a:r>
              <a:rPr lang="en-US" sz="3000" b="1" i="1" dirty="0" smtClean="0"/>
              <a:t> </a:t>
            </a:r>
            <a:r>
              <a:rPr lang="ru-RU" sz="3000" b="1" i="1" dirty="0" smtClean="0"/>
              <a:t>никакого </a:t>
            </a:r>
            <a:r>
              <a:rPr lang="ru-RU" sz="3000" b="1" i="1" dirty="0"/>
              <a:t>закона не существует, и распределение простых чисел случайно по </a:t>
            </a:r>
            <a:r>
              <a:rPr lang="ru-RU" sz="3000" b="1" i="1" dirty="0" smtClean="0"/>
              <a:t>самой своей </a:t>
            </a:r>
            <a:r>
              <a:rPr lang="ru-RU" sz="3000" b="1" i="1" dirty="0"/>
              <a:t>природе.</a:t>
            </a:r>
          </a:p>
          <a:p>
            <a:endParaRPr lang="ru-RU" sz="3000" b="1" i="1" dirty="0" smtClean="0"/>
          </a:p>
          <a:p>
            <a:r>
              <a:rPr lang="ru-RU" sz="3000" b="1" i="1" dirty="0" smtClean="0"/>
              <a:t>Например</a:t>
            </a:r>
            <a:r>
              <a:rPr lang="ru-RU" sz="3000" b="1" i="1" dirty="0"/>
              <a:t>, две тысячи лет назад Евклид доказал, что запас простых </a:t>
            </a:r>
            <a:r>
              <a:rPr lang="ru-RU" sz="3000" b="1" i="1" dirty="0" smtClean="0"/>
              <a:t>чисел</a:t>
            </a:r>
            <a:r>
              <a:rPr lang="en-US" sz="3000" b="1" i="1" dirty="0" smtClean="0"/>
              <a:t> </a:t>
            </a:r>
            <a:r>
              <a:rPr lang="ru-RU" sz="3000" b="1" i="1" dirty="0" smtClean="0"/>
              <a:t>неисчерпаем</a:t>
            </a:r>
            <a:r>
              <a:rPr lang="ru-RU" sz="3000" b="1" i="1" dirty="0"/>
              <a:t>. </a:t>
            </a:r>
            <a:endParaRPr lang="en-US" sz="3000" b="1" i="1" dirty="0" smtClean="0"/>
          </a:p>
          <a:p>
            <a:endParaRPr lang="ru-RU" sz="3000" b="1" i="1" dirty="0" smtClean="0"/>
          </a:p>
          <a:p>
            <a:r>
              <a:rPr lang="ru-RU" sz="3000" b="1" i="1" dirty="0" smtClean="0"/>
              <a:t>Верно </a:t>
            </a:r>
            <a:r>
              <a:rPr lang="ru-RU" sz="3000" b="1" i="1" dirty="0"/>
              <a:t>ли то же самое для чисел-близнецов? Эта задача не </a:t>
            </a:r>
            <a:r>
              <a:rPr lang="ru-RU" sz="3000" b="1" i="1" dirty="0" smtClean="0"/>
              <a:t>покорилась</a:t>
            </a:r>
            <a:r>
              <a:rPr lang="en-US" sz="3000" b="1" i="1" dirty="0" smtClean="0"/>
              <a:t> </a:t>
            </a:r>
            <a:r>
              <a:rPr lang="ru-RU" sz="3000" b="1" i="1" dirty="0" smtClean="0"/>
              <a:t>Эратосфену</a:t>
            </a:r>
            <a:r>
              <a:rPr lang="ru-RU" sz="3000" b="1" i="1" dirty="0"/>
              <a:t>.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0"/>
            <a:ext cx="850109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В наши дни </a:t>
            </a:r>
            <a:r>
              <a:rPr lang="ru-RU" sz="2800" b="1" i="1" dirty="0"/>
              <a:t>"проблема близнецов" </a:t>
            </a:r>
            <a:r>
              <a:rPr lang="ru-RU" sz="2800" i="1" dirty="0" smtClean="0"/>
              <a:t>остается</a:t>
            </a:r>
            <a:r>
              <a:rPr lang="en-US" sz="2800" i="1" dirty="0" smtClean="0"/>
              <a:t> </a:t>
            </a:r>
            <a:r>
              <a:rPr lang="ru-RU" sz="2800" i="1" dirty="0" smtClean="0"/>
              <a:t>единственной</a:t>
            </a:r>
            <a:r>
              <a:rPr lang="en-US" sz="2800" i="1" dirty="0" smtClean="0"/>
              <a:t> </a:t>
            </a:r>
            <a:r>
              <a:rPr lang="ru-RU" sz="2800" i="1" dirty="0" smtClean="0"/>
              <a:t>не </a:t>
            </a:r>
            <a:r>
              <a:rPr lang="ru-RU" sz="2800" i="1" dirty="0"/>
              <a:t>решенной задачей, которая досталась нам от Античности. </a:t>
            </a:r>
          </a:p>
          <a:p>
            <a:r>
              <a:rPr lang="ru-RU" sz="2800" i="1" dirty="0"/>
              <a:t> Последние два столетия математики пытались доказать, </a:t>
            </a:r>
            <a:r>
              <a:rPr lang="ru-RU" sz="2800" i="1" dirty="0" smtClean="0"/>
              <a:t>что</a:t>
            </a:r>
            <a:r>
              <a:rPr lang="en-US" sz="2800" i="1" dirty="0" smtClean="0"/>
              <a:t> </a:t>
            </a:r>
            <a:r>
              <a:rPr lang="ru-RU" sz="2800" i="1" dirty="0" smtClean="0"/>
              <a:t>запас </a:t>
            </a:r>
            <a:r>
              <a:rPr lang="ru-RU" sz="2800" i="1" dirty="0"/>
              <a:t>простых чисел-близнецов также неисчерпаем. </a:t>
            </a:r>
            <a:endParaRPr lang="en-US" sz="2800" i="1" dirty="0" smtClean="0"/>
          </a:p>
          <a:p>
            <a:endParaRPr lang="en-US" sz="2800" b="1" i="1" dirty="0" smtClean="0"/>
          </a:p>
          <a:p>
            <a:pPr>
              <a:buFont typeface="Wingdings" pitchFamily="2" charset="2"/>
              <a:buChar char="ü"/>
            </a:pPr>
            <a:r>
              <a:rPr lang="ru-RU" sz="2800" b="1" i="1" dirty="0" smtClean="0"/>
              <a:t>Под числами–близнецами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понимают </a:t>
            </a:r>
            <a:r>
              <a:rPr lang="ru-RU" sz="2800" b="1" i="1" dirty="0"/>
              <a:t>пары простых чисел, отличающиеся на 2, и являющиеся </a:t>
            </a:r>
            <a:r>
              <a:rPr lang="ru-RU" sz="2800" b="1" i="1" dirty="0" smtClean="0"/>
              <a:t>ближайшими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соседними </a:t>
            </a:r>
            <a:r>
              <a:rPr lang="ru-RU" sz="2800" b="1" i="1" dirty="0"/>
              <a:t>простыми числами.  </a:t>
            </a:r>
            <a:r>
              <a:rPr lang="en-US" sz="2800" b="1" i="1" dirty="0" smtClean="0"/>
              <a:t> </a:t>
            </a:r>
          </a:p>
          <a:p>
            <a:endParaRPr lang="en-US" sz="2800" b="1" i="1" dirty="0"/>
          </a:p>
          <a:p>
            <a:r>
              <a:rPr lang="ru-RU" sz="2800" i="1" dirty="0" smtClean="0"/>
              <a:t>Существуют </a:t>
            </a:r>
            <a:r>
              <a:rPr lang="ru-RU" sz="2800" i="1" dirty="0"/>
              <a:t>веские основания полагать, что множество простых чисел-близнецов бесконечно, но никому пока не удалось доказать, что это действительно так.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357166"/>
          <a:ext cx="8715402" cy="6323852"/>
        </p:xfrm>
        <a:graphic>
          <a:graphicData uri="http://schemas.openxmlformats.org/drawingml/2006/table">
            <a:tbl>
              <a:tblPr/>
              <a:tblGrid>
                <a:gridCol w="1142976"/>
                <a:gridCol w="1071570"/>
                <a:gridCol w="1143008"/>
                <a:gridCol w="1071570"/>
                <a:gridCol w="1071570"/>
                <a:gridCol w="1143008"/>
                <a:gridCol w="1071570"/>
                <a:gridCol w="1000130"/>
              </a:tblGrid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79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191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311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439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577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709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857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7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83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193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313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443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587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719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859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5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89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197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317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449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593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727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863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7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7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97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199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331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457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599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733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877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11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101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211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337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461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601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739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881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2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13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103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223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347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463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607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743</a:t>
                      </a:r>
                      <a:endParaRPr lang="ru-RU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883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6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17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107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227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349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467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613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751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887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19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109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229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353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479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617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757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907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2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23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113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233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359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487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619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761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911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7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29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127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239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367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491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631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769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919</a:t>
                      </a:r>
                      <a:endParaRPr lang="ru-RU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3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31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131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241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373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499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641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773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929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3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37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137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251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379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503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643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787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937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7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41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139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257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383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509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647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797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941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4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43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149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263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389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521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653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809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947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5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47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151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269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397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523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659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811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953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7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53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157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271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401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541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661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821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963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4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59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163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277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409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547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673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823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971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1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61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167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281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419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557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677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827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977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67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173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283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421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563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683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829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983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71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179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293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431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569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691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839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991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9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73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181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307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433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</a:rPr>
                        <a:t>571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701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853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</a:rPr>
                        <a:t>997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28794" y="0"/>
            <a:ext cx="46434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800080"/>
                </a:solidFill>
                <a:latin typeface="Verdana" pitchFamily="34" charset="0"/>
                <a:ea typeface="Times New Roman" pitchFamily="18" charset="0"/>
              </a:rPr>
              <a:t>Таблица простых чисел до 997.</a:t>
            </a:r>
            <a:endParaRPr lang="ru-RU" sz="1600" dirty="0">
              <a:solidFill>
                <a:srgbClr val="80008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14290"/>
            <a:ext cx="871540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Среди простых чисел встречаются так называемые "близнецы" или пары простых чисел, разница между которыми</a:t>
            </a:r>
            <a:r>
              <a:rPr kumimoji="0" lang="en-US" sz="4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составляет двойку (например, 11 и 13). </a:t>
            </a:r>
            <a:endParaRPr kumimoji="0" lang="en-US" sz="4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0" i="1" dirty="0">
              <a:ea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Именно эти пары чисел в таблице учебника выделены другим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</a:rPr>
              <a:t>цветом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. </a:t>
            </a:r>
            <a:endParaRPr kumimoji="0" lang="ru-RU" sz="4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864</Words>
  <Application>Microsoft Office PowerPoint</Application>
  <PresentationFormat>Экран (4:3)</PresentationFormat>
  <Paragraphs>260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43</cp:revision>
  <dcterms:created xsi:type="dcterms:W3CDTF">2011-11-06T15:35:23Z</dcterms:created>
  <dcterms:modified xsi:type="dcterms:W3CDTF">2012-01-05T19:18:22Z</dcterms:modified>
</cp:coreProperties>
</file>