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4A0E-A149-439F-A703-512E1F98DD3D}" type="datetimeFigureOut">
              <a:rPr lang="ru-RU" smtClean="0"/>
              <a:pPr/>
              <a:t>19.03.2012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B305-6F7C-4C27-9820-6EC65DC10A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4A0E-A149-439F-A703-512E1F98DD3D}" type="datetimeFigureOut">
              <a:rPr lang="ru-RU" smtClean="0"/>
              <a:pPr/>
              <a:t>19.03.2012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B305-6F7C-4C27-9820-6EC65DC10A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4A0E-A149-439F-A703-512E1F98DD3D}" type="datetimeFigureOut">
              <a:rPr lang="ru-RU" smtClean="0"/>
              <a:pPr/>
              <a:t>19.03.2012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B305-6F7C-4C27-9820-6EC65DC10A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4A0E-A149-439F-A703-512E1F98DD3D}" type="datetimeFigureOut">
              <a:rPr lang="ru-RU" smtClean="0"/>
              <a:pPr/>
              <a:t>19.03.2012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B305-6F7C-4C27-9820-6EC65DC10A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4A0E-A149-439F-A703-512E1F98DD3D}" type="datetimeFigureOut">
              <a:rPr lang="ru-RU" smtClean="0"/>
              <a:pPr/>
              <a:t>19.03.2012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B305-6F7C-4C27-9820-6EC65DC10A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4A0E-A149-439F-A703-512E1F98DD3D}" type="datetimeFigureOut">
              <a:rPr lang="ru-RU" smtClean="0"/>
              <a:pPr/>
              <a:t>19.03.2012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B305-6F7C-4C27-9820-6EC65DC10A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4A0E-A149-439F-A703-512E1F98DD3D}" type="datetimeFigureOut">
              <a:rPr lang="ru-RU" smtClean="0"/>
              <a:pPr/>
              <a:t>19.03.2012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B305-6F7C-4C27-9820-6EC65DC10A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4A0E-A149-439F-A703-512E1F98DD3D}" type="datetimeFigureOut">
              <a:rPr lang="ru-RU" smtClean="0"/>
              <a:pPr/>
              <a:t>19.03.2012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B305-6F7C-4C27-9820-6EC65DC10A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4A0E-A149-439F-A703-512E1F98DD3D}" type="datetimeFigureOut">
              <a:rPr lang="ru-RU" smtClean="0"/>
              <a:pPr/>
              <a:t>19.03.2012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B305-6F7C-4C27-9820-6EC65DC10A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4A0E-A149-439F-A703-512E1F98DD3D}" type="datetimeFigureOut">
              <a:rPr lang="ru-RU" smtClean="0"/>
              <a:pPr/>
              <a:t>19.03.2012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B305-6F7C-4C27-9820-6EC65DC10A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4A0E-A149-439F-A703-512E1F98DD3D}" type="datetimeFigureOut">
              <a:rPr lang="ru-RU" smtClean="0"/>
              <a:pPr/>
              <a:t>19.03.2012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B305-6F7C-4C27-9820-6EC65DC10A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84A0E-A149-439F-A703-512E1F98DD3D}" type="datetimeFigureOut">
              <a:rPr lang="ru-RU" smtClean="0"/>
              <a:pPr/>
              <a:t>19.03.2012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6B305-6F7C-4C27-9820-6EC65DC10A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7772400" cy="1470025"/>
          </a:xfrm>
        </p:spPr>
        <p:txBody>
          <a:bodyPr>
            <a:prstTxWarp prst="textCurveDown">
              <a:avLst/>
            </a:prstTxWarp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Правописание гласных в корне слова.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263842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Выполнила: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Варваровская Оксана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Ученица 8 класса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МКОУ «Очкуровская СОШ»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Руководитель проекта: Оноприенко Т.Н.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2011-2012 год.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03282"/>
          </a:xfrm>
        </p:spPr>
        <p:txBody>
          <a:bodyPr>
            <a:prstTxWarp prst="textCurveDown">
              <a:avLst/>
            </a:prstTxWarp>
            <a:normAutofit fontScale="90000"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Корни с чередующимися гласными и е.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9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7676">
                <a:tc>
                  <a:txBody>
                    <a:bodyPr/>
                    <a:lstStyle/>
                    <a:p>
                      <a:r>
                        <a:rPr lang="ru-RU" dirty="0" smtClean="0"/>
                        <a:t>Корни: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Правило</a:t>
                      </a:r>
                      <a:endParaRPr lang="ru-RU" dirty="0"/>
                    </a:p>
                  </a:txBody>
                  <a:tcPr/>
                </a:tc>
              </a:tr>
              <a:tr h="447676">
                <a:tc>
                  <a:txBody>
                    <a:bodyPr/>
                    <a:lstStyle/>
                    <a:p>
                      <a:r>
                        <a:rPr lang="ru-RU" dirty="0" smtClean="0"/>
                        <a:t>Бир, бер, жиг,</a:t>
                      </a:r>
                      <a:r>
                        <a:rPr lang="ru-RU" baseline="0" dirty="0" smtClean="0"/>
                        <a:t> жег, стил, стел, блист, блест, мир , мер, тир , тер, дир,  дер,  пир, пер, чик, чек.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Если за корнем следует суффикс а,</a:t>
                      </a:r>
                      <a:r>
                        <a:rPr lang="ru-RU" baseline="0" dirty="0" smtClean="0"/>
                        <a:t> то в корне пишется и. Если суффикса нет, то в корне пишется е. </a:t>
                      </a:r>
                      <a:endParaRPr lang="ru-RU" dirty="0"/>
                    </a:p>
                  </a:txBody>
                  <a:tcPr/>
                </a:tc>
              </a:tr>
              <a:tr h="4476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Запомнить: сочетание, сочетать, чета.</a:t>
                      </a:r>
                      <a:endParaRPr lang="ru-RU" dirty="0"/>
                    </a:p>
                  </a:txBody>
                  <a:tcPr/>
                </a:tc>
              </a:tr>
              <a:tr h="447676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Чередование а (я) </a:t>
                      </a:r>
                      <a:r>
                        <a:rPr lang="en-US" dirty="0" smtClean="0"/>
                        <a:t>/</a:t>
                      </a:r>
                      <a:r>
                        <a:rPr lang="ru-RU" baseline="0" dirty="0" smtClean="0"/>
                        <a:t> им(ин)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676">
                <a:tc>
                  <a:txBody>
                    <a:bodyPr/>
                    <a:lstStyle/>
                    <a:p>
                      <a:r>
                        <a:rPr lang="ru-RU" dirty="0" smtClean="0"/>
                        <a:t>Корни с чередованием</a:t>
                      </a:r>
                      <a:r>
                        <a:rPr lang="ru-RU" baseline="0" dirty="0" smtClean="0"/>
                        <a:t> а(я) </a:t>
                      </a:r>
                      <a:r>
                        <a:rPr lang="en-US" dirty="0" smtClean="0"/>
                        <a:t>/</a:t>
                      </a:r>
                      <a:r>
                        <a:rPr lang="ru-RU" baseline="0" dirty="0" smtClean="0"/>
                        <a:t> им(ин)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Если за</a:t>
                      </a:r>
                      <a:r>
                        <a:rPr lang="ru-RU" baseline="0" dirty="0" smtClean="0"/>
                        <a:t> корнем есть суффикс а, то пиши в корне пиши им(ин) Если суффикса нет то в корне пиши а(я). Например: пожимать, пожать.</a:t>
                      </a:r>
                      <a:endParaRPr lang="ru-RU" dirty="0"/>
                    </a:p>
                  </a:txBody>
                  <a:tcPr/>
                </a:tc>
              </a:tr>
              <a:tr h="4476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urveDown">
              <a:avLst/>
            </a:prstTxWarp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Обратите внимание: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Чередование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и е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корне мир мер характерна только для слов со значениями « мёртвый», «умирать», «замереть», стать не подвижным и т.п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Пример: Вым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рать и вым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реть, зам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рать зам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реть, 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словах с корнем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мир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 значением «отсутствие войны, вражды» всегда пишется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Например: 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р, 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рный, усм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рять. В словах с корнем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мер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 значением 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рить изм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рять всегда пишется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Например: прим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рять платье, 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рить, 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рило.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urveDown">
              <a:avLst/>
            </a:prstTxWarp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Обратите внимание: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Чередование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и е 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корнях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пир пер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Характерна только для слов со значениями «закрыть, открыть, двигать. Выдавиться вперёд»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Пример: зап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рать зап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реть, отп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рать отп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реть, вып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рать вып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реть. 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словах с корнем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пир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 значением обильное угощение пиршество всегда пишется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Пример: п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р, п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рушка, п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ровать.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74720"/>
          </a:xfrm>
        </p:spPr>
        <p:txBody>
          <a:bodyPr>
            <a:prstTxWarp prst="textCurveDown">
              <a:avLst/>
            </a:prstTxWarp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Употребление буквы э. 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3983047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Гласная буква </a:t>
            </a: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е</a:t>
            </a: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используется после мягких согласных и вначале слова после гласных если обозначает два звука. Йод.(</a:t>
            </a: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е</a:t>
            </a: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да, кра</a:t>
            </a: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е</a:t>
            </a: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вед).При выборе гласной пользуйтесь правилами.</a:t>
            </a:r>
            <a:endParaRPr lang="ru-RU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1857364"/>
          <a:ext cx="7000924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3500462"/>
              </a:tblGrid>
              <a:tr h="317236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Э</a:t>
                      </a:r>
                      <a:endParaRPr lang="ru-RU" dirty="0"/>
                    </a:p>
                  </a:txBody>
                  <a:tcPr/>
                </a:tc>
              </a:tr>
              <a:tr h="1506871">
                <a:tc>
                  <a:txBody>
                    <a:bodyPr/>
                    <a:lstStyle/>
                    <a:p>
                      <a:r>
                        <a:rPr lang="ru-RU" dirty="0" smtClean="0"/>
                        <a:t>В иноязычных</a:t>
                      </a:r>
                      <a:r>
                        <a:rPr lang="ru-RU" baseline="0" dirty="0" smtClean="0"/>
                        <a:t> словах после согласных (кашне, стенд, леди, денди, Мери).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согласных в некоторых иноязычных</a:t>
                      </a:r>
                      <a:r>
                        <a:rPr lang="ru-RU" baseline="0" dirty="0" smtClean="0"/>
                        <a:t> словах : мэр, сэр, пэр… И производных от них:(мэрия пэрство) и в некоторых именах собственных Бэла, Улан-Удэ. </a:t>
                      </a:r>
                      <a:endParaRPr lang="ru-RU" dirty="0"/>
                    </a:p>
                  </a:txBody>
                  <a:tcPr/>
                </a:tc>
              </a:tr>
              <a:tr h="793090"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гласной и  диета, риквием,</a:t>
                      </a:r>
                      <a:r>
                        <a:rPr lang="ru-RU" baseline="0" dirty="0" smtClean="0"/>
                        <a:t> кариес.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гласных (кроме и) В соответствие</a:t>
                      </a:r>
                      <a:r>
                        <a:rPr lang="ru-RU" baseline="0" dirty="0" smtClean="0"/>
                        <a:t> с произношением пишется э.(силуэт, поэзия,дуэт)</a:t>
                      </a:r>
                      <a:endParaRPr lang="ru-RU" dirty="0"/>
                    </a:p>
                  </a:txBody>
                  <a:tcPr/>
                </a:tc>
              </a:tr>
              <a:tr h="1268944">
                <a:tc>
                  <a:txBody>
                    <a:bodyPr/>
                    <a:lstStyle/>
                    <a:p>
                      <a:r>
                        <a:rPr lang="ru-RU" dirty="0" smtClean="0"/>
                        <a:t>В словах проект, проекция, реестр,  прерия.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начале слова соответствие</a:t>
                      </a:r>
                      <a:r>
                        <a:rPr lang="ru-RU" baseline="0" dirty="0" smtClean="0"/>
                        <a:t> с произношением пишется э. (это, экзамен, этаж, экономика) Производных от них (сэкономить). </a:t>
                      </a:r>
                      <a:endParaRPr lang="ru-RU" dirty="0"/>
                    </a:p>
                  </a:txBody>
                  <a:tcPr/>
                </a:tc>
              </a:tr>
              <a:tr h="3172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Чередование </a:t>
            </a:r>
            <a:r>
              <a:rPr lang="ru-RU" dirty="0" smtClean="0">
                <a:solidFill>
                  <a:srgbClr val="FF0000"/>
                </a:solidFill>
              </a:rPr>
              <a:t>А, </a:t>
            </a:r>
            <a:r>
              <a:rPr lang="ru-RU" dirty="0" smtClean="0">
                <a:solidFill>
                  <a:srgbClr val="FF0000"/>
                </a:solidFill>
              </a:rPr>
              <a:t>Я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\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им </a:t>
            </a:r>
            <a:r>
              <a:rPr lang="ru-RU" dirty="0" smtClean="0">
                <a:solidFill>
                  <a:srgbClr val="FF0000"/>
                </a:solidFill>
              </a:rPr>
              <a:t>,ин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за корнем следует суффикс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 , то в корне пишется </a:t>
            </a:r>
            <a:r>
              <a:rPr lang="ru-RU" dirty="0" smtClean="0">
                <a:solidFill>
                  <a:srgbClr val="FF0000"/>
                </a:solidFill>
              </a:rPr>
              <a:t>им ин</a:t>
            </a:r>
            <a:r>
              <a:rPr lang="ru-RU" dirty="0" smtClean="0"/>
              <a:t>. Если суффикса нет , то в корне пишется </a:t>
            </a:r>
            <a:r>
              <a:rPr lang="ru-RU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а я</a:t>
            </a:r>
            <a:r>
              <a:rPr lang="ru-RU" dirty="0" smtClean="0"/>
              <a:t>. Например: пож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мать – пож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ть, пом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нать – пам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ть, разм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нать – разм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ть.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Обратите внимания: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Чередование и е в корнях мир мер характерно только для слов созначениями мёртвый  умирать замереть стать не подвижным .Например:  вымирать вымереть , замирать замереть. </a:t>
            </a:r>
          </a:p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 словах с корнем мир со значением отсутствие войны вражды всегда пишется и. </a:t>
            </a:r>
          </a:p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Например: мир, мирный, усмирять.</a:t>
            </a:r>
          </a:p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 словах с корнем мер со значением мерить измерять всегда пишется е. Например: примерять платье, мерить, измерять, мерило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Чередование и е в корнях пир пер: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Характерно только для слов со значениями закрыть, открыть, двигать, выдаться вперёд, выдавится т.п. Пример: запирать запереть, отпирать отпереть, выпирать выпереть.</a:t>
            </a:r>
          </a:p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 словах с корнем пир со значением обильное угощение например: Пиршество всегда пишется и .Например : пир, пировать.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Выполните задания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Вставьте пропущенные гласные: выр…щенный, возвр…ст, выр...с, прик…саться, прик…снуться, подп…рать, зап…реть, накл…нится, прикл…нятся, р…внина, перет…реть, перет…рать, зам…реть, ум…рать, выг…рки, подг…рать, пл…вчиха, пол…жение, безотл…гательно, р…вестник.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urveDown">
              <a:avLst/>
            </a:prstTxWarp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Цель: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Знать и правильно употреблять гласные в корне слова.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urveDown">
              <a:avLst/>
            </a:prstTxWarp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План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Правописание безударных гласных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Правописание корней с чередованием гласных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Употребление э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Правописание гласных после шипящих и ц.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Употребление ы и после приставок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Обратите внимание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22976">
                <a:tc>
                  <a:txBody>
                    <a:bodyPr/>
                    <a:lstStyle/>
                    <a:p>
                      <a:r>
                        <a:rPr lang="ru-RU" dirty="0" smtClean="0"/>
                        <a:t>   Правила: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Пример:</a:t>
                      </a:r>
                      <a:endParaRPr lang="ru-RU" dirty="0"/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r>
                        <a:rPr lang="ru-RU" dirty="0" smtClean="0"/>
                        <a:t>В безударном положении  пишется та буква которая слышна под ударением.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Умалять - малый.</a:t>
                      </a:r>
                    </a:p>
                    <a:p>
                      <a:r>
                        <a:rPr lang="ru-RU" dirty="0" smtClean="0"/>
                        <a:t>Умолять – молит. </a:t>
                      </a:r>
                      <a:endParaRPr lang="ru-RU" dirty="0"/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r>
                        <a:rPr lang="ru-RU" dirty="0" smtClean="0"/>
                        <a:t>Если под ударением пишется ё,</a:t>
                      </a:r>
                      <a:r>
                        <a:rPr lang="ru-RU" baseline="0" dirty="0" smtClean="0"/>
                        <a:t> то без ударения в том же слове  пишется е.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Чёркать – черкнуть. </a:t>
                      </a:r>
                    </a:p>
                    <a:p>
                      <a:r>
                        <a:rPr lang="ru-RU" dirty="0" smtClean="0"/>
                        <a:t>Чёрствый</a:t>
                      </a:r>
                      <a:r>
                        <a:rPr lang="ru-RU" baseline="0" dirty="0" smtClean="0"/>
                        <a:t> – черстветь. </a:t>
                      </a:r>
                      <a:endParaRPr lang="ru-RU" dirty="0"/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Старославянское</a:t>
                      </a:r>
                      <a:r>
                        <a:rPr lang="ru-RU" baseline="0" dirty="0" smtClean="0"/>
                        <a:t>            Иконорусское </a:t>
                      </a:r>
                    </a:p>
                    <a:p>
                      <a:r>
                        <a:rPr lang="ru-RU" baseline="0" dirty="0" smtClean="0"/>
                        <a:t>А аро                                         О  оро  оло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Бразды борозда</a:t>
                      </a:r>
                    </a:p>
                    <a:p>
                      <a:r>
                        <a:rPr lang="ru-RU" dirty="0" smtClean="0"/>
                        <a:t>Голова</a:t>
                      </a:r>
                      <a:r>
                        <a:rPr lang="ru-RU" baseline="0" dirty="0" smtClean="0"/>
                        <a:t>  </a:t>
                      </a:r>
                      <a:endParaRPr lang="ru-RU" dirty="0"/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urveDown">
              <a:avLst/>
            </a:prstTxWarp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Обратите внимание: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Слово</a:t>
            </a:r>
            <a:r>
              <a:rPr lang="ru-RU" dirty="0" smtClean="0"/>
              <a:t> д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лина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является однокоренным к слову </a:t>
            </a:r>
            <a:r>
              <a:rPr lang="ru-RU" dirty="0" smtClean="0"/>
              <a:t>д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л.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Слово </a:t>
            </a:r>
            <a:r>
              <a:rPr lang="ru-RU" dirty="0" smtClean="0"/>
              <a:t>препод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ватель – д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ть.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Слово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dirty="0" smtClean="0"/>
              <a:t>од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леть, преод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леть – д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ля.  </a:t>
            </a:r>
          </a:p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Есть слова которые различаются по значению. Например: компания (группа людей), кампания(предвыборная) .</a:t>
            </a:r>
          </a:p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Гласные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о а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–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корнях глаголах нельзя проверять при помощи формы несовершенного вида на ывать (ивать).  Например: Расколет </a:t>
            </a:r>
            <a:r>
              <a:rPr lang="ru-RU" b="1" strike="sngStrik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(раскалывать)</a:t>
            </a:r>
          </a:p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Есть слова которые смотри в словаре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7472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Корни с чередованием </a:t>
            </a:r>
            <a:r>
              <a:rPr lang="ru-RU" sz="2400" dirty="0" smtClean="0">
                <a:solidFill>
                  <a:srgbClr val="FF0000"/>
                </a:solidFill>
              </a:rPr>
              <a:t>а о</a:t>
            </a:r>
            <a:r>
              <a:rPr lang="ru-RU" sz="2400" dirty="0"/>
              <a:t> </a:t>
            </a: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зависимые от ударения: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714356"/>
          <a:ext cx="8229600" cy="5857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19154">
                <a:tc>
                  <a:txBody>
                    <a:bodyPr/>
                    <a:lstStyle/>
                    <a:p>
                      <a:r>
                        <a:rPr lang="ru-RU" dirty="0" smtClean="0"/>
                        <a:t>Корни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Правила</a:t>
                      </a:r>
                      <a:endParaRPr lang="ru-RU" dirty="0"/>
                    </a:p>
                  </a:txBody>
                  <a:tcPr/>
                </a:tc>
              </a:tr>
              <a:tr h="969564">
                <a:tc>
                  <a:txBody>
                    <a:bodyPr/>
                    <a:lstStyle/>
                    <a:p>
                      <a:r>
                        <a:rPr lang="ru-RU" dirty="0" smtClean="0"/>
                        <a:t>Гар - гор,</a:t>
                      </a:r>
                      <a:r>
                        <a:rPr lang="ru-RU" baseline="0" dirty="0" smtClean="0"/>
                        <a:t> клан - клон, твар - твор.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зависимо от</a:t>
                      </a:r>
                      <a:r>
                        <a:rPr lang="ru-RU" baseline="0" dirty="0" smtClean="0"/>
                        <a:t> того какой гласной пишется под ударением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а(о) без ударном положении пиши о .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191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Исключение:</a:t>
                      </a:r>
                      <a:r>
                        <a:rPr lang="ru-RU" baseline="0" dirty="0" smtClean="0"/>
                        <a:t> изгарь , выгарки. Утварь.</a:t>
                      </a:r>
                      <a:endParaRPr lang="ru-RU" dirty="0"/>
                    </a:p>
                  </a:txBody>
                  <a:tcPr/>
                </a:tc>
              </a:tr>
              <a:tr h="969564">
                <a:tc>
                  <a:txBody>
                    <a:bodyPr/>
                    <a:lstStyle/>
                    <a:p>
                      <a:r>
                        <a:rPr lang="ru-RU" dirty="0" smtClean="0"/>
                        <a:t>Зар - зор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Независимо от того какой гласной пишется под ударением (а, о) в безударном</a:t>
                      </a:r>
                      <a:r>
                        <a:rPr lang="ru-RU" baseline="0" dirty="0" smtClean="0"/>
                        <a:t> положение пишется а.</a:t>
                      </a:r>
                      <a:endParaRPr lang="ru-RU" dirty="0"/>
                    </a:p>
                  </a:txBody>
                  <a:tcPr/>
                </a:tc>
              </a:tr>
              <a:tr h="5191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Исключение: Зоревать, зорянка.</a:t>
                      </a:r>
                      <a:endParaRPr lang="ru-RU" dirty="0"/>
                    </a:p>
                  </a:txBody>
                  <a:tcPr/>
                </a:tc>
              </a:tr>
              <a:tr h="1842172">
                <a:tc>
                  <a:txBody>
                    <a:bodyPr/>
                    <a:lstStyle/>
                    <a:p>
                      <a:r>
                        <a:rPr lang="ru-RU" dirty="0" smtClean="0"/>
                        <a:t>Плав – плов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Независимо от того какой гласной пишется под ударением (а, о или ы) в безударном</a:t>
                      </a:r>
                      <a:r>
                        <a:rPr lang="ru-RU" baseline="0" dirty="0" smtClean="0"/>
                        <a:t> положение пишется 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Исключение: плавец,пловчиха,плывуны.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5191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7715304" cy="654032"/>
          </a:xfrm>
        </p:spPr>
        <p:txBody>
          <a:bodyPr>
            <a:prstTxWarp prst="textChevronInverted">
              <a:avLst/>
            </a:prstTxWarp>
            <a:normAutofit fontScale="90000"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Зависимость от конечных согласных в корне.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076127"/>
          <a:ext cx="8229600" cy="5635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01510">
                <a:tc>
                  <a:txBody>
                    <a:bodyPr/>
                    <a:lstStyle/>
                    <a:p>
                      <a:r>
                        <a:rPr lang="ru-RU" dirty="0" smtClean="0"/>
                        <a:t>Корни: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Правила:</a:t>
                      </a:r>
                      <a:endParaRPr lang="ru-RU" dirty="0"/>
                    </a:p>
                  </a:txBody>
                  <a:tcPr/>
                </a:tc>
              </a:tr>
              <a:tr h="839305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Раст, ращ, рос</a:t>
                      </a:r>
                      <a:r>
                        <a:rPr lang="ru-RU" baseline="0" dirty="0" smtClean="0"/>
                        <a:t> 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Перед ст и щ пишется а. Перед с пишется о.</a:t>
                      </a:r>
                    </a:p>
                  </a:txBody>
                  <a:tcPr/>
                </a:tc>
              </a:tr>
              <a:tr h="8362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Исключение: росток, ростовщик, Ростислав,</a:t>
                      </a:r>
                      <a:r>
                        <a:rPr lang="ru-RU" baseline="0" dirty="0" smtClean="0"/>
                        <a:t>  отрасль.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588964">
                <a:tc>
                  <a:txBody>
                    <a:bodyPr/>
                    <a:lstStyle/>
                    <a:p>
                      <a:r>
                        <a:rPr lang="ru-RU" dirty="0" smtClean="0"/>
                        <a:t>Скак</a:t>
                      </a:r>
                      <a:r>
                        <a:rPr lang="ru-RU" baseline="0" dirty="0" smtClean="0"/>
                        <a:t> скоч.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Независимо от того какой гласной пишется под ударением (а, о) в безударном</a:t>
                      </a:r>
                      <a:r>
                        <a:rPr lang="ru-RU" baseline="0" dirty="0" smtClean="0"/>
                        <a:t> положение перед к пишется а перед ч пишется о . Скакать, выскочить.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5015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Скакать, выскочить. </a:t>
                      </a:r>
                      <a:endParaRPr lang="ru-RU" dirty="0"/>
                    </a:p>
                  </a:txBody>
                  <a:tcPr/>
                </a:tc>
              </a:tr>
              <a:tr h="5015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Скачу, скачок, скачи,  вскачь. </a:t>
                      </a:r>
                      <a:endParaRPr lang="ru-RU" dirty="0"/>
                    </a:p>
                  </a:txBody>
                  <a:tcPr/>
                </a:tc>
              </a:tr>
              <a:tr h="585408">
                <a:tc>
                  <a:txBody>
                    <a:bodyPr/>
                    <a:lstStyle/>
                    <a:p>
                      <a:r>
                        <a:rPr lang="ru-RU" dirty="0" smtClean="0"/>
                        <a:t>Лаг лож.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Перед г пишется а перед ж пишется о.</a:t>
                      </a:r>
                    </a:p>
                    <a:p>
                      <a:r>
                        <a:rPr lang="ru-RU" baseline="0" dirty="0" smtClean="0"/>
                        <a:t>Исключение: полог.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urveDown">
              <a:avLst/>
            </a:prstTxWarp>
            <a:normAutofit fontScale="90000"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Зависимость от наличия суффикса а.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Кос кас Если за корнем есть суффикс а в корне пиши а.  Если нет суффикса а  в корне пиши о. Примеры: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46158"/>
          </a:xfrm>
        </p:spPr>
        <p:txBody>
          <a:bodyPr>
            <a:prstTxWarp prst="textCurveDown">
              <a:avLst/>
            </a:prstTxWarp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Зависимость от значения: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5430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Мак мок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Корень мак(мач) пишется в словах,</a:t>
                      </a:r>
                      <a:r>
                        <a:rPr lang="ru-RU" sz="1800" baseline="0" dirty="0" smtClean="0"/>
                        <a:t> имеющих значение, «погружать жидкость» Мок моч пишется в словах имеющих значение «пропускать жидкость»Пример: становиться мокрым. </a:t>
                      </a:r>
                    </a:p>
                    <a:p>
                      <a:r>
                        <a:rPr lang="ru-RU" sz="1800" baseline="0" dirty="0" smtClean="0"/>
                        <a:t>Обмакнуть перо в чернила.  Промокательная бумага.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3714752"/>
          <a:ext cx="814393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1285884">
                <a:tc>
                  <a:txBody>
                    <a:bodyPr/>
                    <a:lstStyle/>
                    <a:p>
                      <a:r>
                        <a:rPr lang="ru-RU" dirty="0" smtClean="0"/>
                        <a:t>Равн ровн.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Корень</a:t>
                      </a:r>
                      <a:r>
                        <a:rPr lang="ru-RU" baseline="0" dirty="0" smtClean="0"/>
                        <a:t> равн пишется в словах, имеющих значение «одинаковый ,наравне, равный.</a:t>
                      </a:r>
                    </a:p>
                    <a:p>
                      <a:r>
                        <a:rPr lang="ru-RU" dirty="0" smtClean="0"/>
                        <a:t>Корень</a:t>
                      </a:r>
                      <a:r>
                        <a:rPr lang="ru-RU" baseline="0" dirty="0" smtClean="0"/>
                        <a:t> ровн пишется в словах, имеющих значение» гладкий, прямой, ровный. Пример: поравняться (оказаться на одной линии. Исключения: равнина, поровну, уровень, ровестник.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1161</Words>
  <Application>Microsoft Office PowerPoint</Application>
  <PresentationFormat>Экран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Правописание гласных в корне слова.</vt:lpstr>
      <vt:lpstr>Цель:</vt:lpstr>
      <vt:lpstr>План</vt:lpstr>
      <vt:lpstr>Слайд 4</vt:lpstr>
      <vt:lpstr>Обратите внимание:</vt:lpstr>
      <vt:lpstr>Корни с чередованием а о зависимые от ударения:</vt:lpstr>
      <vt:lpstr>Зависимость от конечных согласных в корне.</vt:lpstr>
      <vt:lpstr>Зависимость от наличия суффикса а.</vt:lpstr>
      <vt:lpstr>Зависимость от значения:</vt:lpstr>
      <vt:lpstr>Корни с чередующимися гласными и е.</vt:lpstr>
      <vt:lpstr>Обратите внимание:</vt:lpstr>
      <vt:lpstr>Обратите внимание:</vt:lpstr>
      <vt:lpstr>Употребление буквы э.  </vt:lpstr>
      <vt:lpstr>Чередование А, Я \ им ,ин</vt:lpstr>
      <vt:lpstr>Обратите внимания:</vt:lpstr>
      <vt:lpstr>Чередование и е в корнях пир пер:</vt:lpstr>
      <vt:lpstr>Выполните задания:</vt:lpstr>
    </vt:vector>
  </TitlesOfParts>
  <Company>МОУ СОШ Очкуровка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Безударные г</dc:title>
  <dc:creator>USER 8</dc:creator>
  <cp:lastModifiedBy>USER 8</cp:lastModifiedBy>
  <cp:revision>16</cp:revision>
  <dcterms:created xsi:type="dcterms:W3CDTF">2011-12-19T11:41:57Z</dcterms:created>
  <dcterms:modified xsi:type="dcterms:W3CDTF">2012-03-19T12:31:08Z</dcterms:modified>
</cp:coreProperties>
</file>