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29" name="Group 85"/>
          <p:cNvGrpSpPr>
            <a:grpSpLocks/>
          </p:cNvGrpSpPr>
          <p:nvPr/>
        </p:nvGrpSpPr>
        <p:grpSpPr bwMode="auto">
          <a:xfrm>
            <a:off x="0" y="0"/>
            <a:ext cx="8915400" cy="6858000"/>
            <a:chOff x="0" y="0"/>
            <a:chExt cx="5616" cy="4320"/>
          </a:xfrm>
        </p:grpSpPr>
        <p:grpSp>
          <p:nvGrpSpPr>
            <p:cNvPr id="6147" name="Group 3"/>
            <p:cNvGrpSpPr>
              <a:grpSpLocks/>
            </p:cNvGrpSpPr>
            <p:nvPr/>
          </p:nvGrpSpPr>
          <p:grpSpPr bwMode="auto">
            <a:xfrm>
              <a:off x="0" y="0"/>
              <a:ext cx="240" cy="4320"/>
              <a:chOff x="0" y="0"/>
              <a:chExt cx="240" cy="4320"/>
            </a:xfrm>
          </p:grpSpPr>
          <p:sp>
            <p:nvSpPr>
              <p:cNvPr id="614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149" name="Rectangle 5" descr="50%"/>
              <p:cNvSpPr>
                <a:spLocks noChangeArrowheads="1"/>
              </p:cNvSpPr>
              <p:nvPr userDrawn="1"/>
            </p:nvSpPr>
            <p:spPr bwMode="auto">
              <a:xfrm>
                <a:off x="0" y="24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150" name="Rectangle 6"/>
              <p:cNvSpPr>
                <a:spLocks noChangeArrowheads="1"/>
              </p:cNvSpPr>
              <p:nvPr userDrawn="1"/>
            </p:nvSpPr>
            <p:spPr bwMode="auto">
              <a:xfrm>
                <a:off x="0" y="48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151" name="Rectangle 7" descr="50%"/>
              <p:cNvSpPr>
                <a:spLocks noChangeArrowheads="1"/>
              </p:cNvSpPr>
              <p:nvPr userDrawn="1"/>
            </p:nvSpPr>
            <p:spPr bwMode="auto">
              <a:xfrm>
                <a:off x="0" y="72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152" name="Rectangle 8"/>
              <p:cNvSpPr>
                <a:spLocks noChangeArrowheads="1"/>
              </p:cNvSpPr>
              <p:nvPr userDrawn="1"/>
            </p:nvSpPr>
            <p:spPr bwMode="auto">
              <a:xfrm>
                <a:off x="0" y="96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153" name="Rectangle 9" descr="50%"/>
              <p:cNvSpPr>
                <a:spLocks noChangeArrowheads="1"/>
              </p:cNvSpPr>
              <p:nvPr userDrawn="1"/>
            </p:nvSpPr>
            <p:spPr bwMode="auto">
              <a:xfrm>
                <a:off x="0" y="120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154" name="Rectangle 10"/>
              <p:cNvSpPr>
                <a:spLocks noChangeArrowheads="1"/>
              </p:cNvSpPr>
              <p:nvPr userDrawn="1"/>
            </p:nvSpPr>
            <p:spPr bwMode="auto">
              <a:xfrm>
                <a:off x="0" y="144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155" name="Rectangle 11" descr="50%"/>
              <p:cNvSpPr>
                <a:spLocks noChangeArrowheads="1"/>
              </p:cNvSpPr>
              <p:nvPr userDrawn="1"/>
            </p:nvSpPr>
            <p:spPr bwMode="auto">
              <a:xfrm>
                <a:off x="0" y="168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156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92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157" name="Rectangle 13" descr="50%"/>
              <p:cNvSpPr>
                <a:spLocks noChangeArrowheads="1"/>
              </p:cNvSpPr>
              <p:nvPr userDrawn="1"/>
            </p:nvSpPr>
            <p:spPr bwMode="auto">
              <a:xfrm>
                <a:off x="0" y="216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158" name="Rectangle 14"/>
              <p:cNvSpPr>
                <a:spLocks noChangeArrowheads="1"/>
              </p:cNvSpPr>
              <p:nvPr userDrawn="1"/>
            </p:nvSpPr>
            <p:spPr bwMode="auto">
              <a:xfrm>
                <a:off x="0" y="240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159" name="Rectangle 15" descr="50%"/>
              <p:cNvSpPr>
                <a:spLocks noChangeArrowheads="1"/>
              </p:cNvSpPr>
              <p:nvPr userDrawn="1"/>
            </p:nvSpPr>
            <p:spPr bwMode="auto">
              <a:xfrm>
                <a:off x="0" y="264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160" name="Rectangle 16"/>
              <p:cNvSpPr>
                <a:spLocks noChangeArrowheads="1"/>
              </p:cNvSpPr>
              <p:nvPr userDrawn="1"/>
            </p:nvSpPr>
            <p:spPr bwMode="auto">
              <a:xfrm>
                <a:off x="0" y="288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161" name="Rectangle 17" descr="50%"/>
              <p:cNvSpPr>
                <a:spLocks noChangeArrowheads="1"/>
              </p:cNvSpPr>
              <p:nvPr userDrawn="1"/>
            </p:nvSpPr>
            <p:spPr bwMode="auto">
              <a:xfrm>
                <a:off x="0" y="312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162" name="Rectangle 18"/>
              <p:cNvSpPr>
                <a:spLocks noChangeArrowheads="1"/>
              </p:cNvSpPr>
              <p:nvPr userDrawn="1"/>
            </p:nvSpPr>
            <p:spPr bwMode="auto">
              <a:xfrm>
                <a:off x="0" y="336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163" name="Rectangle 19" descr="50%"/>
              <p:cNvSpPr>
                <a:spLocks noChangeArrowheads="1"/>
              </p:cNvSpPr>
              <p:nvPr userDrawn="1"/>
            </p:nvSpPr>
            <p:spPr bwMode="auto">
              <a:xfrm>
                <a:off x="0" y="360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164" name="Rectangle 20"/>
              <p:cNvSpPr>
                <a:spLocks noChangeArrowheads="1"/>
              </p:cNvSpPr>
              <p:nvPr userDrawn="1"/>
            </p:nvSpPr>
            <p:spPr bwMode="auto">
              <a:xfrm>
                <a:off x="0" y="384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165" name="Rectangle 21" descr="50%"/>
              <p:cNvSpPr>
                <a:spLocks noChangeArrowheads="1"/>
              </p:cNvSpPr>
              <p:nvPr userDrawn="1"/>
            </p:nvSpPr>
            <p:spPr bwMode="auto">
              <a:xfrm>
                <a:off x="0" y="408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6201" name="Rectangle 57" descr="50%"/>
            <p:cNvSpPr>
              <a:spLocks noChangeArrowheads="1"/>
            </p:cNvSpPr>
            <p:nvPr/>
          </p:nvSpPr>
          <p:spPr bwMode="hidden">
            <a:xfrm>
              <a:off x="336" y="1248"/>
              <a:ext cx="5280" cy="144"/>
            </a:xfrm>
            <a:prstGeom prst="rect">
              <a:avLst/>
            </a:prstGeom>
            <a:pattFill prst="pct50">
              <a:fgClr>
                <a:schemeClr val="bg2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6173" name="Group 29"/>
            <p:cNvGrpSpPr>
              <a:grpSpLocks/>
            </p:cNvGrpSpPr>
            <p:nvPr/>
          </p:nvGrpSpPr>
          <p:grpSpPr bwMode="auto">
            <a:xfrm>
              <a:off x="336" y="1200"/>
              <a:ext cx="5280" cy="0"/>
              <a:chOff x="144" y="1200"/>
              <a:chExt cx="5280" cy="0"/>
            </a:xfrm>
          </p:grpSpPr>
          <p:sp>
            <p:nvSpPr>
              <p:cNvPr id="6174" name="Line 30"/>
              <p:cNvSpPr>
                <a:spLocks noChangeShapeType="1"/>
              </p:cNvSpPr>
              <p:nvPr/>
            </p:nvSpPr>
            <p:spPr bwMode="ltGray">
              <a:xfrm>
                <a:off x="1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175" name="Line 31"/>
              <p:cNvSpPr>
                <a:spLocks noChangeShapeType="1"/>
              </p:cNvSpPr>
              <p:nvPr/>
            </p:nvSpPr>
            <p:spPr bwMode="ltGray">
              <a:xfrm>
                <a:off x="6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176" name="Line 32"/>
              <p:cNvSpPr>
                <a:spLocks noChangeShapeType="1"/>
              </p:cNvSpPr>
              <p:nvPr/>
            </p:nvSpPr>
            <p:spPr bwMode="ltGray">
              <a:xfrm>
                <a:off x="3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177" name="Line 33"/>
              <p:cNvSpPr>
                <a:spLocks noChangeShapeType="1"/>
              </p:cNvSpPr>
              <p:nvPr/>
            </p:nvSpPr>
            <p:spPr bwMode="ltGray">
              <a:xfrm>
                <a:off x="11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178" name="Line 34"/>
              <p:cNvSpPr>
                <a:spLocks noChangeShapeType="1"/>
              </p:cNvSpPr>
              <p:nvPr/>
            </p:nvSpPr>
            <p:spPr bwMode="ltGray">
              <a:xfrm>
                <a:off x="8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179" name="Line 35"/>
              <p:cNvSpPr>
                <a:spLocks noChangeShapeType="1"/>
              </p:cNvSpPr>
              <p:nvPr/>
            </p:nvSpPr>
            <p:spPr bwMode="ltGray">
              <a:xfrm>
                <a:off x="15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180" name="Line 36"/>
              <p:cNvSpPr>
                <a:spLocks noChangeShapeType="1"/>
              </p:cNvSpPr>
              <p:nvPr/>
            </p:nvSpPr>
            <p:spPr bwMode="ltGray">
              <a:xfrm>
                <a:off x="13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181" name="Line 37"/>
              <p:cNvSpPr>
                <a:spLocks noChangeShapeType="1"/>
              </p:cNvSpPr>
              <p:nvPr/>
            </p:nvSpPr>
            <p:spPr bwMode="ltGray">
              <a:xfrm>
                <a:off x="20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182" name="Line 38"/>
              <p:cNvSpPr>
                <a:spLocks noChangeShapeType="1"/>
              </p:cNvSpPr>
              <p:nvPr/>
            </p:nvSpPr>
            <p:spPr bwMode="ltGray">
              <a:xfrm>
                <a:off x="18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183" name="Line 39"/>
              <p:cNvSpPr>
                <a:spLocks noChangeShapeType="1"/>
              </p:cNvSpPr>
              <p:nvPr/>
            </p:nvSpPr>
            <p:spPr bwMode="ltGray">
              <a:xfrm>
                <a:off x="25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184" name="Line 40"/>
              <p:cNvSpPr>
                <a:spLocks noChangeShapeType="1"/>
              </p:cNvSpPr>
              <p:nvPr/>
            </p:nvSpPr>
            <p:spPr bwMode="ltGray">
              <a:xfrm>
                <a:off x="23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185" name="Line 41"/>
              <p:cNvSpPr>
                <a:spLocks noChangeShapeType="1"/>
              </p:cNvSpPr>
              <p:nvPr/>
            </p:nvSpPr>
            <p:spPr bwMode="ltGray">
              <a:xfrm>
                <a:off x="30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186" name="Line 42"/>
              <p:cNvSpPr>
                <a:spLocks noChangeShapeType="1"/>
              </p:cNvSpPr>
              <p:nvPr/>
            </p:nvSpPr>
            <p:spPr bwMode="ltGray">
              <a:xfrm>
                <a:off x="27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187" name="Line 43"/>
              <p:cNvSpPr>
                <a:spLocks noChangeShapeType="1"/>
              </p:cNvSpPr>
              <p:nvPr/>
            </p:nvSpPr>
            <p:spPr bwMode="ltGray">
              <a:xfrm>
                <a:off x="35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188" name="Line 44"/>
              <p:cNvSpPr>
                <a:spLocks noChangeShapeType="1"/>
              </p:cNvSpPr>
              <p:nvPr/>
            </p:nvSpPr>
            <p:spPr bwMode="ltGray">
              <a:xfrm>
                <a:off x="32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189" name="Line 45"/>
              <p:cNvSpPr>
                <a:spLocks noChangeShapeType="1"/>
              </p:cNvSpPr>
              <p:nvPr/>
            </p:nvSpPr>
            <p:spPr bwMode="ltGray">
              <a:xfrm>
                <a:off x="39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190" name="Line 46"/>
              <p:cNvSpPr>
                <a:spLocks noChangeShapeType="1"/>
              </p:cNvSpPr>
              <p:nvPr/>
            </p:nvSpPr>
            <p:spPr bwMode="ltGray">
              <a:xfrm>
                <a:off x="37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191" name="Line 47"/>
              <p:cNvSpPr>
                <a:spLocks noChangeShapeType="1"/>
              </p:cNvSpPr>
              <p:nvPr/>
            </p:nvSpPr>
            <p:spPr bwMode="ltGray">
              <a:xfrm>
                <a:off x="44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192" name="Line 48"/>
              <p:cNvSpPr>
                <a:spLocks noChangeShapeType="1"/>
              </p:cNvSpPr>
              <p:nvPr/>
            </p:nvSpPr>
            <p:spPr bwMode="ltGray">
              <a:xfrm>
                <a:off x="42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193" name="Line 49"/>
              <p:cNvSpPr>
                <a:spLocks noChangeShapeType="1"/>
              </p:cNvSpPr>
              <p:nvPr/>
            </p:nvSpPr>
            <p:spPr bwMode="ltGray">
              <a:xfrm>
                <a:off x="49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194" name="Line 50"/>
              <p:cNvSpPr>
                <a:spLocks noChangeShapeType="1"/>
              </p:cNvSpPr>
              <p:nvPr/>
            </p:nvSpPr>
            <p:spPr bwMode="ltGray">
              <a:xfrm>
                <a:off x="47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195" name="Line 51"/>
              <p:cNvSpPr>
                <a:spLocks noChangeShapeType="1"/>
              </p:cNvSpPr>
              <p:nvPr/>
            </p:nvSpPr>
            <p:spPr bwMode="ltGray">
              <a:xfrm>
                <a:off x="51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228" name="Group 84"/>
            <p:cNvGrpSpPr>
              <a:grpSpLocks/>
            </p:cNvGrpSpPr>
            <p:nvPr/>
          </p:nvGrpSpPr>
          <p:grpSpPr bwMode="auto">
            <a:xfrm>
              <a:off x="432" y="1728"/>
              <a:ext cx="192" cy="192"/>
              <a:chOff x="432" y="1728"/>
              <a:chExt cx="192" cy="192"/>
            </a:xfrm>
          </p:grpSpPr>
          <p:sp>
            <p:nvSpPr>
              <p:cNvPr id="6169" name="Rectangle 25"/>
              <p:cNvSpPr>
                <a:spLocks noChangeArrowheads="1"/>
              </p:cNvSpPr>
              <p:nvPr userDrawn="1"/>
            </p:nvSpPr>
            <p:spPr bwMode="auto">
              <a:xfrm>
                <a:off x="432" y="1728"/>
                <a:ext cx="96" cy="96"/>
              </a:xfrm>
              <a:prstGeom prst="rect">
                <a:avLst/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170" name="Rectangle 26"/>
              <p:cNvSpPr>
                <a:spLocks noChangeArrowheads="1"/>
              </p:cNvSpPr>
              <p:nvPr userDrawn="1"/>
            </p:nvSpPr>
            <p:spPr bwMode="auto">
              <a:xfrm>
                <a:off x="528" y="1824"/>
                <a:ext cx="96" cy="96"/>
              </a:xfrm>
              <a:prstGeom prst="rect">
                <a:avLst/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171" name="Rectangle 27"/>
              <p:cNvSpPr>
                <a:spLocks noChangeArrowheads="1"/>
              </p:cNvSpPr>
              <p:nvPr userDrawn="1"/>
            </p:nvSpPr>
            <p:spPr bwMode="auto">
              <a:xfrm>
                <a:off x="528" y="1728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172" name="Rectangle 28"/>
              <p:cNvSpPr>
                <a:spLocks noChangeArrowheads="1"/>
              </p:cNvSpPr>
              <p:nvPr userDrawn="1"/>
            </p:nvSpPr>
            <p:spPr bwMode="auto">
              <a:xfrm>
                <a:off x="432" y="1824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202" name="Group 58"/>
            <p:cNvGrpSpPr>
              <a:grpSpLocks/>
            </p:cNvGrpSpPr>
            <p:nvPr/>
          </p:nvGrpSpPr>
          <p:grpSpPr bwMode="auto">
            <a:xfrm>
              <a:off x="336" y="2400"/>
              <a:ext cx="5280" cy="0"/>
              <a:chOff x="144" y="1200"/>
              <a:chExt cx="5280" cy="0"/>
            </a:xfrm>
          </p:grpSpPr>
          <p:sp>
            <p:nvSpPr>
              <p:cNvPr id="6203" name="Line 59"/>
              <p:cNvSpPr>
                <a:spLocks noChangeShapeType="1"/>
              </p:cNvSpPr>
              <p:nvPr/>
            </p:nvSpPr>
            <p:spPr bwMode="ltGray">
              <a:xfrm>
                <a:off x="1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04" name="Line 60"/>
              <p:cNvSpPr>
                <a:spLocks noChangeShapeType="1"/>
              </p:cNvSpPr>
              <p:nvPr/>
            </p:nvSpPr>
            <p:spPr bwMode="ltGray">
              <a:xfrm>
                <a:off x="6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05" name="Line 61"/>
              <p:cNvSpPr>
                <a:spLocks noChangeShapeType="1"/>
              </p:cNvSpPr>
              <p:nvPr/>
            </p:nvSpPr>
            <p:spPr bwMode="ltGray">
              <a:xfrm>
                <a:off x="3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06" name="Line 62"/>
              <p:cNvSpPr>
                <a:spLocks noChangeShapeType="1"/>
              </p:cNvSpPr>
              <p:nvPr/>
            </p:nvSpPr>
            <p:spPr bwMode="ltGray">
              <a:xfrm>
                <a:off x="11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07" name="Line 63"/>
              <p:cNvSpPr>
                <a:spLocks noChangeShapeType="1"/>
              </p:cNvSpPr>
              <p:nvPr/>
            </p:nvSpPr>
            <p:spPr bwMode="ltGray">
              <a:xfrm>
                <a:off x="8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08" name="Line 64"/>
              <p:cNvSpPr>
                <a:spLocks noChangeShapeType="1"/>
              </p:cNvSpPr>
              <p:nvPr/>
            </p:nvSpPr>
            <p:spPr bwMode="ltGray">
              <a:xfrm>
                <a:off x="15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09" name="Line 65"/>
              <p:cNvSpPr>
                <a:spLocks noChangeShapeType="1"/>
              </p:cNvSpPr>
              <p:nvPr/>
            </p:nvSpPr>
            <p:spPr bwMode="ltGray">
              <a:xfrm>
                <a:off x="13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10" name="Line 66"/>
              <p:cNvSpPr>
                <a:spLocks noChangeShapeType="1"/>
              </p:cNvSpPr>
              <p:nvPr/>
            </p:nvSpPr>
            <p:spPr bwMode="ltGray">
              <a:xfrm>
                <a:off x="20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11" name="Line 67"/>
              <p:cNvSpPr>
                <a:spLocks noChangeShapeType="1"/>
              </p:cNvSpPr>
              <p:nvPr/>
            </p:nvSpPr>
            <p:spPr bwMode="ltGray">
              <a:xfrm>
                <a:off x="18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12" name="Line 68"/>
              <p:cNvSpPr>
                <a:spLocks noChangeShapeType="1"/>
              </p:cNvSpPr>
              <p:nvPr/>
            </p:nvSpPr>
            <p:spPr bwMode="ltGray">
              <a:xfrm>
                <a:off x="25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13" name="Line 69"/>
              <p:cNvSpPr>
                <a:spLocks noChangeShapeType="1"/>
              </p:cNvSpPr>
              <p:nvPr/>
            </p:nvSpPr>
            <p:spPr bwMode="ltGray">
              <a:xfrm>
                <a:off x="23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14" name="Line 70"/>
              <p:cNvSpPr>
                <a:spLocks noChangeShapeType="1"/>
              </p:cNvSpPr>
              <p:nvPr/>
            </p:nvSpPr>
            <p:spPr bwMode="ltGray">
              <a:xfrm>
                <a:off x="30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15" name="Line 71"/>
              <p:cNvSpPr>
                <a:spLocks noChangeShapeType="1"/>
              </p:cNvSpPr>
              <p:nvPr/>
            </p:nvSpPr>
            <p:spPr bwMode="ltGray">
              <a:xfrm>
                <a:off x="27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16" name="Line 72"/>
              <p:cNvSpPr>
                <a:spLocks noChangeShapeType="1"/>
              </p:cNvSpPr>
              <p:nvPr/>
            </p:nvSpPr>
            <p:spPr bwMode="ltGray">
              <a:xfrm>
                <a:off x="35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17" name="Line 73"/>
              <p:cNvSpPr>
                <a:spLocks noChangeShapeType="1"/>
              </p:cNvSpPr>
              <p:nvPr/>
            </p:nvSpPr>
            <p:spPr bwMode="ltGray">
              <a:xfrm>
                <a:off x="32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18" name="Line 74"/>
              <p:cNvSpPr>
                <a:spLocks noChangeShapeType="1"/>
              </p:cNvSpPr>
              <p:nvPr/>
            </p:nvSpPr>
            <p:spPr bwMode="ltGray">
              <a:xfrm>
                <a:off x="39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19" name="Line 75"/>
              <p:cNvSpPr>
                <a:spLocks noChangeShapeType="1"/>
              </p:cNvSpPr>
              <p:nvPr/>
            </p:nvSpPr>
            <p:spPr bwMode="ltGray">
              <a:xfrm>
                <a:off x="37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20" name="Line 76"/>
              <p:cNvSpPr>
                <a:spLocks noChangeShapeType="1"/>
              </p:cNvSpPr>
              <p:nvPr/>
            </p:nvSpPr>
            <p:spPr bwMode="ltGray">
              <a:xfrm>
                <a:off x="44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21" name="Line 77"/>
              <p:cNvSpPr>
                <a:spLocks noChangeShapeType="1"/>
              </p:cNvSpPr>
              <p:nvPr/>
            </p:nvSpPr>
            <p:spPr bwMode="ltGray">
              <a:xfrm>
                <a:off x="42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22" name="Line 78"/>
              <p:cNvSpPr>
                <a:spLocks noChangeShapeType="1"/>
              </p:cNvSpPr>
              <p:nvPr/>
            </p:nvSpPr>
            <p:spPr bwMode="ltGray">
              <a:xfrm>
                <a:off x="49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23" name="Line 79"/>
              <p:cNvSpPr>
                <a:spLocks noChangeShapeType="1"/>
              </p:cNvSpPr>
              <p:nvPr/>
            </p:nvSpPr>
            <p:spPr bwMode="ltGray">
              <a:xfrm>
                <a:off x="47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24" name="Line 80"/>
              <p:cNvSpPr>
                <a:spLocks noChangeShapeType="1"/>
              </p:cNvSpPr>
              <p:nvPr/>
            </p:nvSpPr>
            <p:spPr bwMode="ltGray">
              <a:xfrm>
                <a:off x="51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6225" name="Rectangle 81" descr="50%"/>
            <p:cNvSpPr>
              <a:spLocks noChangeArrowheads="1"/>
            </p:cNvSpPr>
            <p:nvPr/>
          </p:nvSpPr>
          <p:spPr bwMode="hidden">
            <a:xfrm>
              <a:off x="336" y="2208"/>
              <a:ext cx="5280" cy="144"/>
            </a:xfrm>
            <a:prstGeom prst="rect">
              <a:avLst/>
            </a:prstGeom>
            <a:pattFill prst="pct50">
              <a:fgClr>
                <a:schemeClr val="bg2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6196" name="Rectangle 52"/>
          <p:cNvSpPr>
            <a:spLocks noGrp="1" noChangeArrowheads="1"/>
          </p:cNvSpPr>
          <p:nvPr>
            <p:ph type="ctrTitle"/>
          </p:nvPr>
        </p:nvSpPr>
        <p:spPr>
          <a:xfrm>
            <a:off x="1066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197" name="Rectangle 5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038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198" name="Rectangle 5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199" name="Rectangle 55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200" name="Rectangle 5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C8AF77C-E868-45B2-96A3-AD8FB8E7BA3F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950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E0E62-2327-474A-AF56-A9E52F2F4FE3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745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1AA1A-579B-4419-9EF6-9B1DDDE93F40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06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Автор: Щукина Т.И., г. Кудымкар, Пермский край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0E8E672-2D73-47B8-B9FF-3F99533AC44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616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Автор: Щукина Т.И., г. Кудымкар, Пермский край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4D75F3C-694F-474C-8C98-C1570207BB3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426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18DA8-498D-45C1-B530-4AFF0B1F251B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73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53611-36FB-4115-BB70-3DC616C0C335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06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44EAB2-063A-4C14-99F3-2015F241DAE3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02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0187A-0598-4A51-B198-593D70E24F6E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992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CD27A-E768-4DF2-817A-9A9A49D4564E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24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65859-B86C-4D3E-A3FE-41A1786EDDDA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695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D80C4-A15F-430D-848D-B6398F5C901D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992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59739-892E-4148-935B-30CEBC5BCEA7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491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4" name="Group 60"/>
          <p:cNvGrpSpPr>
            <a:grpSpLocks/>
          </p:cNvGrpSpPr>
          <p:nvPr/>
        </p:nvGrpSpPr>
        <p:grpSpPr bwMode="auto">
          <a:xfrm>
            <a:off x="0" y="0"/>
            <a:ext cx="8686800" cy="6858000"/>
            <a:chOff x="0" y="0"/>
            <a:chExt cx="5472" cy="4320"/>
          </a:xfrm>
        </p:grpSpPr>
        <p:grpSp>
          <p:nvGrpSpPr>
            <p:cNvPr id="1081" name="Group 57"/>
            <p:cNvGrpSpPr>
              <a:grpSpLocks/>
            </p:cNvGrpSpPr>
            <p:nvPr/>
          </p:nvGrpSpPr>
          <p:grpSpPr bwMode="auto">
            <a:xfrm>
              <a:off x="0" y="0"/>
              <a:ext cx="240" cy="4320"/>
              <a:chOff x="0" y="0"/>
              <a:chExt cx="240" cy="4320"/>
            </a:xfrm>
          </p:grpSpPr>
          <p:sp>
            <p:nvSpPr>
              <p:cNvPr id="1032" name="Rectangle 8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33" name="Rectangle 9" descr="50%"/>
              <p:cNvSpPr>
                <a:spLocks noChangeArrowheads="1"/>
              </p:cNvSpPr>
              <p:nvPr userDrawn="1"/>
            </p:nvSpPr>
            <p:spPr bwMode="auto">
              <a:xfrm>
                <a:off x="0" y="24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 userDrawn="1"/>
            </p:nvSpPr>
            <p:spPr bwMode="auto">
              <a:xfrm>
                <a:off x="0" y="48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35" name="Rectangle 11" descr="50%"/>
              <p:cNvSpPr>
                <a:spLocks noChangeArrowheads="1"/>
              </p:cNvSpPr>
              <p:nvPr userDrawn="1"/>
            </p:nvSpPr>
            <p:spPr bwMode="auto">
              <a:xfrm>
                <a:off x="0" y="72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96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37" name="Rectangle 13" descr="50%"/>
              <p:cNvSpPr>
                <a:spLocks noChangeArrowheads="1"/>
              </p:cNvSpPr>
              <p:nvPr userDrawn="1"/>
            </p:nvSpPr>
            <p:spPr bwMode="auto">
              <a:xfrm>
                <a:off x="0" y="120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 userDrawn="1"/>
            </p:nvSpPr>
            <p:spPr bwMode="auto">
              <a:xfrm>
                <a:off x="0" y="144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39" name="Rectangle 15" descr="50%"/>
              <p:cNvSpPr>
                <a:spLocks noChangeArrowheads="1"/>
              </p:cNvSpPr>
              <p:nvPr userDrawn="1"/>
            </p:nvSpPr>
            <p:spPr bwMode="auto">
              <a:xfrm>
                <a:off x="0" y="168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 userDrawn="1"/>
            </p:nvSpPr>
            <p:spPr bwMode="auto">
              <a:xfrm>
                <a:off x="0" y="192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41" name="Rectangle 17" descr="50%"/>
              <p:cNvSpPr>
                <a:spLocks noChangeArrowheads="1"/>
              </p:cNvSpPr>
              <p:nvPr userDrawn="1"/>
            </p:nvSpPr>
            <p:spPr bwMode="auto">
              <a:xfrm>
                <a:off x="0" y="216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42" name="Rectangle 18"/>
              <p:cNvSpPr>
                <a:spLocks noChangeArrowheads="1"/>
              </p:cNvSpPr>
              <p:nvPr userDrawn="1"/>
            </p:nvSpPr>
            <p:spPr bwMode="auto">
              <a:xfrm>
                <a:off x="0" y="240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43" name="Rectangle 19" descr="50%"/>
              <p:cNvSpPr>
                <a:spLocks noChangeArrowheads="1"/>
              </p:cNvSpPr>
              <p:nvPr userDrawn="1"/>
            </p:nvSpPr>
            <p:spPr bwMode="auto">
              <a:xfrm>
                <a:off x="0" y="264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 userDrawn="1"/>
            </p:nvSpPr>
            <p:spPr bwMode="auto">
              <a:xfrm>
                <a:off x="0" y="288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45" name="Rectangle 21" descr="50%"/>
              <p:cNvSpPr>
                <a:spLocks noChangeArrowheads="1"/>
              </p:cNvSpPr>
              <p:nvPr userDrawn="1"/>
            </p:nvSpPr>
            <p:spPr bwMode="auto">
              <a:xfrm>
                <a:off x="0" y="312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 userDrawn="1"/>
            </p:nvSpPr>
            <p:spPr bwMode="auto">
              <a:xfrm>
                <a:off x="0" y="336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47" name="Rectangle 23" descr="50%"/>
              <p:cNvSpPr>
                <a:spLocks noChangeArrowheads="1"/>
              </p:cNvSpPr>
              <p:nvPr userDrawn="1"/>
            </p:nvSpPr>
            <p:spPr bwMode="auto">
              <a:xfrm>
                <a:off x="0" y="360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 userDrawn="1"/>
            </p:nvSpPr>
            <p:spPr bwMode="auto">
              <a:xfrm>
                <a:off x="0" y="384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49" name="Rectangle 25" descr="50%"/>
              <p:cNvSpPr>
                <a:spLocks noChangeArrowheads="1"/>
              </p:cNvSpPr>
              <p:nvPr userDrawn="1"/>
            </p:nvSpPr>
            <p:spPr bwMode="auto">
              <a:xfrm>
                <a:off x="0" y="408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051" name="Line 27"/>
            <p:cNvSpPr>
              <a:spLocks noChangeShapeType="1"/>
            </p:cNvSpPr>
            <p:nvPr/>
          </p:nvSpPr>
          <p:spPr bwMode="ltGray">
            <a:xfrm>
              <a:off x="144" y="240"/>
              <a:ext cx="532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1052" name="Group 28"/>
            <p:cNvGrpSpPr>
              <a:grpSpLocks/>
            </p:cNvGrpSpPr>
            <p:nvPr/>
          </p:nvGrpSpPr>
          <p:grpSpPr bwMode="auto">
            <a:xfrm>
              <a:off x="144" y="624"/>
              <a:ext cx="192" cy="192"/>
              <a:chOff x="1200" y="2256"/>
              <a:chExt cx="480" cy="480"/>
            </a:xfrm>
          </p:grpSpPr>
          <p:sp>
            <p:nvSpPr>
              <p:cNvPr id="1053" name="Rectangle 29"/>
              <p:cNvSpPr>
                <a:spLocks noChangeArrowheads="1"/>
              </p:cNvSpPr>
              <p:nvPr/>
            </p:nvSpPr>
            <p:spPr bwMode="hidden">
              <a:xfrm>
                <a:off x="1200" y="2256"/>
                <a:ext cx="240" cy="240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hidden">
              <a:xfrm>
                <a:off x="1440" y="2496"/>
                <a:ext cx="240" cy="240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55" name="Rectangle 31"/>
              <p:cNvSpPr>
                <a:spLocks noChangeArrowheads="1"/>
              </p:cNvSpPr>
              <p:nvPr/>
            </p:nvSpPr>
            <p:spPr bwMode="hidden">
              <a:xfrm>
                <a:off x="1440" y="2256"/>
                <a:ext cx="240" cy="240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56" name="Rectangle 32"/>
              <p:cNvSpPr>
                <a:spLocks noChangeArrowheads="1"/>
              </p:cNvSpPr>
              <p:nvPr/>
            </p:nvSpPr>
            <p:spPr bwMode="hidden">
              <a:xfrm>
                <a:off x="1200" y="2496"/>
                <a:ext cx="240" cy="240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057" name="Group 33"/>
            <p:cNvGrpSpPr>
              <a:grpSpLocks/>
            </p:cNvGrpSpPr>
            <p:nvPr/>
          </p:nvGrpSpPr>
          <p:grpSpPr bwMode="auto">
            <a:xfrm>
              <a:off x="144" y="1200"/>
              <a:ext cx="5280" cy="0"/>
              <a:chOff x="144" y="1200"/>
              <a:chExt cx="5280" cy="0"/>
            </a:xfrm>
          </p:grpSpPr>
          <p:sp>
            <p:nvSpPr>
              <p:cNvPr id="1058" name="Line 34"/>
              <p:cNvSpPr>
                <a:spLocks noChangeShapeType="1"/>
              </p:cNvSpPr>
              <p:nvPr/>
            </p:nvSpPr>
            <p:spPr bwMode="ltGray">
              <a:xfrm>
                <a:off x="1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59" name="Line 35"/>
              <p:cNvSpPr>
                <a:spLocks noChangeShapeType="1"/>
              </p:cNvSpPr>
              <p:nvPr/>
            </p:nvSpPr>
            <p:spPr bwMode="ltGray">
              <a:xfrm>
                <a:off x="6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60" name="Line 36"/>
              <p:cNvSpPr>
                <a:spLocks noChangeShapeType="1"/>
              </p:cNvSpPr>
              <p:nvPr/>
            </p:nvSpPr>
            <p:spPr bwMode="ltGray">
              <a:xfrm>
                <a:off x="3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61" name="Line 37"/>
              <p:cNvSpPr>
                <a:spLocks noChangeShapeType="1"/>
              </p:cNvSpPr>
              <p:nvPr/>
            </p:nvSpPr>
            <p:spPr bwMode="ltGray">
              <a:xfrm>
                <a:off x="11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62" name="Line 38"/>
              <p:cNvSpPr>
                <a:spLocks noChangeShapeType="1"/>
              </p:cNvSpPr>
              <p:nvPr/>
            </p:nvSpPr>
            <p:spPr bwMode="ltGray">
              <a:xfrm>
                <a:off x="8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63" name="Line 39"/>
              <p:cNvSpPr>
                <a:spLocks noChangeShapeType="1"/>
              </p:cNvSpPr>
              <p:nvPr/>
            </p:nvSpPr>
            <p:spPr bwMode="ltGray">
              <a:xfrm>
                <a:off x="15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64" name="Line 40"/>
              <p:cNvSpPr>
                <a:spLocks noChangeShapeType="1"/>
              </p:cNvSpPr>
              <p:nvPr/>
            </p:nvSpPr>
            <p:spPr bwMode="ltGray">
              <a:xfrm>
                <a:off x="13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65" name="Line 41"/>
              <p:cNvSpPr>
                <a:spLocks noChangeShapeType="1"/>
              </p:cNvSpPr>
              <p:nvPr/>
            </p:nvSpPr>
            <p:spPr bwMode="ltGray">
              <a:xfrm>
                <a:off x="20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66" name="Line 42"/>
              <p:cNvSpPr>
                <a:spLocks noChangeShapeType="1"/>
              </p:cNvSpPr>
              <p:nvPr/>
            </p:nvSpPr>
            <p:spPr bwMode="ltGray">
              <a:xfrm>
                <a:off x="18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67" name="Line 43"/>
              <p:cNvSpPr>
                <a:spLocks noChangeShapeType="1"/>
              </p:cNvSpPr>
              <p:nvPr/>
            </p:nvSpPr>
            <p:spPr bwMode="ltGray">
              <a:xfrm>
                <a:off x="25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68" name="Line 44"/>
              <p:cNvSpPr>
                <a:spLocks noChangeShapeType="1"/>
              </p:cNvSpPr>
              <p:nvPr/>
            </p:nvSpPr>
            <p:spPr bwMode="ltGray">
              <a:xfrm>
                <a:off x="23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69" name="Line 45"/>
              <p:cNvSpPr>
                <a:spLocks noChangeShapeType="1"/>
              </p:cNvSpPr>
              <p:nvPr/>
            </p:nvSpPr>
            <p:spPr bwMode="ltGray">
              <a:xfrm>
                <a:off x="30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70" name="Line 46"/>
              <p:cNvSpPr>
                <a:spLocks noChangeShapeType="1"/>
              </p:cNvSpPr>
              <p:nvPr/>
            </p:nvSpPr>
            <p:spPr bwMode="ltGray">
              <a:xfrm>
                <a:off x="27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71" name="Line 47"/>
              <p:cNvSpPr>
                <a:spLocks noChangeShapeType="1"/>
              </p:cNvSpPr>
              <p:nvPr/>
            </p:nvSpPr>
            <p:spPr bwMode="ltGray">
              <a:xfrm>
                <a:off x="35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72" name="Line 48"/>
              <p:cNvSpPr>
                <a:spLocks noChangeShapeType="1"/>
              </p:cNvSpPr>
              <p:nvPr/>
            </p:nvSpPr>
            <p:spPr bwMode="ltGray">
              <a:xfrm>
                <a:off x="32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73" name="Line 49"/>
              <p:cNvSpPr>
                <a:spLocks noChangeShapeType="1"/>
              </p:cNvSpPr>
              <p:nvPr/>
            </p:nvSpPr>
            <p:spPr bwMode="ltGray">
              <a:xfrm>
                <a:off x="39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74" name="Line 50"/>
              <p:cNvSpPr>
                <a:spLocks noChangeShapeType="1"/>
              </p:cNvSpPr>
              <p:nvPr/>
            </p:nvSpPr>
            <p:spPr bwMode="ltGray">
              <a:xfrm>
                <a:off x="37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75" name="Line 51"/>
              <p:cNvSpPr>
                <a:spLocks noChangeShapeType="1"/>
              </p:cNvSpPr>
              <p:nvPr/>
            </p:nvSpPr>
            <p:spPr bwMode="ltGray">
              <a:xfrm>
                <a:off x="44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76" name="Line 52"/>
              <p:cNvSpPr>
                <a:spLocks noChangeShapeType="1"/>
              </p:cNvSpPr>
              <p:nvPr/>
            </p:nvSpPr>
            <p:spPr bwMode="ltGray">
              <a:xfrm>
                <a:off x="42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77" name="Line 53"/>
              <p:cNvSpPr>
                <a:spLocks noChangeShapeType="1"/>
              </p:cNvSpPr>
              <p:nvPr/>
            </p:nvSpPr>
            <p:spPr bwMode="ltGray">
              <a:xfrm>
                <a:off x="49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78" name="Line 54"/>
              <p:cNvSpPr>
                <a:spLocks noChangeShapeType="1"/>
              </p:cNvSpPr>
              <p:nvPr/>
            </p:nvSpPr>
            <p:spPr bwMode="ltGray">
              <a:xfrm>
                <a:off x="47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79" name="Line 55"/>
              <p:cNvSpPr>
                <a:spLocks noChangeShapeType="1"/>
              </p:cNvSpPr>
              <p:nvPr/>
            </p:nvSpPr>
            <p:spPr bwMode="ltGray">
              <a:xfrm>
                <a:off x="51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EE116C7-4C26-44F8-BB67-4BB338D94BC6}" type="slidenum">
              <a:rPr lang="ru-RU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17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643182"/>
            <a:ext cx="8229600" cy="2057401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dirty="0" smtClean="0">
                <a:solidFill>
                  <a:srgbClr val="FF0000"/>
                </a:solidFill>
              </a:rPr>
              <a:t/>
            </a:r>
            <a:br>
              <a:rPr lang="ru-RU" sz="6600" dirty="0" smtClean="0">
                <a:solidFill>
                  <a:srgbClr val="FF0000"/>
                </a:solidFill>
              </a:rPr>
            </a:br>
            <a:r>
              <a:rPr lang="ru-RU" sz="6600" dirty="0" smtClean="0">
                <a:solidFill>
                  <a:schemeClr val="bg1"/>
                </a:solidFill>
              </a:rPr>
              <a:t/>
            </a:r>
            <a:br>
              <a:rPr lang="ru-RU" sz="6600" dirty="0" smtClean="0">
                <a:solidFill>
                  <a:schemeClr val="bg1"/>
                </a:solidFill>
              </a:rPr>
            </a:br>
            <a:endParaRPr lang="ru-RU" sz="66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78331" y="2420888"/>
            <a:ext cx="53485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Бином Ньютона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20272" y="624118"/>
            <a:ext cx="1715873" cy="6480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/>
              <a:t>11 класс</a:t>
            </a:r>
            <a:endParaRPr lang="ru-RU" sz="3200" b="1" i="1" dirty="0"/>
          </a:p>
        </p:txBody>
      </p:sp>
      <p:pic>
        <p:nvPicPr>
          <p:cNvPr id="8" name="Picture 6" descr="j02991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933056"/>
            <a:ext cx="2309812" cy="273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52621" y="5157192"/>
            <a:ext cx="41543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МКОУ «</a:t>
            </a:r>
            <a:r>
              <a:rPr lang="ru-RU" sz="2000" b="1" i="1" dirty="0" err="1" smtClean="0">
                <a:solidFill>
                  <a:schemeClr val="accent2">
                    <a:lumMod val="75000"/>
                  </a:schemeClr>
                </a:solidFill>
              </a:rPr>
              <a:t>Усть-Мосихинская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 СОШ»</a:t>
            </a:r>
          </a:p>
          <a:p>
            <a:pPr algn="r"/>
            <a:r>
              <a:rPr lang="ru-RU" sz="2000" b="1" i="1" dirty="0" err="1" smtClean="0">
                <a:solidFill>
                  <a:schemeClr val="accent2">
                    <a:lumMod val="75000"/>
                  </a:schemeClr>
                </a:solidFill>
              </a:rPr>
              <a:t>Новосёлова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 Е.А.</a:t>
            </a:r>
            <a:endParaRPr lang="ru-RU" sz="2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9572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190473" y="2204864"/>
            <a:ext cx="5832351" cy="489743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dirty="0"/>
              <a:t>    НЬЮТОН </a:t>
            </a:r>
            <a:r>
              <a:rPr lang="ru-RU" sz="2400" dirty="0" smtClean="0"/>
              <a:t>- </a:t>
            </a:r>
            <a:r>
              <a:rPr lang="ru-RU" sz="2400" dirty="0"/>
              <a:t>английский математик, механик, астроном и физик, создатель классической механики. Разработал дифференциальное и интегральное исчисления. Открыл дисперсию света, исследовал интерференцию и дифракцию, развивал корпускулярную теорию света. Построил зеркальный телескоп. Сформулировал основные законы классической механики. Открыл закон всемирного тяготения, создал теорию движения небесных тел, создав основы небесной механики. </a:t>
            </a:r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539750" y="333375"/>
            <a:ext cx="7993063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2060575"/>
            <a:ext cx="2720975" cy="302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6300759" y="5517232"/>
            <a:ext cx="2592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dirty="0">
                <a:latin typeface="Arial Black" pitchFamily="34" charset="0"/>
              </a:rPr>
              <a:t>1643-1727 </a:t>
            </a:r>
            <a:r>
              <a:rPr lang="ru-RU" sz="2400" dirty="0" err="1">
                <a:latin typeface="Arial Black" pitchFamily="34" charset="0"/>
              </a:rPr>
              <a:t>г.г</a:t>
            </a:r>
            <a:r>
              <a:rPr lang="ru-RU" sz="2400" dirty="0">
                <a:latin typeface="Arial Black" pitchFamily="34" charset="0"/>
              </a:rPr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26377" y="571540"/>
            <a:ext cx="590465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Исаак Ньютон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680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build="p"/>
      <p:bldP spid="9220" grpId="0" animBg="1"/>
      <p:bldP spid="92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В теории многочленов часто двучлены называют</a:t>
            </a:r>
            <a:r>
              <a:rPr lang="ru-RU" sz="3200" dirty="0" smtClean="0"/>
              <a:t> </a:t>
            </a:r>
            <a:r>
              <a:rPr lang="ru-RU" sz="3200" b="1" i="1" u="sng" dirty="0" smtClean="0">
                <a:solidFill>
                  <a:srgbClr val="C00000"/>
                </a:solidFill>
              </a:rPr>
              <a:t>биномами</a:t>
            </a:r>
            <a:r>
              <a:rPr lang="ru-RU" sz="3200" dirty="0" smtClean="0"/>
              <a:t>.</a:t>
            </a:r>
            <a:endParaRPr lang="ru-RU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16832"/>
                <a:ext cx="7772400" cy="4941168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dirty="0" smtClean="0"/>
                  <a:t>=1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dirty="0" smtClean="0"/>
                  <a:t>=1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+1∙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𝑏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𝑏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=1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i="1" dirty="0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+2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𝑎𝑏</m:t>
                    </m:r>
                  </m:oMath>
                </a14:m>
                <a:r>
                  <a:rPr lang="en-US" dirty="0" smtClean="0"/>
                  <a:t>+1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i="1" dirty="0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𝑏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=</a:t>
                </a:r>
                <a:r>
                  <a:rPr lang="en-US" dirty="0">
                    <a:solidFill>
                      <a:prstClr val="black"/>
                    </a:solidFill>
                  </a:rPr>
                  <a:t> 1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+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prstClr val="black"/>
                    </a:solidFill>
                  </a:rPr>
                  <a:t>b+3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prstClr val="black"/>
                        </a:solidFill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prstClr val="black"/>
                    </a:solidFill>
                  </a:rPr>
                  <a:t>+1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𝑏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𝑏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0" smtClean="0">
                        <a:solidFill>
                          <a:prstClr val="black"/>
                        </a:solidFill>
                        <a:latin typeface="Cambria Math"/>
                      </a:rPr>
                      <m:t> (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</a:rPr>
                      <m:t>𝑎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</a:rPr>
                      <m:t>𝑏</m:t>
                    </m:r>
                    <m:r>
                      <a:rPr lang="en-US" b="0" i="0" smtClean="0">
                        <a:solidFill>
                          <a:prstClr val="black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=</a:t>
                </a:r>
              </a:p>
              <a:p>
                <a:pPr marL="0" indent="0">
                  <a:buNone/>
                </a:pPr>
                <a:r>
                  <a:rPr lang="en-US" dirty="0" smtClean="0"/>
                  <a:t>=</a:t>
                </a:r>
                <a:r>
                  <a:rPr lang="en-US" dirty="0">
                    <a:solidFill>
                      <a:prstClr val="black"/>
                    </a:solidFill>
                  </a:rPr>
                  <a:t> 1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+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i="1" dirty="0" smtClean="0">
                    <a:solidFill>
                      <a:prstClr val="black"/>
                    </a:solidFill>
                  </a:rPr>
                  <a:t>b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+6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prstClr val="black"/>
                    </a:solidFill>
                  </a:rPr>
                  <a:t>+4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+1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𝑏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dirty="0" smtClean="0"/>
                  <a:t>=</a:t>
                </a:r>
                <a:r>
                  <a:rPr lang="ru-RU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𝑏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>
                        <a:solidFill>
                          <a:prstClr val="black"/>
                        </a:solidFill>
                        <a:latin typeface="Cambria Math"/>
                      </a:rPr>
                      <m:t> (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𝑎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𝑏</m:t>
                    </m:r>
                    <m:r>
                      <a:rPr lang="en-US">
                        <a:solidFill>
                          <a:prstClr val="black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=</a:t>
                </a:r>
                <a:endParaRPr lang="en-US" dirty="0" smtClean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prstClr val="black"/>
                    </a:solidFill>
                  </a:rPr>
                  <a:t>=</a:t>
                </a:r>
                <a:r>
                  <a:rPr lang="en-US" dirty="0">
                    <a:solidFill>
                      <a:prstClr val="black"/>
                    </a:solidFill>
                  </a:rPr>
                  <a:t> 1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+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i="1" dirty="0">
                    <a:solidFill>
                      <a:prstClr val="black"/>
                    </a:solidFill>
                  </a:rPr>
                  <a:t>b</a:t>
                </a:r>
                <a:r>
                  <a:rPr lang="en-US" dirty="0">
                    <a:solidFill>
                      <a:prstClr val="black"/>
                    </a:solidFill>
                  </a:rPr>
                  <a:t>+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10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+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10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prstClr val="black"/>
                    </a:solidFill>
                  </a:rPr>
                  <a:t>+5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+1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5</m:t>
                        </m:r>
                      </m:sup>
                    </m:sSup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16832"/>
                <a:ext cx="7772400" cy="4941168"/>
              </a:xfrm>
              <a:blipFill rotWithShape="1">
                <a:blip r:embed="rId2"/>
                <a:stretch>
                  <a:fillRect l="-2039" t="-17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1558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278688" cy="1143000"/>
          </a:xfrm>
        </p:spPr>
        <p:txBody>
          <a:bodyPr/>
          <a:lstStyle/>
          <a:p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</a:rPr>
              <a:t>Биномиальная формула Ньютона.</a:t>
            </a:r>
            <a:endParaRPr lang="ru-RU" sz="4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2845843"/>
              </p:ext>
            </p:extLst>
          </p:nvPr>
        </p:nvGraphicFramePr>
        <p:xfrm>
          <a:off x="899592" y="2420888"/>
          <a:ext cx="7560840" cy="1922512"/>
        </p:xfrm>
        <a:graphic>
          <a:graphicData uri="http://schemas.openxmlformats.org/drawingml/2006/table">
            <a:tbl>
              <a:tblPr/>
              <a:tblGrid>
                <a:gridCol w="7560840"/>
              </a:tblGrid>
              <a:tr h="19225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641025"/>
              </p:ext>
            </p:extLst>
          </p:nvPr>
        </p:nvGraphicFramePr>
        <p:xfrm>
          <a:off x="899592" y="2417375"/>
          <a:ext cx="7556500" cy="192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Формула" r:id="rId3" imgW="2323800" imgH="482400" progId="Equation.3">
                  <p:embed/>
                </p:oleObj>
              </mc:Choice>
              <mc:Fallback>
                <p:oleObj name="Формула" r:id="rId3" imgW="2323800" imgH="482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417375"/>
                        <a:ext cx="7556500" cy="19260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87500" y="388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Скругленный прямоугольник 6"/>
              <p:cNvSpPr/>
              <p:nvPr/>
            </p:nvSpPr>
            <p:spPr>
              <a:xfrm>
                <a:off x="1763688" y="4725144"/>
                <a:ext cx="6264696" cy="1080120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ru-RU" sz="40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40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С</m:t>
                            </m:r>
                          </m:e>
                          <m:sub>
                            <m:r>
                              <a:rPr lang="en-US" sz="40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</m:e>
                      <m:sup>
                        <m:r>
                          <a:rPr lang="en-US" sz="4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𝒌</m:t>
                        </m:r>
                      </m:sup>
                    </m:sSup>
                  </m:oMath>
                </a14:m>
                <a:r>
                  <a:rPr lang="en-US" sz="2800" b="1" dirty="0" smtClean="0"/>
                  <a:t>-</a:t>
                </a:r>
                <a:r>
                  <a:rPr lang="ru-RU" sz="2800" b="1" dirty="0" smtClean="0"/>
                  <a:t>биномиальные коэффициенты</a:t>
                </a:r>
                <a:endParaRPr lang="ru-RU" sz="2800" b="1" dirty="0"/>
              </a:p>
            </p:txBody>
          </p:sp>
        </mc:Choice>
        <mc:Fallback>
          <p:sp>
            <p:nvSpPr>
              <p:cNvPr id="7" name="Скругленный 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4725144"/>
                <a:ext cx="6264696" cy="1080120"/>
              </a:xfrm>
              <a:prstGeom prst="round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0408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1258888" y="260350"/>
            <a:ext cx="6769100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graphicFrame>
        <p:nvGraphicFramePr>
          <p:cNvPr id="6714" name="Group 57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679535265"/>
              </p:ext>
            </p:extLst>
          </p:nvPr>
        </p:nvGraphicFramePr>
        <p:xfrm>
          <a:off x="1240378" y="1990977"/>
          <a:ext cx="7129462" cy="4898073"/>
        </p:xfrm>
        <a:graphic>
          <a:graphicData uri="http://schemas.openxmlformats.org/drawingml/2006/table">
            <a:tbl>
              <a:tblPr/>
              <a:tblGrid>
                <a:gridCol w="411162"/>
                <a:gridCol w="417513"/>
                <a:gridCol w="414337"/>
                <a:gridCol w="427038"/>
                <a:gridCol w="425450"/>
                <a:gridCol w="209500"/>
                <a:gridCol w="215950"/>
                <a:gridCol w="423862"/>
                <a:gridCol w="427038"/>
                <a:gridCol w="423862"/>
                <a:gridCol w="428625"/>
                <a:gridCol w="422275"/>
                <a:gridCol w="427038"/>
                <a:gridCol w="425450"/>
                <a:gridCol w="425450"/>
                <a:gridCol w="427037"/>
                <a:gridCol w="407988"/>
                <a:gridCol w="369887"/>
              </a:tblGrid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35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35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1560" y="530206"/>
            <a:ext cx="822904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Биномиальные коэффициенты легко находить</a:t>
            </a:r>
          </a:p>
          <a:p>
            <a:r>
              <a:rPr lang="ru-RU" sz="3200" dirty="0" smtClean="0"/>
              <a:t> с помощью треугольника Паскаля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3963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6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6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3000"/>
                                        <p:tgtEl>
                                          <p:spTgt spid="6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0" y="2060848"/>
            <a:ext cx="4470648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ПАСКАЛЬ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-французский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математик, физик, религиозный философ и писатель. Работы по арифметике, теории чисел, алгебре, геометрии, теории вероятностей. В 1641г. сконструировал суммирующую машину</a:t>
            </a:r>
            <a:r>
              <a:rPr lang="ru-RU" sz="2400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1403648" y="5741988"/>
            <a:ext cx="2527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dirty="0">
                <a:latin typeface="Arial Black" pitchFamily="34" charset="0"/>
              </a:rPr>
              <a:t>1623-1662 </a:t>
            </a:r>
            <a:r>
              <a:rPr lang="ru-RU" sz="2400" dirty="0" err="1">
                <a:latin typeface="Arial Black" pitchFamily="34" charset="0"/>
              </a:rPr>
              <a:t>г.г</a:t>
            </a:r>
            <a:r>
              <a:rPr lang="ru-RU" sz="2400" dirty="0">
                <a:latin typeface="Arial Black" pitchFamily="34" charset="0"/>
              </a:rPr>
              <a:t>.</a:t>
            </a:r>
          </a:p>
        </p:txBody>
      </p:sp>
      <p:pic>
        <p:nvPicPr>
          <p:cNvPr id="4107" name="Picture 11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9592" y="1988840"/>
            <a:ext cx="3673475" cy="3673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850286" y="548680"/>
            <a:ext cx="549490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Блез</a:t>
            </a:r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Паскаль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466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build="p"/>
      <p:bldP spid="41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321537"/>
              </p:ext>
            </p:extLst>
          </p:nvPr>
        </p:nvGraphicFramePr>
        <p:xfrm>
          <a:off x="685800" y="548676"/>
          <a:ext cx="8134668" cy="6196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889"/>
                <a:gridCol w="677889"/>
                <a:gridCol w="677889"/>
                <a:gridCol w="677889"/>
                <a:gridCol w="677889"/>
                <a:gridCol w="677889"/>
                <a:gridCol w="677889"/>
                <a:gridCol w="677889"/>
                <a:gridCol w="677889"/>
                <a:gridCol w="677889"/>
                <a:gridCol w="677889"/>
                <a:gridCol w="677889"/>
              </a:tblGrid>
              <a:tr h="4965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9656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</a:tr>
              <a:tr h="49656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</a:tr>
              <a:tr h="49656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</a:tr>
              <a:tr h="49656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</a:tr>
              <a:tr h="49656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</a:tr>
              <a:tr h="49656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</a:tr>
              <a:tr h="49656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15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20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15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</a:tr>
              <a:tr h="49656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21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35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35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21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</a:tr>
              <a:tr h="49656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28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56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70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56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28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49656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9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36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84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126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126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84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36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</a:tr>
              <a:tr h="49656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45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120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210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252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210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120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45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>
            <a:off x="2123728" y="198884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691680" y="1988840"/>
            <a:ext cx="43204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725760" y="2492896"/>
            <a:ext cx="43204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411760" y="2492896"/>
            <a:ext cx="43204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681008" y="3004592"/>
            <a:ext cx="43204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416877" y="3010363"/>
            <a:ext cx="43204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059832" y="3004592"/>
            <a:ext cx="43204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679229" y="3501008"/>
            <a:ext cx="43204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339752" y="3501008"/>
            <a:ext cx="43204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059832" y="3501008"/>
            <a:ext cx="43204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707904" y="3501008"/>
            <a:ext cx="43204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833936" y="249289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123728" y="30045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860830" y="30045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3482008" y="30045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110370" y="349115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750350" y="349115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3491880" y="351804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130080" y="350100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2157808" y="249289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4278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593" y="2060848"/>
            <a:ext cx="7772400" cy="381987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dirty="0" smtClean="0"/>
              <a:t>Число </a:t>
            </a:r>
            <a:r>
              <a:rPr lang="ru-RU" dirty="0"/>
              <a:t>слагаемых на 1 больше </a:t>
            </a:r>
            <a:r>
              <a:rPr lang="ru-RU" dirty="0" smtClean="0"/>
              <a:t>степени бинома.</a:t>
            </a:r>
            <a:endParaRPr lang="ru-RU" dirty="0"/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dirty="0"/>
              <a:t>Коэффициенты находятся по треугольнику </a:t>
            </a:r>
            <a:r>
              <a:rPr lang="ru-RU" dirty="0" smtClean="0"/>
              <a:t>Паскаля.</a:t>
            </a:r>
            <a:endParaRPr lang="ru-RU" dirty="0"/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dirty="0"/>
              <a:t>Коэффициенты </a:t>
            </a:r>
            <a:r>
              <a:rPr lang="ru-RU" dirty="0" smtClean="0"/>
              <a:t>симметричны.</a:t>
            </a:r>
            <a:endParaRPr lang="ru-RU" dirty="0"/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dirty="0"/>
              <a:t>Если в скобке знак минус, то знаки + и – </a:t>
            </a:r>
            <a:r>
              <a:rPr lang="ru-RU" dirty="0" smtClean="0"/>
              <a:t>чередуются.</a:t>
            </a:r>
            <a:endParaRPr lang="ru-RU" dirty="0"/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dirty="0"/>
              <a:t>Сумма степеней каждого слагаемого равна степени </a:t>
            </a:r>
            <a:r>
              <a:rPr lang="ru-RU" dirty="0" smtClean="0"/>
              <a:t>бинома.</a:t>
            </a:r>
            <a:endParaRPr lang="ru-RU" dirty="0"/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endParaRPr lang="ru-RU" dirty="0"/>
          </a:p>
          <a:p>
            <a:pPr>
              <a:lnSpc>
                <a:spcPct val="90000"/>
              </a:lnSpc>
            </a:pPr>
            <a:endParaRPr lang="ru-RU" dirty="0"/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922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600" kern="10" dirty="0">
              <a:ln w="12700" cmpd="sng">
                <a:solidFill>
                  <a:srgbClr val="EAEAEA"/>
                </a:solidFill>
                <a:prstDash val="solid"/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79574" y="735806"/>
            <a:ext cx="785541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Свойства бинома Ньютона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418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</a:rPr>
              <a:t>Записать разложение бинома:</a:t>
            </a:r>
            <a:endParaRPr lang="ru-RU" sz="4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Picture 6" descr="j029912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44208" y="2545776"/>
            <a:ext cx="1986100" cy="3042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691680" y="2294638"/>
                <a:ext cx="2350387" cy="35450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 indent="-457200">
                  <a:buFont typeface="Wingdings" pitchFamily="2" charset="2"/>
                  <a:buChar char="v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0" i="1" smtClean="0">
                            <a:latin typeface="Cambria Math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/>
                          </a:rPr>
                          <m:t>+1)</m:t>
                        </m:r>
                      </m:e>
                      <m:sup>
                        <m:r>
                          <a:rPr lang="ru-RU" sz="3200" b="0" i="1" smtClean="0">
                            <a:latin typeface="Cambria Math"/>
                          </a:rPr>
                          <m:t>8</m:t>
                        </m:r>
                      </m:sup>
                    </m:sSup>
                  </m:oMath>
                </a14:m>
                <a:endParaRPr lang="ru-RU" sz="3200" dirty="0" smtClean="0"/>
              </a:p>
              <a:p>
                <a:pPr marL="457200" indent="-457200">
                  <a:buFont typeface="Wingdings" pitchFamily="2" charset="2"/>
                  <a:buChar char="v"/>
                </a:pPr>
                <a:endParaRPr lang="ru-RU" sz="3200" dirty="0"/>
              </a:p>
              <a:p>
                <a:pPr marL="457200" indent="-457200">
                  <a:buFont typeface="Wingdings" pitchFamily="2" charset="2"/>
                  <a:buChar char="v"/>
                </a:pPr>
                <a:r>
                  <a:rPr lang="ru-RU" sz="32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0" i="1" smtClean="0">
                            <a:latin typeface="Cambria Math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3200" b="0" i="1" smtClean="0">
                            <a:latin typeface="Cambria Math"/>
                          </a:rPr>
                          <m:t>−1)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9</m:t>
                        </m:r>
                      </m:sup>
                    </m:sSup>
                  </m:oMath>
                </a14:m>
                <a:endParaRPr lang="en-US" sz="3200" dirty="0" smtClean="0"/>
              </a:p>
              <a:p>
                <a:pPr marL="457200" indent="-457200">
                  <a:buFont typeface="Wingdings" pitchFamily="2" charset="2"/>
                  <a:buChar char="v"/>
                </a:pPr>
                <a:endParaRPr lang="en-US" sz="3200" dirty="0"/>
              </a:p>
              <a:p>
                <a:pPr marL="457200" indent="-457200">
                  <a:buFont typeface="Wingdings" pitchFamily="2" charset="2"/>
                  <a:buChar char="v"/>
                </a:pP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𝑦</m:t>
                        </m:r>
                        <m:r>
                          <a:rPr lang="en-US" sz="3200" b="0" i="1" smtClean="0">
                            <a:latin typeface="Cambria Math"/>
                          </a:rPr>
                          <m:t>+2)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6</m:t>
                        </m:r>
                      </m:sup>
                    </m:sSup>
                  </m:oMath>
                </a14:m>
                <a:endParaRPr lang="en-US" sz="3200" dirty="0" smtClean="0"/>
              </a:p>
              <a:p>
                <a:pPr marL="457200" indent="-457200">
                  <a:buFont typeface="Wingdings" pitchFamily="2" charset="2"/>
                  <a:buChar char="v"/>
                </a:pPr>
                <a:endParaRPr lang="en-US" sz="3200" dirty="0"/>
              </a:p>
              <a:p>
                <a:pPr marL="457200" indent="-457200">
                  <a:buFont typeface="Wingdings" pitchFamily="2" charset="2"/>
                  <a:buChar char="v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(2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𝑏</m:t>
                        </m:r>
                        <m:r>
                          <a:rPr lang="en-US" sz="3200" b="0" i="1" smtClean="0">
                            <a:latin typeface="Cambria Math"/>
                          </a:rPr>
                          <m:t>+3)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endParaRPr lang="ru-RU" sz="32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2294638"/>
                <a:ext cx="2350387" cy="3545073"/>
              </a:xfrm>
              <a:prstGeom prst="rect">
                <a:avLst/>
              </a:prstGeom>
              <a:blipFill rotWithShape="1">
                <a:blip r:embed="rId3"/>
                <a:stretch>
                  <a:fillRect l="-59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632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Шаблон оформления «Шахматная доска»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478F8D"/>
        </a:lt1>
        <a:dk2>
          <a:srgbClr val="FFFFFF"/>
        </a:dk2>
        <a:lt2>
          <a:srgbClr val="276169"/>
        </a:lt2>
        <a:accent1>
          <a:srgbClr val="808080"/>
        </a:accent1>
        <a:accent2>
          <a:srgbClr val="33CCCC"/>
        </a:accent2>
        <a:accent3>
          <a:srgbClr val="B1C6C5"/>
        </a:accent3>
        <a:accent4>
          <a:srgbClr val="000000"/>
        </a:accent4>
        <a:accent5>
          <a:srgbClr val="C0C0C0"/>
        </a:accent5>
        <a:accent6>
          <a:srgbClr val="2DB9B9"/>
        </a:accent6>
        <a:hlink>
          <a:srgbClr val="5A889A"/>
        </a:hlink>
        <a:folHlink>
          <a:srgbClr val="8FB4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83C1C0"/>
        </a:lt1>
        <a:dk2>
          <a:srgbClr val="FFFFFF"/>
        </a:dk2>
        <a:lt2>
          <a:srgbClr val="009999"/>
        </a:lt2>
        <a:accent1>
          <a:srgbClr val="C0C0C0"/>
        </a:accent1>
        <a:accent2>
          <a:srgbClr val="00EEE8"/>
        </a:accent2>
        <a:accent3>
          <a:srgbClr val="C1DDDC"/>
        </a:accent3>
        <a:accent4>
          <a:srgbClr val="000000"/>
        </a:accent4>
        <a:accent5>
          <a:srgbClr val="DCDCDC"/>
        </a:accent5>
        <a:accent6>
          <a:srgbClr val="00D8D2"/>
        </a:accent6>
        <a:hlink>
          <a:srgbClr val="FFFFFF"/>
        </a:hlink>
        <a:folHlink>
          <a:srgbClr val="CFD1E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5F5F5F"/>
        </a:dk2>
        <a:lt2>
          <a:srgbClr val="47979D"/>
        </a:lt2>
        <a:accent1>
          <a:srgbClr val="DDDDDD"/>
        </a:accent1>
        <a:accent2>
          <a:srgbClr val="9DCDCD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8EBABA"/>
        </a:accent6>
        <a:hlink>
          <a:srgbClr val="CCFFFF"/>
        </a:hlink>
        <a:folHlink>
          <a:srgbClr val="CFD1E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486B8E"/>
        </a:lt1>
        <a:dk2>
          <a:srgbClr val="FFFFFF"/>
        </a:dk2>
        <a:lt2>
          <a:srgbClr val="274369"/>
        </a:lt2>
        <a:accent1>
          <a:srgbClr val="B1BBCF"/>
        </a:accent1>
        <a:accent2>
          <a:srgbClr val="A7C5F1"/>
        </a:accent2>
        <a:accent3>
          <a:srgbClr val="B1BAC6"/>
        </a:accent3>
        <a:accent4>
          <a:srgbClr val="000000"/>
        </a:accent4>
        <a:accent5>
          <a:srgbClr val="D5DAE4"/>
        </a:accent5>
        <a:accent6>
          <a:srgbClr val="97B2DA"/>
        </a:accent6>
        <a:hlink>
          <a:srgbClr val="6A91CA"/>
        </a:hlink>
        <a:folHlink>
          <a:srgbClr val="88C7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8AA7C4"/>
        </a:lt1>
        <a:dk2>
          <a:srgbClr val="FFFFFF"/>
        </a:dk2>
        <a:lt2>
          <a:srgbClr val="3F6CA9"/>
        </a:lt2>
        <a:accent1>
          <a:srgbClr val="B1BBCF"/>
        </a:accent1>
        <a:accent2>
          <a:srgbClr val="85BEF7"/>
        </a:accent2>
        <a:accent3>
          <a:srgbClr val="C4D0DE"/>
        </a:accent3>
        <a:accent4>
          <a:srgbClr val="000000"/>
        </a:accent4>
        <a:accent5>
          <a:srgbClr val="D5DAE4"/>
        </a:accent5>
        <a:accent6>
          <a:srgbClr val="78ACE0"/>
        </a:accent6>
        <a:hlink>
          <a:srgbClr val="7A8FBA"/>
        </a:hlink>
        <a:folHlink>
          <a:srgbClr val="88C7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8BA3C7"/>
        </a:dk2>
        <a:lt2>
          <a:srgbClr val="3F6CA9"/>
        </a:lt2>
        <a:accent1>
          <a:srgbClr val="C6CDDC"/>
        </a:accent1>
        <a:accent2>
          <a:srgbClr val="85BEF7"/>
        </a:accent2>
        <a:accent3>
          <a:srgbClr val="FFFFFF"/>
        </a:accent3>
        <a:accent4>
          <a:srgbClr val="000000"/>
        </a:accent4>
        <a:accent5>
          <a:srgbClr val="DFE3EB"/>
        </a:accent5>
        <a:accent6>
          <a:srgbClr val="78ACE0"/>
        </a:accent6>
        <a:hlink>
          <a:srgbClr val="A0AFCE"/>
        </a:hlink>
        <a:folHlink>
          <a:srgbClr val="88C7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967068"/>
        </a:lt1>
        <a:dk2>
          <a:srgbClr val="FFFFFF"/>
        </a:dk2>
        <a:lt2>
          <a:srgbClr val="6C4F4A"/>
        </a:lt2>
        <a:accent1>
          <a:srgbClr val="C6BEBA"/>
        </a:accent1>
        <a:accent2>
          <a:srgbClr val="C8A980"/>
        </a:accent2>
        <a:accent3>
          <a:srgbClr val="C9BBB9"/>
        </a:accent3>
        <a:accent4>
          <a:srgbClr val="000000"/>
        </a:accent4>
        <a:accent5>
          <a:srgbClr val="DFDBD9"/>
        </a:accent5>
        <a:accent6>
          <a:srgbClr val="B59973"/>
        </a:accent6>
        <a:hlink>
          <a:srgbClr val="C68B6E"/>
        </a:hlink>
        <a:folHlink>
          <a:srgbClr val="E393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C6B0AC"/>
        </a:lt1>
        <a:dk2>
          <a:srgbClr val="FFFFFF"/>
        </a:dk2>
        <a:lt2>
          <a:srgbClr val="8A645E"/>
        </a:lt2>
        <a:accent1>
          <a:srgbClr val="C6BEBA"/>
        </a:accent1>
        <a:accent2>
          <a:srgbClr val="AC936A"/>
        </a:accent2>
        <a:accent3>
          <a:srgbClr val="DFD4D2"/>
        </a:accent3>
        <a:accent4>
          <a:srgbClr val="000000"/>
        </a:accent4>
        <a:accent5>
          <a:srgbClr val="DFDBD9"/>
        </a:accent5>
        <a:accent6>
          <a:srgbClr val="9B855F"/>
        </a:accent6>
        <a:hlink>
          <a:srgbClr val="E48982"/>
        </a:hlink>
        <a:folHlink>
          <a:srgbClr val="CAB5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948682"/>
        </a:dk2>
        <a:lt2>
          <a:srgbClr val="8A645E"/>
        </a:lt2>
        <a:accent1>
          <a:srgbClr val="C6BEBA"/>
        </a:accent1>
        <a:accent2>
          <a:srgbClr val="BEAA8A"/>
        </a:accent2>
        <a:accent3>
          <a:srgbClr val="FFFFFF"/>
        </a:accent3>
        <a:accent4>
          <a:srgbClr val="000000"/>
        </a:accent4>
        <a:accent5>
          <a:srgbClr val="DFDBD9"/>
        </a:accent5>
        <a:accent6>
          <a:srgbClr val="AC9A7D"/>
        </a:accent6>
        <a:hlink>
          <a:srgbClr val="D7B6B1"/>
        </a:hlink>
        <a:folHlink>
          <a:srgbClr val="C7CA8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570</Words>
  <Application>Microsoft Office PowerPoint</Application>
  <PresentationFormat>Экран (4:3)</PresentationFormat>
  <Paragraphs>167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Шаблон оформления «Шахматная доска»</vt:lpstr>
      <vt:lpstr>Microsoft Equation 3.0</vt:lpstr>
      <vt:lpstr>  </vt:lpstr>
      <vt:lpstr>Презентация PowerPoint</vt:lpstr>
      <vt:lpstr>В теории многочленов часто двучлены называют биномами.</vt:lpstr>
      <vt:lpstr>Биномиальная формула Ньютона.</vt:lpstr>
      <vt:lpstr>Презентация PowerPoint</vt:lpstr>
      <vt:lpstr>Презентация PowerPoint</vt:lpstr>
      <vt:lpstr>Презентация PowerPoint</vt:lpstr>
      <vt:lpstr>Презентация PowerPoint</vt:lpstr>
      <vt:lpstr>Записать разложение бинома: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DNA7 X86</dc:creator>
  <cp:lastModifiedBy>DNA7 X86</cp:lastModifiedBy>
  <cp:revision>9</cp:revision>
  <dcterms:created xsi:type="dcterms:W3CDTF">2012-01-27T13:20:12Z</dcterms:created>
  <dcterms:modified xsi:type="dcterms:W3CDTF">2012-01-27T14:42:21Z</dcterms:modified>
</cp:coreProperties>
</file>