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95" r:id="rId4"/>
    <p:sldId id="296" r:id="rId5"/>
    <p:sldId id="266" r:id="rId6"/>
    <p:sldId id="282" r:id="rId7"/>
    <p:sldId id="297" r:id="rId8"/>
    <p:sldId id="286" r:id="rId9"/>
    <p:sldId id="293" r:id="rId10"/>
    <p:sldId id="292" r:id="rId11"/>
    <p:sldId id="287" r:id="rId12"/>
    <p:sldId id="280" r:id="rId13"/>
    <p:sldId id="261" r:id="rId14"/>
    <p:sldId id="298" r:id="rId15"/>
    <p:sldId id="29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02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4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4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8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1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2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9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5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8CF9-F6D8-4246-9450-D33FA9259648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3EB47-DA8F-4810-9E1B-37DF46319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0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9980">
              <a:schemeClr val="tx2">
                <a:lumMod val="20000"/>
                <a:lumOff val="80000"/>
              </a:schemeClr>
            </a:gs>
            <a:gs pos="3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ЛК\Pictures\0_STATIC65968_67d5bd0b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40" y="-243408"/>
            <a:ext cx="3765230" cy="321550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1881406"/>
            <a:ext cx="9061637" cy="212365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34000"/>
                </a:schemeClr>
              </a:gs>
              <a:gs pos="35000">
                <a:schemeClr val="accent1">
                  <a:tint val="37000"/>
                  <a:satMod val="300000"/>
                  <a:alpha val="80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Возведение в степень произведения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79512" y="5557882"/>
            <a:ext cx="1708632" cy="365125"/>
          </a:xfrm>
        </p:spPr>
        <p:txBody>
          <a:bodyPr/>
          <a:lstStyle/>
          <a:p>
            <a:fld id="{33D54441-D21A-4B86-8402-889E002506BA}" type="datetime1"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27.12.2012</a:t>
            </a:fld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4912137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1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2336" y="6309320"/>
            <a:ext cx="586814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872643" y="1960857"/>
            <a:ext cx="792088" cy="288032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2942150" y="1848371"/>
            <a:ext cx="1260140" cy="429881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4211960" y="3006266"/>
            <a:ext cx="1542400" cy="288032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7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851" y="908720"/>
            <a:ext cx="8316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3. </a:t>
            </a:r>
            <a:r>
              <a:rPr lang="ru-RU" sz="3200" b="1" dirty="0"/>
              <a:t>№ 431.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i="1" dirty="0"/>
              <a:t>Решение: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i="1" dirty="0" smtClean="0"/>
              <a:t> а</a:t>
            </a:r>
            <a:r>
              <a:rPr lang="ru-RU" sz="3200" dirty="0" smtClean="0"/>
              <a:t> и </a:t>
            </a:r>
            <a:r>
              <a:rPr lang="ru-RU" sz="3200" dirty="0"/>
              <a:t>–</a:t>
            </a:r>
            <a:r>
              <a:rPr lang="ru-RU" sz="3200" i="1" dirty="0"/>
              <a:t>а</a:t>
            </a:r>
            <a:r>
              <a:rPr lang="ru-RU" sz="3200" dirty="0"/>
              <a:t> – противоположные числа.</a:t>
            </a:r>
          </a:p>
          <a:p>
            <a:pPr>
              <a:lnSpc>
                <a:spcPct val="150000"/>
              </a:lnSpc>
            </a:pPr>
            <a:r>
              <a:rPr lang="ru-RU" sz="3200" i="1" dirty="0" smtClean="0"/>
              <a:t>а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и (–</a:t>
            </a:r>
            <a:r>
              <a:rPr lang="ru-RU" sz="3200" i="1" dirty="0"/>
              <a:t>а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dirty="0"/>
              <a:t> = ((–1) · </a:t>
            </a:r>
            <a:r>
              <a:rPr lang="ru-RU" sz="3200" i="1" dirty="0"/>
              <a:t>а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dirty="0"/>
              <a:t> = (–1)</a:t>
            </a:r>
            <a:r>
              <a:rPr lang="ru-RU" sz="3200" baseline="30000" dirty="0"/>
              <a:t>2</a:t>
            </a:r>
            <a:r>
              <a:rPr lang="ru-RU" sz="3200" dirty="0"/>
              <a:t> · </a:t>
            </a:r>
            <a:r>
              <a:rPr lang="ru-RU" sz="3200" i="1" dirty="0"/>
              <a:t>а</a:t>
            </a:r>
            <a:r>
              <a:rPr lang="ru-RU" sz="3200" baseline="30000" dirty="0"/>
              <a:t>2</a:t>
            </a:r>
            <a:r>
              <a:rPr lang="ru-RU" sz="3200" dirty="0"/>
              <a:t> = 1 · </a:t>
            </a:r>
            <a:r>
              <a:rPr lang="ru-RU" sz="3200" i="1" dirty="0"/>
              <a:t>а</a:t>
            </a:r>
            <a:r>
              <a:rPr lang="ru-RU" sz="3200" baseline="30000" dirty="0"/>
              <a:t>2</a:t>
            </a:r>
            <a:r>
              <a:rPr lang="ru-RU" sz="3200" dirty="0"/>
              <a:t> = </a:t>
            </a:r>
            <a:r>
              <a:rPr lang="ru-RU" sz="3200" i="1" dirty="0"/>
              <a:t>а</a:t>
            </a:r>
            <a:r>
              <a:rPr lang="ru-RU" sz="3200" baseline="30000" dirty="0"/>
              <a:t>2</a:t>
            </a:r>
            <a:r>
              <a:rPr lang="ru-RU" sz="3200" dirty="0"/>
              <a:t>,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значит, </a:t>
            </a:r>
            <a:r>
              <a:rPr lang="ru-RU" sz="3200" i="1" dirty="0"/>
              <a:t>а</a:t>
            </a:r>
            <a:r>
              <a:rPr lang="ru-RU" sz="3200" baseline="30000" dirty="0"/>
              <a:t>2</a:t>
            </a:r>
            <a:r>
              <a:rPr lang="ru-RU" sz="3200" dirty="0"/>
              <a:t> = (–</a:t>
            </a:r>
            <a:r>
              <a:rPr lang="ru-RU" sz="3200" i="1" dirty="0" smtClean="0"/>
              <a:t>а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 </a:t>
            </a:r>
            <a:r>
              <a:rPr lang="ru-RU" sz="3200" baseline="30000" dirty="0"/>
              <a:t>2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-18417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8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7324"/>
            <a:ext cx="9036496" cy="261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7" y="2996951"/>
            <a:ext cx="8928992" cy="259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16490" y="0"/>
            <a:ext cx="6924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cap="none" spc="0" dirty="0" smtClean="0">
                <a:ln w="1905"/>
                <a:solidFill>
                  <a:srgbClr val="FF0000"/>
                </a:solidFill>
              </a:rPr>
              <a:t>Упражнения аналогичные заданиям ЕГЭ</a:t>
            </a:r>
            <a:endParaRPr lang="ru-RU" sz="2800" b="1" u="sng" cap="none" spc="0" dirty="0">
              <a:ln w="1905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2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80037" y="-15190"/>
            <a:ext cx="27878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92696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– Сформулируйте определение степени с натуральным показателем.</a:t>
            </a:r>
          </a:p>
          <a:p>
            <a:r>
              <a:rPr lang="ru-RU" sz="4400" dirty="0"/>
              <a:t>– Сформулируйте правило возведения в степень произведения.</a:t>
            </a:r>
          </a:p>
          <a:p>
            <a:r>
              <a:rPr lang="ru-RU" sz="4400" dirty="0"/>
              <a:t>– Сколько  сомножителей  может  стоять  в  формуле  степени  произведения?</a:t>
            </a:r>
          </a:p>
          <a:p>
            <a:r>
              <a:rPr lang="ru-RU" sz="4400" dirty="0"/>
              <a:t>– Чему равно значение выражения (3 · 5 · 78)</a:t>
            </a:r>
            <a:r>
              <a:rPr lang="ru-RU" sz="4400" baseline="30000" dirty="0"/>
              <a:t>0</a:t>
            </a:r>
            <a:r>
              <a:rPr lang="ru-RU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6680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42709"/>
            <a:ext cx="914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 № 429; № 430; № 435; № 436; № 437.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1409" y="20292"/>
            <a:ext cx="3518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ЛК\Pictures\photos0-800x6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37173" y="3140968"/>
            <a:ext cx="4246296" cy="335000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283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532440" cy="352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>
                <a:ea typeface="Calibri"/>
                <a:cs typeface="Times New Roman"/>
              </a:rPr>
              <a:t>2. </a:t>
            </a:r>
            <a:r>
              <a:rPr lang="ru-RU" sz="2800" dirty="0"/>
              <a:t>Выполните возведение в степень, представив предварительно основание степени в виде произведения множителей –1 и </a:t>
            </a:r>
            <a:r>
              <a:rPr lang="ru-RU" sz="2800" i="1" dirty="0"/>
              <a:t>х</a:t>
            </a:r>
            <a:r>
              <a:rPr lang="ru-RU" sz="2800" dirty="0"/>
              <a:t>: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а)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2</a:t>
            </a:r>
            <a:r>
              <a:rPr lang="ru-RU" sz="2800" dirty="0"/>
              <a:t>;	б)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8</a:t>
            </a:r>
            <a:r>
              <a:rPr lang="ru-RU" sz="2800" dirty="0"/>
              <a:t>;	в)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100</a:t>
            </a:r>
            <a:r>
              <a:rPr lang="ru-RU" sz="2800" dirty="0"/>
              <a:t>;	г)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2</a:t>
            </a:r>
            <a:r>
              <a:rPr lang="ru-RU" sz="2800" i="1" baseline="30000" dirty="0"/>
              <a:t>п</a:t>
            </a:r>
            <a:r>
              <a:rPr lang="ru-RU" sz="28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/>
              <a:t>д)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3</a:t>
            </a:r>
            <a:r>
              <a:rPr lang="ru-RU" sz="2800" dirty="0"/>
              <a:t>;	е)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9</a:t>
            </a:r>
            <a:r>
              <a:rPr lang="ru-RU" sz="2800" dirty="0"/>
              <a:t>;	ж)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71</a:t>
            </a:r>
            <a:r>
              <a:rPr lang="ru-RU" sz="2800" dirty="0"/>
              <a:t>;	з) (–</a:t>
            </a:r>
            <a:r>
              <a:rPr lang="ru-RU" sz="2800" i="1" dirty="0"/>
              <a:t>х</a:t>
            </a:r>
            <a:r>
              <a:rPr lang="ru-RU" sz="2800" dirty="0"/>
              <a:t>)</a:t>
            </a:r>
            <a:r>
              <a:rPr lang="ru-RU" sz="2800" baseline="30000" dirty="0"/>
              <a:t>2</a:t>
            </a:r>
            <a:r>
              <a:rPr lang="ru-RU" sz="2800" i="1" baseline="30000" dirty="0"/>
              <a:t>п</a:t>
            </a:r>
            <a:r>
              <a:rPr lang="ru-RU" sz="2800" baseline="30000" dirty="0"/>
              <a:t> + 1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77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992" y="171100"/>
            <a:ext cx="8568952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3200" i="1" dirty="0"/>
              <a:t>Решение:</a:t>
            </a: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/>
              <a:t>а) (–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dirty="0"/>
              <a:t> = ((–1) · 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dirty="0"/>
              <a:t> = (–1)</a:t>
            </a:r>
            <a:r>
              <a:rPr lang="ru-RU" sz="3200" baseline="30000" dirty="0"/>
              <a:t>2</a:t>
            </a:r>
            <a:r>
              <a:rPr lang="ru-RU" sz="3200" dirty="0"/>
              <a:t>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dirty="0"/>
              <a:t> = 1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dirty="0"/>
              <a:t> =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е) (–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9</a:t>
            </a:r>
            <a:r>
              <a:rPr lang="ru-RU" sz="3200" dirty="0"/>
              <a:t> = ((–1) · 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9</a:t>
            </a:r>
            <a:r>
              <a:rPr lang="ru-RU" sz="3200" dirty="0"/>
              <a:t> = (–1)</a:t>
            </a:r>
            <a:r>
              <a:rPr lang="ru-RU" sz="3200" baseline="30000" dirty="0"/>
              <a:t>9</a:t>
            </a:r>
            <a:r>
              <a:rPr lang="ru-RU" sz="3200" dirty="0"/>
              <a:t> · </a:t>
            </a:r>
            <a:r>
              <a:rPr lang="ru-RU" sz="3200" i="1" dirty="0"/>
              <a:t>х</a:t>
            </a:r>
            <a:r>
              <a:rPr lang="ru-RU" sz="3200" baseline="30000" dirty="0"/>
              <a:t>9</a:t>
            </a:r>
            <a:r>
              <a:rPr lang="ru-RU" sz="3200" dirty="0"/>
              <a:t> = –1 · </a:t>
            </a:r>
            <a:r>
              <a:rPr lang="ru-RU" sz="3200" i="1" dirty="0"/>
              <a:t>х</a:t>
            </a:r>
            <a:r>
              <a:rPr lang="ru-RU" sz="3200" baseline="30000" dirty="0"/>
              <a:t>9</a:t>
            </a:r>
            <a:r>
              <a:rPr lang="ru-RU" sz="3200" dirty="0"/>
              <a:t> = –</a:t>
            </a:r>
            <a:r>
              <a:rPr lang="ru-RU" sz="3200" i="1" dirty="0"/>
              <a:t>х</a:t>
            </a:r>
            <a:r>
              <a:rPr lang="ru-RU" sz="3200" baseline="30000" dirty="0"/>
              <a:t>9</a:t>
            </a:r>
            <a:r>
              <a:rPr lang="ru-RU" sz="3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г) (–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 = ((–1) · 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 = (–1)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 = 1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 =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dirty="0"/>
              <a:t>;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з) (–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 = ((–1) · </a:t>
            </a:r>
            <a:r>
              <a:rPr lang="ru-RU" sz="3200" i="1" dirty="0"/>
              <a:t>х</a:t>
            </a:r>
            <a:r>
              <a:rPr lang="ru-RU" sz="3200" dirty="0"/>
              <a:t>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 = (–1)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 </a:t>
            </a:r>
            <a:r>
              <a:rPr lang="ru-RU" sz="3200" dirty="0" smtClean="0"/>
              <a:t>=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=</a:t>
            </a:r>
            <a:r>
              <a:rPr lang="ru-RU" sz="3200" dirty="0" smtClean="0"/>
              <a:t> </a:t>
            </a:r>
            <a:r>
              <a:rPr lang="ru-RU" sz="3200" dirty="0"/>
              <a:t>–1 · 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 = –</a:t>
            </a:r>
            <a:r>
              <a:rPr lang="ru-RU" sz="3200" i="1" dirty="0"/>
              <a:t>х</a:t>
            </a:r>
            <a:r>
              <a:rPr lang="ru-RU" sz="3200" baseline="30000" dirty="0"/>
              <a:t>2</a:t>
            </a:r>
            <a:r>
              <a:rPr lang="ru-RU" sz="3200" i="1" baseline="30000" dirty="0"/>
              <a:t>п</a:t>
            </a:r>
            <a:r>
              <a:rPr lang="ru-RU" sz="3200" baseline="30000" dirty="0"/>
              <a:t> + 1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11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72970"/>
            <a:ext cx="46732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Вставить пропущенное:</a:t>
            </a:r>
            <a:endParaRPr lang="ru-RU" sz="32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1268760"/>
            <a:ext cx="8712968" cy="5472608"/>
            <a:chOff x="323528" y="1126424"/>
            <a:chExt cx="8712968" cy="5472608"/>
          </a:xfrm>
        </p:grpSpPr>
        <p:sp>
          <p:nvSpPr>
            <p:cNvPr id="2" name="Вертикальный свиток 1"/>
            <p:cNvSpPr/>
            <p:nvPr/>
          </p:nvSpPr>
          <p:spPr>
            <a:xfrm>
              <a:off x="323528" y="1126424"/>
              <a:ext cx="8712968" cy="5472608"/>
            </a:xfrm>
            <a:prstGeom prst="verticalScroll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59980">
                  <a:srgbClr val="92D050"/>
                </a:gs>
                <a:gs pos="31000">
                  <a:schemeClr val="bg2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gradFill>
                <a:gsLst>
                  <a:gs pos="24192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>
                      <a:lumMod val="40000"/>
                      <a:lumOff val="60000"/>
                    </a:schemeClr>
                  </a:gs>
                  <a:gs pos="800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5400000" scaled="0"/>
              </a:gra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Степенью числа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с натуральным показателем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, большим        , называется выражение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, равное произведению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множителей, каждый из которых равен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Степенью числа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с показателем        называется само число </a:t>
              </a:r>
              <a:r>
                <a:rPr lang="ru-RU" sz="36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588224" y="2708920"/>
              <a:ext cx="720080" cy="43204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724128" y="3284984"/>
              <a:ext cx="720080" cy="43204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420731" y="3862728"/>
              <a:ext cx="720080" cy="43204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732240" y="4365104"/>
              <a:ext cx="720080" cy="43204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24328" y="4941168"/>
              <a:ext cx="720080" cy="43204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277750" y="511805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8088" y="523052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510054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3342" y="523052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0033" y="523052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728" y="510054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8454" y="510054"/>
            <a:ext cx="756592" cy="52322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2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Вертикальный свиток 1"/>
              <p:cNvSpPr>
                <a:spLocks noChangeAspect="1"/>
              </p:cNvSpPr>
              <p:nvPr/>
            </p:nvSpPr>
            <p:spPr>
              <a:xfrm>
                <a:off x="-6059" y="1300296"/>
                <a:ext cx="6135309" cy="4896544"/>
              </a:xfrm>
              <a:prstGeom prst="verticalScroll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9980">
                    <a:srgbClr val="92D050"/>
                  </a:gs>
                  <a:gs pos="31000">
                    <a:schemeClr val="bg2">
                      <a:lumMod val="75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  <a:ln>
                <a:gradFill>
                  <a:gsLst>
                    <a:gs pos="24192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40000"/>
                        <a:lumOff val="60000"/>
                      </a:schemeClr>
                    </a:gs>
                    <a:gs pos="8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9600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9600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1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  </a:t>
                </a:r>
                <a:endParaRPr lang="en-US" sz="9600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ru-RU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ru-RU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9600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Вертикальный свито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59" y="1300296"/>
                <a:ext cx="6135309" cy="4896544"/>
              </a:xfrm>
              <a:prstGeom prst="verticalScroll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gradFill>
                  <a:gsLst>
                    <a:gs pos="24192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40000"/>
                        <a:lumOff val="60000"/>
                      </a:schemeClr>
                    </a:gs>
                    <a:gs pos="8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587178" y="188640"/>
            <a:ext cx="17139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32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197" y="5103112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dirty="0"/>
              <a:t>степень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1052736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dirty="0"/>
              <a:t>основание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2200" y="3042210"/>
            <a:ext cx="265050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6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sz="4000" dirty="0"/>
              <a:t>показатель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198" y="1988840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dirty="0" smtClean="0"/>
              <a:t>сумма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87236" y="4042786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dirty="0" smtClean="0"/>
              <a:t>разность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127084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ru-RU" dirty="0" smtClean="0"/>
              <a:t>частное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62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7139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00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3200" b="1" cap="none" spc="0" dirty="0">
              <a:ln w="1905"/>
              <a:solidFill>
                <a:srgbClr val="00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1415" y="1260372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kern="0" dirty="0" smtClean="0">
                <a:solidFill>
                  <a:prstClr val="black"/>
                </a:solidFill>
                <a:ea typeface="Calibri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88974" y="5947572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 algn="ctr"/>
            <a:r>
              <a:rPr lang="en-US" kern="0" dirty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en-US" i="1" kern="0" dirty="0">
                <a:solidFill>
                  <a:prstClr val="black"/>
                </a:solidFill>
                <a:ea typeface="Calibri"/>
                <a:cs typeface="Times New Roman"/>
              </a:rPr>
              <a:t>a</a:t>
            </a:r>
            <a:r>
              <a:rPr lang="en-US" kern="0" dirty="0">
                <a:solidFill>
                  <a:prstClr val="black"/>
                </a:solidFill>
                <a:ea typeface="Calibri"/>
                <a:cs typeface="Times New Roman"/>
              </a:rPr>
              <a:t> · </a:t>
            </a:r>
            <a:r>
              <a:rPr lang="en-US" i="1" kern="0" dirty="0" smtClean="0">
                <a:solidFill>
                  <a:prstClr val="black"/>
                </a:solidFill>
                <a:ea typeface="Calibri"/>
                <a:cs typeface="Times New Roman"/>
              </a:rPr>
              <a:t>b</a:t>
            </a:r>
            <a:r>
              <a:rPr lang="en-US" kern="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en-US" i="1" kern="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88974" y="4938249"/>
            <a:ext cx="265050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6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sz="4000" i="1" kern="0" dirty="0">
                <a:solidFill>
                  <a:prstClr val="black"/>
                </a:solidFill>
                <a:ea typeface="Calibri"/>
                <a:cs typeface="Times New Roman"/>
              </a:rPr>
              <a:t>a </a:t>
            </a:r>
            <a:r>
              <a:rPr lang="en-US" sz="4000" i="1" kern="0" baseline="30000" dirty="0" smtClean="0">
                <a:solidFill>
                  <a:prstClr val="black"/>
                </a:solidFill>
                <a:ea typeface="Calibri"/>
                <a:cs typeface="Times New Roman"/>
              </a:rPr>
              <a:t>m-n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351416" y="266745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i="1" kern="0" dirty="0" smtClean="0">
                <a:solidFill>
                  <a:prstClr val="black"/>
                </a:solidFill>
                <a:ea typeface="Calibri"/>
                <a:cs typeface="Times New Roman"/>
              </a:rPr>
              <a:t>a </a:t>
            </a:r>
            <a:r>
              <a:rPr lang="en-US" i="1" kern="0" baseline="30000" dirty="0" err="1" smtClean="0">
                <a:solidFill>
                  <a:prstClr val="black"/>
                </a:solidFill>
                <a:ea typeface="Calibri"/>
                <a:cs typeface="Times New Roman"/>
              </a:rPr>
              <a:t>m+n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87236" y="4042786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i="1" kern="0" dirty="0">
                <a:solidFill>
                  <a:prstClr val="black"/>
                </a:solidFill>
                <a:ea typeface="Calibri"/>
                <a:cs typeface="Times New Roman"/>
              </a:rPr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51414" y="3166758"/>
            <a:ext cx="2612945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i="1" kern="0" dirty="0">
                <a:solidFill>
                  <a:prstClr val="black"/>
                </a:solidFill>
                <a:ea typeface="Calibri"/>
                <a:cs typeface="Times New Roman"/>
              </a:rPr>
              <a:t>a</a:t>
            </a:r>
            <a:r>
              <a:rPr lang="en-US" i="1" kern="0" baseline="30000" dirty="0">
                <a:solidFill>
                  <a:prstClr val="black"/>
                </a:solidFill>
                <a:ea typeface="Calibri"/>
                <a:cs typeface="Times New Roman"/>
              </a:rPr>
              <a:t>n</a:t>
            </a:r>
            <a:r>
              <a:rPr lang="en-US" kern="0" dirty="0">
                <a:solidFill>
                  <a:prstClr val="black"/>
                </a:solidFill>
                <a:ea typeface="Calibri"/>
                <a:cs typeface="Times New Roman"/>
              </a:rPr>
              <a:t> · </a:t>
            </a:r>
            <a:r>
              <a:rPr lang="en-US" i="1" kern="0" dirty="0" err="1" smtClean="0">
                <a:solidFill>
                  <a:prstClr val="black"/>
                </a:solidFill>
                <a:ea typeface="Calibri"/>
                <a:cs typeface="Times New Roman"/>
              </a:rPr>
              <a:t>b</a:t>
            </a:r>
            <a:r>
              <a:rPr lang="en-US" i="1" kern="0" baseline="30000" dirty="0" err="1" smtClean="0">
                <a:solidFill>
                  <a:prstClr val="black"/>
                </a:solidFill>
                <a:ea typeface="Calibri"/>
                <a:cs typeface="Times New Roman"/>
              </a:rPr>
              <a:t>n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5047" y="620688"/>
            <a:ext cx="2318005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a</a:t>
            </a:r>
            <a:r>
              <a:rPr kumimoji="0" lang="en-US" sz="4800" b="0" i="1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n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· </a:t>
            </a:r>
            <a:r>
              <a:rPr kumimoji="0" lang="en-US" sz="4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b</a:t>
            </a:r>
            <a:r>
              <a:rPr kumimoji="0" lang="en-US" sz="4800" b="0" i="1" u="none" strike="noStrike" kern="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n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9724" y="1615976"/>
                <a:ext cx="2323328" cy="830997"/>
              </a:xfrm>
              <a:prstGeom prst="rect">
                <a:avLst/>
              </a:prstGeom>
              <a:noFill/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800" i="1">
                              <a:latin typeface="Cambria Math"/>
                            </a:rPr>
                            <m:t>𝑎</m:t>
                          </m:r>
                          <m:r>
                            <a:rPr lang="en-US" sz="4800" i="1">
                              <a:latin typeface="Cambria Math"/>
                            </a:rPr>
                            <m:t>·</m:t>
                          </m:r>
                          <m:r>
                            <a:rPr lang="en-US" sz="4800" i="1">
                              <a:latin typeface="Cambria Math"/>
                            </a:rPr>
                            <m:t>𝑏</m:t>
                          </m:r>
                          <m:r>
                            <a:rPr lang="en-US" sz="48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24" y="1615976"/>
                <a:ext cx="2323328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425047" y="2689704"/>
            <a:ext cx="2343544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a</a:t>
            </a:r>
            <a:r>
              <a:rPr kumimoji="0" lang="en-US" sz="4800" b="0" i="1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m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· </a:t>
            </a:r>
            <a:r>
              <a:rPr lang="ru-RU" sz="4800" i="1" kern="0" dirty="0">
                <a:solidFill>
                  <a:prstClr val="black"/>
                </a:solidFill>
                <a:ea typeface="Calibri"/>
                <a:cs typeface="Times New Roman"/>
              </a:rPr>
              <a:t>а</a:t>
            </a:r>
            <a:r>
              <a:rPr kumimoji="0" lang="en-US" sz="4800" b="0" i="1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n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87354" y="1615976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>
                <a:solidFill>
                  <a:prstClr val="black"/>
                </a:solidFill>
              </a:rPr>
              <a:t>=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87354" y="3862260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800" kern="0" dirty="0">
                <a:solidFill>
                  <a:prstClr val="black"/>
                </a:solidFill>
                <a:ea typeface="Calibri"/>
                <a:cs typeface="Times New Roman"/>
              </a:rPr>
              <a:t>=</a:t>
            </a:r>
            <a:endParaRPr lang="ru-RU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79920" y="620688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800" kern="0" dirty="0">
                <a:solidFill>
                  <a:prstClr val="black"/>
                </a:solidFill>
                <a:ea typeface="Calibri"/>
                <a:cs typeface="Times New Roman"/>
              </a:rPr>
              <a:t>=</a:t>
            </a:r>
            <a:endParaRPr lang="ru-RU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87354" y="2682359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800" kern="0" dirty="0">
                <a:solidFill>
                  <a:prstClr val="black"/>
                </a:solidFill>
                <a:ea typeface="Calibri"/>
                <a:cs typeface="Times New Roman"/>
              </a:rPr>
              <a:t>=</a:t>
            </a:r>
            <a:endParaRPr lang="ru-RU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5047" y="3862261"/>
            <a:ext cx="2343544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a</a:t>
            </a:r>
            <a:r>
              <a:rPr kumimoji="0" lang="en-US" sz="4800" b="0" i="1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m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: </a:t>
            </a:r>
            <a:r>
              <a:rPr lang="ru-RU" sz="4800" i="1" kern="0" dirty="0" err="1">
                <a:solidFill>
                  <a:prstClr val="black"/>
                </a:solidFill>
                <a:ea typeface="Calibri"/>
                <a:cs typeface="Times New Roman"/>
              </a:rPr>
              <a:t>а</a:t>
            </a:r>
            <a:r>
              <a:rPr kumimoji="0" lang="en-US" sz="4800" b="0" i="1" u="none" strike="noStrike" kern="0" cap="none" spc="0" normalizeH="0" baseline="30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n</a:t>
            </a: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5047" y="4876694"/>
            <a:ext cx="2343544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a</a:t>
            </a:r>
            <a:r>
              <a:rPr kumimoji="0" lang="en-US" sz="4400" b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1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87354" y="4876693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800" kern="0" dirty="0">
                <a:solidFill>
                  <a:prstClr val="black"/>
                </a:solidFill>
                <a:ea typeface="Calibri"/>
                <a:cs typeface="Times New Roman"/>
              </a:rPr>
              <a:t>=</a:t>
            </a:r>
            <a:endParaRPr lang="ru-RU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87354" y="5810998"/>
            <a:ext cx="5325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800" kern="0" dirty="0">
                <a:solidFill>
                  <a:prstClr val="black"/>
                </a:solidFill>
                <a:ea typeface="Calibri"/>
                <a:cs typeface="Times New Roman"/>
              </a:rPr>
              <a:t>=</a:t>
            </a:r>
            <a:endParaRPr lang="ru-RU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5047" y="5800277"/>
            <a:ext cx="2343544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a</a:t>
            </a:r>
            <a:r>
              <a:rPr kumimoji="0" lang="en-US" sz="4400" b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0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/>
                <a:cs typeface="Times New Roman"/>
              </a:rPr>
              <a:t> </a:t>
            </a: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32635" y="2204864"/>
            <a:ext cx="265050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6000"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/>
            <a:r>
              <a:rPr lang="en-US" sz="4000" i="1" kern="0" dirty="0">
                <a:solidFill>
                  <a:prstClr val="black"/>
                </a:solidFill>
                <a:ea typeface="Calibri"/>
                <a:cs typeface="Times New Roman"/>
              </a:rPr>
              <a:t>a </a:t>
            </a:r>
            <a:r>
              <a:rPr lang="en-US" sz="4000" i="1" kern="0" baseline="30000" dirty="0" err="1" smtClean="0">
                <a:solidFill>
                  <a:prstClr val="black"/>
                </a:solidFill>
                <a:ea typeface="Calibri"/>
                <a:cs typeface="Times New Roman"/>
              </a:rPr>
              <a:t>mn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868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64843" y="0"/>
            <a:ext cx="36695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работа:</a:t>
            </a:r>
            <a:endParaRPr lang="ru-RU" sz="4000" b="1" cap="none" spc="0" dirty="0">
              <a:ln w="1905"/>
              <a:solidFill>
                <a:srgbClr val="6600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9364" y="843806"/>
            <a:ext cx="91633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Вычислите.</a:t>
            </a:r>
          </a:p>
          <a:p>
            <a:r>
              <a:rPr lang="ru-RU" sz="3200" dirty="0" smtClean="0"/>
              <a:t>а) 2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· 5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;		      в) 12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;	                 д) 5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 ·</a:t>
            </a:r>
          </a:p>
          <a:p>
            <a:endParaRPr lang="ru-RU" sz="3200" dirty="0" smtClean="0"/>
          </a:p>
          <a:p>
            <a:r>
              <a:rPr lang="ru-RU" sz="3200" dirty="0" smtClean="0"/>
              <a:t>б) 10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;		      г) 3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· 4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;	       е) (2</a:t>
            </a:r>
            <a:r>
              <a:rPr lang="ru-RU" sz="3200" i="1" dirty="0" smtClean="0"/>
              <a:t>а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3</a:t>
            </a:r>
            <a:r>
              <a:rPr lang="ru-RU" sz="3200" dirty="0" smtClean="0"/>
              <a:t>;    	</a:t>
            </a:r>
            <a:r>
              <a:rPr lang="ru-RU" sz="3200" dirty="0"/>
              <a:t> </a:t>
            </a:r>
            <a:r>
              <a:rPr lang="ru-RU" sz="3200" dirty="0" smtClean="0"/>
              <a:t>    </a:t>
            </a:r>
          </a:p>
          <a:p>
            <a:endParaRPr lang="ru-RU" sz="3200" dirty="0"/>
          </a:p>
          <a:p>
            <a:r>
              <a:rPr lang="ru-RU" sz="3200" dirty="0" smtClean="0"/>
              <a:t>ж) (</a:t>
            </a:r>
            <a:r>
              <a:rPr lang="ru-RU" sz="3200" i="1" dirty="0" err="1" smtClean="0"/>
              <a:t>bx</a:t>
            </a:r>
            <a:r>
              <a:rPr lang="ru-RU" sz="3200" dirty="0" smtClean="0"/>
              <a:t>)</a:t>
            </a:r>
            <a:r>
              <a:rPr lang="ru-RU" sz="3200" baseline="30000" dirty="0" smtClean="0"/>
              <a:t>5</a:t>
            </a:r>
            <a:r>
              <a:rPr lang="ru-RU" sz="3200" dirty="0" smtClean="0"/>
              <a:t>; 		      з</a:t>
            </a:r>
            <a:r>
              <a:rPr lang="ru-RU" sz="3200" dirty="0"/>
              <a:t>) (</a:t>
            </a:r>
            <a:r>
              <a:rPr lang="ru-RU" sz="3200" i="1" dirty="0" err="1"/>
              <a:t>ab</a:t>
            </a:r>
            <a:r>
              <a:rPr lang="ru-RU" sz="3200" dirty="0"/>
              <a:t>)</a:t>
            </a:r>
            <a:r>
              <a:rPr lang="ru-RU" sz="3200" i="1" baseline="30000" dirty="0"/>
              <a:t>n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  <p:pic>
        <p:nvPicPr>
          <p:cNvPr id="14" name="Рисунок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36999"/>
            <a:ext cx="792088" cy="99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02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524" y="-18417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нового материала.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8606" y="3266981"/>
            <a:ext cx="7344816" cy="95410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ea typeface="Calibri"/>
              </a:rPr>
              <a:t>Для любых </a:t>
            </a:r>
            <a:r>
              <a:rPr lang="ru-RU" sz="2800" i="1" dirty="0">
                <a:ea typeface="Calibri"/>
              </a:rPr>
              <a:t>а</a:t>
            </a:r>
            <a:r>
              <a:rPr lang="ru-RU" sz="2800" dirty="0">
                <a:ea typeface="Calibri"/>
              </a:rPr>
              <a:t> и </a:t>
            </a:r>
            <a:r>
              <a:rPr lang="ru-RU" sz="2800" i="1" dirty="0">
                <a:ea typeface="Calibri"/>
              </a:rPr>
              <a:t>b</a:t>
            </a:r>
            <a:r>
              <a:rPr lang="ru-RU" sz="2800" dirty="0">
                <a:ea typeface="Calibri"/>
              </a:rPr>
              <a:t> и произвольного натурального </a:t>
            </a:r>
            <a:r>
              <a:rPr lang="ru-RU" sz="2800" i="1" dirty="0">
                <a:ea typeface="Calibri"/>
              </a:rPr>
              <a:t>п</a:t>
            </a:r>
            <a:r>
              <a:rPr lang="ru-RU" sz="2800" dirty="0">
                <a:ea typeface="Calibri"/>
              </a:rPr>
              <a:t> верно равенство (</a:t>
            </a:r>
            <a:r>
              <a:rPr lang="ru-RU" sz="2800" i="1" dirty="0" err="1">
                <a:ea typeface="Calibri"/>
              </a:rPr>
              <a:t>ab</a:t>
            </a:r>
            <a:r>
              <a:rPr lang="ru-RU" sz="2800" dirty="0">
                <a:ea typeface="Calibri"/>
              </a:rPr>
              <a:t>)</a:t>
            </a:r>
            <a:r>
              <a:rPr lang="ru-RU" sz="2800" i="1" baseline="30000" dirty="0">
                <a:ea typeface="Calibri"/>
              </a:rPr>
              <a:t>n</a:t>
            </a:r>
            <a:r>
              <a:rPr lang="ru-RU" sz="2800" dirty="0">
                <a:ea typeface="Calibri"/>
              </a:rPr>
              <a:t> = </a:t>
            </a:r>
            <a:r>
              <a:rPr lang="ru-RU" sz="2800" i="1" dirty="0" err="1">
                <a:ea typeface="Calibri"/>
              </a:rPr>
              <a:t>a</a:t>
            </a:r>
            <a:r>
              <a:rPr lang="ru-RU" sz="2800" i="1" baseline="30000" dirty="0" err="1">
                <a:ea typeface="Calibri"/>
              </a:rPr>
              <a:t>n</a:t>
            </a:r>
            <a:r>
              <a:rPr lang="ru-RU" sz="2800" i="1" dirty="0" err="1">
                <a:ea typeface="Calibri"/>
              </a:rPr>
              <a:t>b</a:t>
            </a:r>
            <a:r>
              <a:rPr lang="ru-RU" sz="2800" i="1" baseline="30000" dirty="0" err="1">
                <a:ea typeface="Calibri"/>
              </a:rPr>
              <a:t>n</a:t>
            </a:r>
            <a:r>
              <a:rPr lang="ru-RU" sz="2800" dirty="0">
                <a:ea typeface="Calibri"/>
              </a:rPr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963" y="4509120"/>
            <a:ext cx="90004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Доказательство:</a:t>
            </a:r>
          </a:p>
          <a:p>
            <a:r>
              <a:rPr lang="ru-RU" sz="2800" dirty="0"/>
              <a:t>(</a:t>
            </a:r>
            <a:r>
              <a:rPr lang="ru-RU" sz="2800" i="1" dirty="0" err="1"/>
              <a:t>ab</a:t>
            </a:r>
            <a:r>
              <a:rPr lang="ru-RU" sz="2800" dirty="0"/>
              <a:t>)</a:t>
            </a:r>
            <a:r>
              <a:rPr lang="ru-RU" sz="2800" i="1" baseline="30000" dirty="0"/>
              <a:t>n</a:t>
            </a:r>
            <a:r>
              <a:rPr lang="ru-RU" sz="2800" dirty="0"/>
              <a:t> = (</a:t>
            </a:r>
            <a:r>
              <a:rPr lang="ru-RU" sz="2800" i="1" dirty="0" err="1"/>
              <a:t>ab</a:t>
            </a:r>
            <a:r>
              <a:rPr lang="ru-RU" sz="2800" dirty="0"/>
              <a:t>) · (</a:t>
            </a:r>
            <a:r>
              <a:rPr lang="ru-RU" sz="2800" i="1" dirty="0" err="1"/>
              <a:t>ab</a:t>
            </a:r>
            <a:r>
              <a:rPr lang="ru-RU" sz="2800" dirty="0"/>
              <a:t>) · ... · (</a:t>
            </a:r>
            <a:r>
              <a:rPr lang="ru-RU" sz="2800" i="1" dirty="0" err="1"/>
              <a:t>ab</a:t>
            </a:r>
            <a:r>
              <a:rPr lang="ru-RU" sz="2800" dirty="0"/>
              <a:t>) по определению степени </a:t>
            </a:r>
            <a:r>
              <a:rPr lang="ru-RU" sz="2800" i="1" dirty="0"/>
              <a:t>п</a:t>
            </a:r>
            <a:r>
              <a:rPr lang="ru-RU" sz="2800" dirty="0"/>
              <a:t> раз; </a:t>
            </a:r>
          </a:p>
          <a:p>
            <a:r>
              <a:rPr lang="ru-RU" sz="2800" dirty="0"/>
              <a:t>(</a:t>
            </a:r>
            <a:r>
              <a:rPr lang="ru-RU" sz="2800" i="1" dirty="0" err="1"/>
              <a:t>ab</a:t>
            </a:r>
            <a:r>
              <a:rPr lang="ru-RU" sz="2800" dirty="0"/>
              <a:t>) · (</a:t>
            </a:r>
            <a:r>
              <a:rPr lang="ru-RU" sz="2800" i="1" dirty="0" err="1"/>
              <a:t>ab</a:t>
            </a:r>
            <a:r>
              <a:rPr lang="ru-RU" sz="2800" dirty="0"/>
              <a:t>) · ... · (</a:t>
            </a:r>
            <a:r>
              <a:rPr lang="ru-RU" sz="2800" i="1" dirty="0" err="1"/>
              <a:t>ab</a:t>
            </a:r>
            <a:r>
              <a:rPr lang="ru-RU" sz="2800" dirty="0"/>
              <a:t>) = (</a:t>
            </a:r>
            <a:r>
              <a:rPr lang="ru-RU" sz="2800" i="1" dirty="0" err="1"/>
              <a:t>aa</a:t>
            </a:r>
            <a:r>
              <a:rPr lang="ru-RU" sz="2800" dirty="0"/>
              <a:t>...</a:t>
            </a:r>
            <a:r>
              <a:rPr lang="ru-RU" sz="2800" i="1" dirty="0"/>
              <a:t>a</a:t>
            </a:r>
            <a:r>
              <a:rPr lang="ru-RU" sz="2800" dirty="0"/>
              <a:t>)(</a:t>
            </a:r>
            <a:r>
              <a:rPr lang="ru-RU" sz="2800" i="1" dirty="0" err="1"/>
              <a:t>bb</a:t>
            </a:r>
            <a:r>
              <a:rPr lang="ru-RU" sz="2800" dirty="0"/>
              <a:t>...</a:t>
            </a:r>
            <a:r>
              <a:rPr lang="ru-RU" sz="2800" i="1" dirty="0"/>
              <a:t>b</a:t>
            </a:r>
            <a:r>
              <a:rPr lang="ru-RU" sz="2800" dirty="0"/>
              <a:t>) по свойствам умножения </a:t>
            </a:r>
            <a:r>
              <a:rPr lang="ru-RU" sz="2800" i="1" dirty="0"/>
              <a:t>п</a:t>
            </a:r>
            <a:r>
              <a:rPr lang="ru-RU" sz="2800" dirty="0"/>
              <a:t> раз </a:t>
            </a:r>
            <a:r>
              <a:rPr lang="ru-RU" sz="2800" i="1" dirty="0"/>
              <a:t>п</a:t>
            </a:r>
            <a:r>
              <a:rPr lang="ru-RU" sz="2800" dirty="0"/>
              <a:t> раз; (</a:t>
            </a:r>
            <a:r>
              <a:rPr lang="ru-RU" sz="2800" i="1" dirty="0" err="1"/>
              <a:t>ab</a:t>
            </a:r>
            <a:r>
              <a:rPr lang="ru-RU" sz="2800" dirty="0"/>
              <a:t>)</a:t>
            </a:r>
            <a:r>
              <a:rPr lang="ru-RU" sz="2800" i="1" baseline="30000" dirty="0"/>
              <a:t>n</a:t>
            </a:r>
            <a:r>
              <a:rPr lang="ru-RU" sz="2800" dirty="0"/>
              <a:t> = </a:t>
            </a:r>
            <a:r>
              <a:rPr lang="ru-RU" sz="2800" i="1" dirty="0" err="1"/>
              <a:t>a</a:t>
            </a:r>
            <a:r>
              <a:rPr lang="ru-RU" sz="2800" i="1" baseline="30000" dirty="0" err="1"/>
              <a:t>n</a:t>
            </a:r>
            <a:r>
              <a:rPr lang="ru-RU" sz="2800" i="1" dirty="0" err="1"/>
              <a:t>b</a:t>
            </a:r>
            <a:r>
              <a:rPr lang="ru-RU" sz="2800" i="1" baseline="30000" dirty="0" err="1"/>
              <a:t>n</a:t>
            </a:r>
            <a:r>
              <a:rPr lang="ru-RU" sz="28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" y="597929"/>
            <a:ext cx="8932565" cy="242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94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524" y="-18417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Правило: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886113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8" y="2924944"/>
            <a:ext cx="9006036" cy="124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54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300"/>
              </a:spcBef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1. № 428,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/>
              <a:t>2. № 431,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/>
              <a:t>3. № 432,</a:t>
            </a:r>
          </a:p>
          <a:p>
            <a:pPr>
              <a:lnSpc>
                <a:spcPct val="200000"/>
              </a:lnSpc>
            </a:pPr>
            <a:r>
              <a:rPr lang="ru-RU" sz="4000" b="1" dirty="0" smtClean="0"/>
              <a:t>4. № 433</a:t>
            </a:r>
            <a:endParaRPr lang="ru-RU" sz="4000" b="1" dirty="0"/>
          </a:p>
        </p:txBody>
      </p:sp>
      <p:pic>
        <p:nvPicPr>
          <p:cNvPr id="6" name="Picture 4" descr="C:\Users\ЛК\Pictures\0_938af_f3d699bd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48042"/>
            <a:ext cx="2639535" cy="305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77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208" y="-4338"/>
            <a:ext cx="91722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5. </a:t>
            </a:r>
            <a:r>
              <a:rPr lang="ru-RU" sz="3200" dirty="0"/>
              <a:t>Представьте произведение в виде степени.</a:t>
            </a:r>
          </a:p>
          <a:p>
            <a:r>
              <a:rPr lang="ru-RU" sz="3200" dirty="0"/>
              <a:t>а) </a:t>
            </a:r>
            <a:r>
              <a:rPr lang="ru-RU" sz="3200" i="1" dirty="0"/>
              <a:t>x</a:t>
            </a:r>
            <a:r>
              <a:rPr lang="ru-RU" sz="3200" baseline="30000" dirty="0"/>
              <a:t>5</a:t>
            </a:r>
            <a:r>
              <a:rPr lang="ru-RU" sz="3200" i="1" dirty="0"/>
              <a:t>y</a:t>
            </a:r>
            <a:r>
              <a:rPr lang="ru-RU" sz="3200" baseline="30000" dirty="0"/>
              <a:t>5</a:t>
            </a:r>
            <a:r>
              <a:rPr lang="ru-RU" sz="3200" dirty="0" smtClean="0"/>
              <a:t>;</a:t>
            </a:r>
            <a:r>
              <a:rPr lang="ru-RU" sz="3200" dirty="0"/>
              <a:t>		б) 36</a:t>
            </a:r>
            <a:r>
              <a:rPr lang="ru-RU" sz="3200" i="1" dirty="0"/>
              <a:t>a</a:t>
            </a:r>
            <a:r>
              <a:rPr lang="ru-RU" sz="3200" baseline="30000" dirty="0"/>
              <a:t>2</a:t>
            </a:r>
            <a:r>
              <a:rPr lang="ru-RU" sz="3200" i="1" dirty="0"/>
              <a:t>b</a:t>
            </a:r>
            <a:r>
              <a:rPr lang="ru-RU" sz="3200" baseline="30000" dirty="0"/>
              <a:t>2</a:t>
            </a:r>
            <a:r>
              <a:rPr lang="ru-RU" sz="3200" dirty="0"/>
              <a:t>;		в) 0,001</a:t>
            </a:r>
            <a:r>
              <a:rPr lang="ru-RU" sz="3200" i="1" dirty="0"/>
              <a:t>x</a:t>
            </a:r>
            <a:r>
              <a:rPr lang="ru-RU" sz="3200" baseline="30000" dirty="0"/>
              <a:t>3</a:t>
            </a:r>
            <a:r>
              <a:rPr lang="ru-RU" sz="3200" i="1" dirty="0"/>
              <a:t>c</a:t>
            </a:r>
            <a:r>
              <a:rPr lang="ru-RU" sz="3200" baseline="30000" dirty="0"/>
              <a:t>3</a:t>
            </a:r>
            <a:r>
              <a:rPr lang="ru-RU" sz="3200" dirty="0"/>
              <a:t>;</a:t>
            </a:r>
          </a:p>
          <a:p>
            <a:r>
              <a:rPr lang="ru-RU" sz="3200" dirty="0"/>
              <a:t>г) –</a:t>
            </a:r>
            <a:r>
              <a:rPr lang="ru-RU" sz="3200" i="1" dirty="0"/>
              <a:t>х</a:t>
            </a:r>
            <a:r>
              <a:rPr lang="ru-RU" sz="3200" baseline="30000" dirty="0"/>
              <a:t>3</a:t>
            </a:r>
            <a:r>
              <a:rPr lang="ru-RU" sz="3200" dirty="0"/>
              <a:t>;		</a:t>
            </a:r>
            <a:r>
              <a:rPr lang="ru-RU" sz="3200" dirty="0" smtClean="0"/>
              <a:t>д</a:t>
            </a:r>
            <a:r>
              <a:rPr lang="ru-RU" sz="3200" dirty="0"/>
              <a:t>) –8</a:t>
            </a:r>
            <a:r>
              <a:rPr lang="ru-RU" sz="3200" i="1" dirty="0"/>
              <a:t>х</a:t>
            </a:r>
            <a:r>
              <a:rPr lang="ru-RU" sz="3200" baseline="30000" dirty="0"/>
              <a:t>3</a:t>
            </a:r>
            <a:r>
              <a:rPr lang="ru-RU" sz="3200" dirty="0" smtClean="0"/>
              <a:t>;</a:t>
            </a:r>
            <a:r>
              <a:rPr lang="ru-RU" sz="3200" dirty="0"/>
              <a:t>		е) –32</a:t>
            </a:r>
            <a:r>
              <a:rPr lang="ru-RU" sz="3200" i="1" dirty="0"/>
              <a:t>a</a:t>
            </a:r>
            <a:r>
              <a:rPr lang="ru-RU" sz="3200" baseline="30000" dirty="0"/>
              <a:t>5</a:t>
            </a:r>
            <a:r>
              <a:rPr lang="ru-RU" sz="3200" i="1" dirty="0"/>
              <a:t>b</a:t>
            </a:r>
            <a:r>
              <a:rPr lang="ru-RU" sz="3200" baseline="30000" dirty="0"/>
              <a:t>5</a:t>
            </a:r>
            <a:r>
              <a:rPr lang="ru-RU" sz="3200" dirty="0"/>
              <a:t>;</a:t>
            </a:r>
          </a:p>
          <a:p>
            <a:r>
              <a:rPr lang="ru-RU" sz="3200" dirty="0"/>
              <a:t>ж) </a:t>
            </a:r>
            <a:r>
              <a:rPr lang="en-US" sz="3200" i="1" dirty="0"/>
              <a:t>x</a:t>
            </a:r>
            <a:r>
              <a:rPr lang="ru-RU" sz="3200" baseline="30000" dirty="0"/>
              <a:t>5</a:t>
            </a:r>
            <a:r>
              <a:rPr lang="en-US" sz="3200" i="1" dirty="0"/>
              <a:t>y</a:t>
            </a:r>
            <a:r>
              <a:rPr lang="ru-RU" sz="3200" baseline="30000" dirty="0"/>
              <a:t>5</a:t>
            </a:r>
            <a:r>
              <a:rPr lang="en-US" sz="3200" i="1" dirty="0"/>
              <a:t>z</a:t>
            </a:r>
            <a:r>
              <a:rPr lang="ru-RU" sz="3200" baseline="30000" dirty="0"/>
              <a:t>5</a:t>
            </a:r>
            <a:r>
              <a:rPr lang="ru-RU" sz="3200" dirty="0"/>
              <a:t>;		</a:t>
            </a:r>
            <a:r>
              <a:rPr lang="ru-RU" sz="3200" dirty="0" smtClean="0"/>
              <a:t>з</a:t>
            </a:r>
            <a:r>
              <a:rPr lang="ru-RU" sz="3200" dirty="0"/>
              <a:t>) 0,027</a:t>
            </a:r>
            <a:r>
              <a:rPr lang="en-US" sz="3200" i="1" dirty="0"/>
              <a:t>a</a:t>
            </a:r>
            <a:r>
              <a:rPr lang="ru-RU" sz="3200" baseline="30000" dirty="0"/>
              <a:t>3</a:t>
            </a:r>
            <a:r>
              <a:rPr lang="en-US" sz="3200" i="1" dirty="0"/>
              <a:t>b</a:t>
            </a:r>
            <a:r>
              <a:rPr lang="ru-RU" sz="3200" baseline="30000" dirty="0"/>
              <a:t>3</a:t>
            </a:r>
            <a:r>
              <a:rPr lang="en-US" sz="3200" i="1" dirty="0"/>
              <a:t>c</a:t>
            </a:r>
            <a:r>
              <a:rPr lang="ru-RU" sz="3200" baseline="30000" dirty="0"/>
              <a:t>3</a:t>
            </a:r>
            <a:r>
              <a:rPr lang="ru-RU" sz="3200" dirty="0"/>
              <a:t>;	</a:t>
            </a:r>
            <a:r>
              <a:rPr lang="ru-RU" sz="3200" dirty="0" smtClean="0"/>
              <a:t>и</a:t>
            </a:r>
            <a:r>
              <a:rPr lang="ru-RU" sz="3200" dirty="0"/>
              <a:t>) </a:t>
            </a:r>
            <a:r>
              <a:rPr lang="en-US" sz="3200" i="1" dirty="0"/>
              <a:t>x</a:t>
            </a:r>
            <a:r>
              <a:rPr lang="ru-RU" sz="3200" baseline="30000" dirty="0"/>
              <a:t>3</a:t>
            </a:r>
            <a:r>
              <a:rPr lang="en-US" sz="3200" i="1" dirty="0"/>
              <a:t>a</a:t>
            </a:r>
            <a:r>
              <a:rPr lang="ru-RU" sz="3200" baseline="30000" dirty="0"/>
              <a:t>3</a:t>
            </a:r>
            <a:r>
              <a:rPr lang="en-US" sz="3200" i="1" dirty="0"/>
              <a:t>z</a:t>
            </a:r>
            <a:r>
              <a:rPr lang="ru-RU" sz="3200" baseline="30000" dirty="0"/>
              <a:t>3</a:t>
            </a:r>
            <a:r>
              <a:rPr lang="ru-RU" sz="32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4595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6.</a:t>
            </a:r>
            <a:r>
              <a:rPr lang="ru-RU" sz="3600" dirty="0" smtClean="0"/>
              <a:t> </a:t>
            </a:r>
            <a:r>
              <a:rPr lang="ru-RU" sz="3600" dirty="0"/>
              <a:t>Вычислите значение выражения, используя свойство степени произведения.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118" y="3663582"/>
            <a:ext cx="90073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а) 5</a:t>
            </a:r>
            <a:r>
              <a:rPr lang="ru-RU" sz="3200" baseline="30000" dirty="0"/>
              <a:t>3</a:t>
            </a:r>
            <a:r>
              <a:rPr lang="ru-RU" sz="3200" dirty="0"/>
              <a:t> · 2</a:t>
            </a:r>
            <a:r>
              <a:rPr lang="ru-RU" sz="3200" baseline="30000" dirty="0"/>
              <a:t>3</a:t>
            </a:r>
            <a:r>
              <a:rPr lang="ru-RU" sz="3200" dirty="0"/>
              <a:t>;				в) (0,5)</a:t>
            </a:r>
            <a:r>
              <a:rPr lang="ru-RU" sz="3200" baseline="30000" dirty="0"/>
              <a:t>3</a:t>
            </a:r>
            <a:r>
              <a:rPr lang="ru-RU" sz="3200" dirty="0"/>
              <a:t> · 60</a:t>
            </a:r>
            <a:r>
              <a:rPr lang="ru-RU" sz="3200" baseline="30000" dirty="0"/>
              <a:t>3</a:t>
            </a:r>
            <a:r>
              <a:rPr lang="ru-RU" sz="3200" dirty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б</a:t>
            </a:r>
            <a:r>
              <a:rPr lang="ru-RU" sz="3200" dirty="0"/>
              <a:t>) </a:t>
            </a:r>
            <a:r>
              <a:rPr lang="ru-RU" sz="3200" dirty="0" smtClean="0"/>
              <a:t>         · </a:t>
            </a:r>
            <a:r>
              <a:rPr lang="ru-RU" sz="3200" dirty="0"/>
              <a:t>20</a:t>
            </a:r>
            <a:r>
              <a:rPr lang="ru-RU" sz="3200" baseline="30000" dirty="0"/>
              <a:t>4</a:t>
            </a:r>
            <a:r>
              <a:rPr lang="ru-RU" sz="3200" dirty="0"/>
              <a:t>;			</a:t>
            </a:r>
            <a:r>
              <a:rPr lang="ru-RU" sz="3200" dirty="0" smtClean="0"/>
              <a:t>г</a:t>
            </a:r>
            <a:r>
              <a:rPr lang="ru-RU" sz="3200" dirty="0"/>
              <a:t>) (1,2)</a:t>
            </a:r>
            <a:r>
              <a:rPr lang="ru-RU" sz="3200" baseline="30000" dirty="0"/>
              <a:t>4</a:t>
            </a:r>
            <a:r>
              <a:rPr lang="ru-RU" sz="3200" dirty="0"/>
              <a:t> </a:t>
            </a:r>
            <a:r>
              <a:rPr lang="ru-RU" sz="3200" dirty="0" smtClean="0"/>
              <a:t>·	      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pic>
        <p:nvPicPr>
          <p:cNvPr id="14" name="Рисунок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81" y="4359027"/>
            <a:ext cx="1053219" cy="1140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24568"/>
            <a:ext cx="1037833" cy="1209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207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502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Скакалина</cp:lastModifiedBy>
  <cp:revision>109</cp:revision>
  <dcterms:created xsi:type="dcterms:W3CDTF">2012-11-17T19:48:29Z</dcterms:created>
  <dcterms:modified xsi:type="dcterms:W3CDTF">2012-12-27T06:36:33Z</dcterms:modified>
</cp:coreProperties>
</file>