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27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77C46-2065-483C-A2FF-C1C626976E46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12F3E-A314-4CEB-B682-C2672625F8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2F3E-A314-4CEB-B682-C2672625F87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2F3E-A314-4CEB-B682-C2672625F87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2F3E-A314-4CEB-B682-C2672625F87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2F3E-A314-4CEB-B682-C2672625F87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2F3E-A314-4CEB-B682-C2672625F87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2F3E-A314-4CEB-B682-C2672625F87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FF564F5-894F-4CF1-9F6A-C63CCF65CD9B}" type="datetimeFigureOut">
              <a:rPr lang="ru-RU" smtClean="0"/>
              <a:pPr/>
              <a:t>05.01.2013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8BE4216-D37C-4DBE-84CC-6C6C2E89AC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Готовимся к ЕГЭ: задачи на проценты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3643314"/>
            <a:ext cx="6143668" cy="2103714"/>
          </a:xfrm>
        </p:spPr>
        <p:txBody>
          <a:bodyPr>
            <a:normAutofit lnSpcReduction="10000"/>
          </a:bodyPr>
          <a:lstStyle/>
          <a:p>
            <a:pPr algn="l"/>
            <a:endParaRPr lang="ru-RU" sz="2000" dirty="0" smtClean="0"/>
          </a:p>
          <a:p>
            <a:pPr algn="l"/>
            <a:endParaRPr lang="ru-RU" sz="2000" dirty="0" smtClean="0"/>
          </a:p>
          <a:p>
            <a:pPr algn="l"/>
            <a:r>
              <a:rPr lang="ru-RU" sz="2000" dirty="0" smtClean="0"/>
              <a:t> </a:t>
            </a:r>
            <a:r>
              <a:rPr lang="ru-RU" sz="2000" dirty="0" smtClean="0"/>
              <a:t>У</a:t>
            </a:r>
            <a:r>
              <a:rPr lang="ru-RU" sz="2000" dirty="0" smtClean="0"/>
              <a:t>читель </a:t>
            </a:r>
            <a:r>
              <a:rPr lang="ru-RU" sz="2000" dirty="0" smtClean="0"/>
              <a:t>математики</a:t>
            </a:r>
          </a:p>
          <a:p>
            <a:pPr algn="l"/>
            <a:r>
              <a:rPr lang="ru-RU" sz="2000" dirty="0" smtClean="0"/>
              <a:t> МОУ «СОШ с. </a:t>
            </a:r>
            <a:r>
              <a:rPr lang="ru-RU" sz="2000" dirty="0" err="1" smtClean="0"/>
              <a:t>Куриловка</a:t>
            </a:r>
            <a:r>
              <a:rPr lang="ru-RU" sz="2000" dirty="0" smtClean="0"/>
              <a:t> </a:t>
            </a:r>
            <a:r>
              <a:rPr lang="ru-RU" sz="2000" dirty="0" err="1" smtClean="0"/>
              <a:t>Вольского</a:t>
            </a:r>
            <a:r>
              <a:rPr lang="ru-RU" sz="2000" dirty="0" smtClean="0"/>
              <a:t> района Саратовской области»</a:t>
            </a:r>
          </a:p>
          <a:p>
            <a:pPr algn="l"/>
            <a:r>
              <a:rPr lang="ru-RU" sz="2000" dirty="0" smtClean="0"/>
              <a:t>Кузнецова </a:t>
            </a:r>
            <a:r>
              <a:rPr lang="ru-RU" sz="2000" smtClean="0"/>
              <a:t>Татьяна Ивановна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Молокозавод планирует увеличить выпуск продукции на 10%. На сколько процентов увеличится чистая прибыль завода, если отпускная цена его продукции возросла на 15%, а её себестоимость для завода, которая до этого составляла ¾ отпускной цены, увеличилась на  20% 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1" y="362268"/>
          <a:ext cx="712472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602"/>
                <a:gridCol w="1799042"/>
                <a:gridCol w="1799042"/>
                <a:gridCol w="1799042"/>
              </a:tblGrid>
              <a:tr h="2279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</a:t>
                      </a:r>
                    </a:p>
                    <a:p>
                      <a:pPr algn="ctr"/>
                      <a:r>
                        <a:rPr lang="ru-RU" dirty="0" smtClean="0"/>
                        <a:t>продукции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Себестои-мость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Отпускная цена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Прибыль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135729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до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1428736"/>
            <a:ext cx="714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X </a:t>
            </a:r>
            <a:r>
              <a:rPr lang="ru-RU" dirty="0" err="1" smtClean="0"/>
              <a:t>шт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143116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после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214554"/>
            <a:ext cx="1214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1,1</a:t>
            </a:r>
            <a:r>
              <a:rPr lang="en-US" sz="2000" dirty="0" smtClean="0"/>
              <a:t>x </a:t>
            </a:r>
            <a:r>
              <a:rPr lang="ru-RU" sz="2000" dirty="0" smtClean="0"/>
              <a:t>шт.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1428736"/>
            <a:ext cx="619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y</a:t>
            </a:r>
            <a:r>
              <a:rPr lang="en-US" dirty="0" smtClean="0"/>
              <a:t> </a:t>
            </a:r>
            <a:r>
              <a:rPr lang="ru-RU" dirty="0" smtClean="0"/>
              <a:t>р.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2285992"/>
            <a:ext cx="1099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1,15</a:t>
            </a:r>
            <a:r>
              <a:rPr lang="en-US" sz="2000" dirty="0" smtClean="0"/>
              <a:t>y </a:t>
            </a:r>
            <a:r>
              <a:rPr lang="ru-RU" dirty="0" smtClean="0"/>
              <a:t>р.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2752725" y="1357313"/>
          <a:ext cx="801688" cy="536575"/>
        </p:xfrm>
        <a:graphic>
          <a:graphicData uri="http://schemas.openxmlformats.org/presentationml/2006/ole">
            <p:oleObj spid="_x0000_s20482" name="Формула" r:id="rId4" imgW="482400" imgH="39348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2589213" y="2214563"/>
          <a:ext cx="1050925" cy="571500"/>
        </p:xfrm>
        <a:graphic>
          <a:graphicData uri="http://schemas.openxmlformats.org/presentationml/2006/ole">
            <p:oleObj spid="_x0000_s20483" name="Формула" r:id="rId5" imgW="723600" imgH="393480" progId="Equation.3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71472" y="3143248"/>
            <a:ext cx="2989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Что такое прибыль?</a:t>
            </a:r>
            <a:endParaRPr lang="ru-RU" sz="2400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00034" y="3786190"/>
          <a:ext cx="742955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571636"/>
                <a:gridCol w="1571636"/>
                <a:gridCol w="2857520"/>
              </a:tblGrid>
              <a:tr h="2279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Кол-во</a:t>
                      </a:r>
                    </a:p>
                    <a:p>
                      <a:pPr algn="ctr"/>
                      <a:r>
                        <a:rPr lang="ru-RU" dirty="0" smtClean="0"/>
                        <a:t>продукции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Себестои-мость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Отпускная цена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Прибыль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0" y="464344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до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000100" y="4643446"/>
            <a:ext cx="660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</a:t>
            </a:r>
            <a:r>
              <a:rPr lang="ru-RU" dirty="0" err="1" smtClean="0"/>
              <a:t>шт</a:t>
            </a:r>
            <a:endParaRPr lang="ru-RU" dirty="0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2455863" y="4700588"/>
          <a:ext cx="1033462" cy="277812"/>
        </p:xfrm>
        <a:graphic>
          <a:graphicData uri="http://schemas.openxmlformats.org/presentationml/2006/ole">
            <p:oleObj spid="_x0000_s20486" name="Формула" r:id="rId6" imgW="622080" imgH="203040" progId="Equation.3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4214810" y="4643446"/>
            <a:ext cx="534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y</a:t>
            </a:r>
            <a:r>
              <a:rPr lang="en-US" dirty="0" smtClean="0"/>
              <a:t> </a:t>
            </a:r>
            <a:r>
              <a:rPr lang="ru-RU" dirty="0" err="1" smtClean="0"/>
              <a:t>р</a:t>
            </a:r>
            <a:endParaRPr lang="ru-RU" dirty="0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5487988" y="4730750"/>
          <a:ext cx="2613025" cy="341313"/>
        </p:xfrm>
        <a:graphic>
          <a:graphicData uri="http://schemas.openxmlformats.org/presentationml/2006/ole">
            <p:oleObj spid="_x0000_s20487" name="Формула" r:id="rId7" imgW="1562040" imgH="203040" progId="Equation.3">
              <p:embed/>
            </p:oleObj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0" y="521495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после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928662" y="5214950"/>
            <a:ext cx="97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1,1</a:t>
            </a:r>
            <a:r>
              <a:rPr lang="en-US" dirty="0" smtClean="0"/>
              <a:t>x </a:t>
            </a:r>
            <a:r>
              <a:rPr lang="ru-RU" dirty="0" err="1" smtClean="0"/>
              <a:t>шт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071934" y="5357826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1,15</a:t>
            </a:r>
            <a:r>
              <a:rPr lang="en-US" dirty="0" smtClean="0"/>
              <a:t>y </a:t>
            </a:r>
            <a:endParaRPr lang="ru-RU" dirty="0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2486025" y="5424488"/>
          <a:ext cx="793750" cy="295275"/>
        </p:xfrm>
        <a:graphic>
          <a:graphicData uri="http://schemas.openxmlformats.org/presentationml/2006/ole">
            <p:oleObj spid="_x0000_s20488" name="Формула" r:id="rId8" imgW="545760" imgH="203040" progId="Equation.3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5072066" y="5357826"/>
          <a:ext cx="3100412" cy="364483"/>
        </p:xfrm>
        <a:graphic>
          <a:graphicData uri="http://schemas.openxmlformats.org/presentationml/2006/ole">
            <p:oleObj spid="_x0000_s20489" name="Формула" r:id="rId9" imgW="17269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9" grpId="0"/>
      <p:bldP spid="20" grpId="0"/>
      <p:bldP spid="22" grpId="0"/>
      <p:bldP spid="24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Найдём сколько процентов составила новая прибыль от первоначальной: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57223" y="1785926"/>
          <a:ext cx="2420233" cy="928694"/>
        </p:xfrm>
        <a:graphic>
          <a:graphicData uri="http://schemas.openxmlformats.org/presentationml/2006/ole">
            <p:oleObj spid="_x0000_s21506" name="Формула" r:id="rId4" imgW="1091880" imgH="41904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28992" y="2000240"/>
            <a:ext cx="1071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110%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105835"/>
            <a:ext cx="6357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Значит, чистая прибыль завода увеличилась на …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071942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Ответ: 10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Смешали 30%-ый раствор соляной кислоты с 10%-ым и получили 600 г 15%-го раствора. Сколько граммов 10%-го раствора было взято?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5286388"/>
            <a:ext cx="1785950" cy="857256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r>
              <a:rPr lang="en-US" dirty="0" smtClean="0"/>
              <a:t>0%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28926" y="4929198"/>
            <a:ext cx="1785950" cy="12144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3500438"/>
            <a:ext cx="1785950" cy="17716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28926" y="3500438"/>
            <a:ext cx="1785950" cy="14144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14942" y="4286256"/>
            <a:ext cx="1785950" cy="18430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3571876"/>
            <a:ext cx="1785950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5343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схема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7239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Масса (объем) раствора, смеси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вещества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Масса (объём) вещества</a:t>
                      </a:r>
                      <a:endParaRPr lang="ru-RU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itchFamily="34" charset="0"/>
                        </a:rPr>
                        <a:t>m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>
                          <a:latin typeface="Arial Rounded MT Bold" pitchFamily="34" charset="0"/>
                        </a:rPr>
                        <a:t>V</a:t>
                      </a:r>
                      <a:r>
                        <a:rPr lang="ru-RU" baseline="0" dirty="0" smtClean="0"/>
                        <a:t> раствора. смеси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вещества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itchFamily="34" charset="0"/>
                        </a:rPr>
                        <a:t>m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>
                          <a:latin typeface="Arial Rounded MT Bold" pitchFamily="34" charset="0"/>
                        </a:rPr>
                        <a:t>V</a:t>
                      </a:r>
                      <a:r>
                        <a:rPr lang="ru-RU" baseline="0" dirty="0" smtClean="0"/>
                        <a:t>  вещества</a:t>
                      </a:r>
                      <a:endParaRPr lang="ru-RU" dirty="0"/>
                    </a:p>
                  </a:txBody>
                  <a:tcPr marL="80433" marR="80433"/>
                </a:tc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571472" y="2571744"/>
          <a:ext cx="70961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874"/>
                <a:gridCol w="1809750"/>
                <a:gridCol w="1666912"/>
                <a:gridCol w="19525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Растворы</a:t>
                      </a:r>
                      <a:endParaRPr lang="ru-RU" sz="17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Arial Rounded MT Bold" pitchFamily="34" charset="0"/>
                        </a:rPr>
                        <a:t>m</a:t>
                      </a:r>
                      <a:r>
                        <a:rPr lang="ru-RU" sz="1700" baseline="0" dirty="0" smtClean="0"/>
                        <a:t> раствора, г</a:t>
                      </a:r>
                      <a:endParaRPr lang="ru-RU" sz="17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/>
                        <a:t>% вещества</a:t>
                      </a:r>
                      <a:endParaRPr lang="ru-RU" sz="1700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Arial Rounded MT Bold" pitchFamily="34" charset="0"/>
                        </a:rPr>
                        <a:t>m</a:t>
                      </a:r>
                      <a:r>
                        <a:rPr lang="ru-RU" sz="1700" baseline="0" dirty="0" smtClean="0"/>
                        <a:t>  вещества, г</a:t>
                      </a:r>
                      <a:endParaRPr lang="en-US" sz="1700" baseline="0" dirty="0" smtClean="0"/>
                    </a:p>
                  </a:txBody>
                  <a:tcPr marL="80433" marR="80433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14414" y="3143248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31432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3071810"/>
            <a:ext cx="5661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30%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00628" y="307181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=0</a:t>
            </a:r>
            <a:r>
              <a:rPr lang="ru-RU" dirty="0" smtClean="0"/>
              <a:t>,3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215074" y="3071810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0,3</a:t>
            </a:r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214414" y="364331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143240" y="3643314"/>
            <a:ext cx="29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3643314"/>
            <a:ext cx="1016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10%=0</a:t>
            </a:r>
            <a:r>
              <a:rPr lang="ru-RU" dirty="0" smtClean="0"/>
              <a:t>,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357950" y="3643314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0,1</a:t>
            </a:r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142976" y="4286256"/>
            <a:ext cx="49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I+II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857488" y="4286256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600 </a:t>
            </a:r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572000" y="4214818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15%=0,</a:t>
            </a:r>
            <a:r>
              <a:rPr lang="en-US" dirty="0" smtClean="0"/>
              <a:t>15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000760" y="4214818"/>
            <a:ext cx="108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0,15∙600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000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Составим и решим систему уравнений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Ответ: 450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62025" y="2357438"/>
          <a:ext cx="1790700" cy="785812"/>
        </p:xfrm>
        <a:graphic>
          <a:graphicData uri="http://schemas.openxmlformats.org/presentationml/2006/ole">
            <p:oleObj spid="_x0000_s1027" name="Формула" r:id="rId3" imgW="1104840" imgH="4572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8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928662" y="3357562"/>
          <a:ext cx="1357322" cy="997216"/>
        </p:xfrm>
        <a:graphic>
          <a:graphicData uri="http://schemas.openxmlformats.org/presentationml/2006/ole">
            <p:oleObj spid="_x0000_s1031" name="Формула" r:id="rId5" imgW="6220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Сплав золота с серебром, содержащий 80 г золота, сплавили со 100 г чистого золота. В результате содержание золота в сплаве повысилось по сравнению с первоначальным на 20%. Сколько серебра в сплаве?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Куб 4"/>
          <p:cNvSpPr/>
          <p:nvPr/>
        </p:nvSpPr>
        <p:spPr>
          <a:xfrm>
            <a:off x="714348" y="1785926"/>
            <a:ext cx="1859094" cy="1216152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80 г</a:t>
            </a:r>
            <a:endParaRPr lang="ru-RU" dirty="0"/>
          </a:p>
        </p:txBody>
      </p:sp>
      <p:sp>
        <p:nvSpPr>
          <p:cNvPr id="6" name="Куб 5"/>
          <p:cNvSpPr/>
          <p:nvPr/>
        </p:nvSpPr>
        <p:spPr>
          <a:xfrm>
            <a:off x="714348" y="714356"/>
            <a:ext cx="1857388" cy="1357322"/>
          </a:xfrm>
          <a:prstGeom prst="cub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?</a:t>
            </a:r>
            <a:endParaRPr lang="ru-RU" sz="2400" b="1" dirty="0"/>
          </a:p>
        </p:txBody>
      </p:sp>
      <p:sp>
        <p:nvSpPr>
          <p:cNvPr id="10" name="Куб 9"/>
          <p:cNvSpPr/>
          <p:nvPr/>
        </p:nvSpPr>
        <p:spPr>
          <a:xfrm>
            <a:off x="3357554" y="2357430"/>
            <a:ext cx="1859094" cy="1428760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100 г</a:t>
            </a:r>
            <a:endParaRPr lang="ru-RU" dirty="0"/>
          </a:p>
        </p:txBody>
      </p:sp>
      <p:sp>
        <p:nvSpPr>
          <p:cNvPr id="11" name="Куб 10"/>
          <p:cNvSpPr/>
          <p:nvPr/>
        </p:nvSpPr>
        <p:spPr>
          <a:xfrm>
            <a:off x="3357554" y="1643050"/>
            <a:ext cx="1859094" cy="1216152"/>
          </a:xfrm>
          <a:prstGeom prst="cub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80 г</a:t>
            </a:r>
            <a:endParaRPr lang="ru-RU" dirty="0"/>
          </a:p>
        </p:txBody>
      </p:sp>
      <p:sp>
        <p:nvSpPr>
          <p:cNvPr id="12" name="Куб 11"/>
          <p:cNvSpPr/>
          <p:nvPr/>
        </p:nvSpPr>
        <p:spPr>
          <a:xfrm>
            <a:off x="3357554" y="642918"/>
            <a:ext cx="1857388" cy="1357322"/>
          </a:xfrm>
          <a:prstGeom prst="cub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0034" y="3857628"/>
          <a:ext cx="7239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сплавы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itchFamily="34" charset="0"/>
                        </a:rPr>
                        <a:t>m</a:t>
                      </a:r>
                      <a:r>
                        <a:rPr lang="ru-RU" dirty="0" smtClean="0">
                          <a:latin typeface="Arial Rounded MT Bold" pitchFamily="34" charset="0"/>
                        </a:rPr>
                        <a:t> </a:t>
                      </a:r>
                      <a:r>
                        <a:rPr lang="ru-RU" baseline="0" dirty="0" smtClean="0"/>
                        <a:t>сплава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вещества</a:t>
                      </a:r>
                      <a:endParaRPr lang="ru-RU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Rounded MT Bold" pitchFamily="34" charset="0"/>
                        </a:rPr>
                        <a:t>m</a:t>
                      </a:r>
                      <a:r>
                        <a:rPr lang="ru-RU" baseline="0" dirty="0" smtClean="0"/>
                        <a:t>  вещества</a:t>
                      </a:r>
                      <a:endParaRPr lang="en-US" baseline="0" dirty="0" smtClean="0"/>
                    </a:p>
                  </a:txBody>
                  <a:tcPr marL="80433" marR="80433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285852" y="4429132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72264" y="4429132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80 </a:t>
            </a:r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143240" y="4429132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 </a:t>
            </a:r>
            <a:r>
              <a:rPr lang="ru-RU" dirty="0" smtClean="0"/>
              <a:t>г</a:t>
            </a:r>
            <a:endParaRPr lang="ru-RU" dirty="0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643437" y="4429132"/>
          <a:ext cx="921781" cy="571504"/>
        </p:xfrm>
        <a:graphic>
          <a:graphicData uri="http://schemas.openxmlformats.org/presentationml/2006/ole">
            <p:oleObj spid="_x0000_s17410" name="Формула" r:id="rId4" imgW="634680" imgH="393480" progId="Equation.3">
              <p:embed/>
            </p:oleObj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2786050" y="5357826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(x+100) </a:t>
            </a:r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214414" y="535782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500826" y="5286388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180 г</a:t>
            </a:r>
            <a:endParaRPr lang="ru-RU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4500562" y="5357826"/>
          <a:ext cx="1327364" cy="571504"/>
        </p:xfrm>
        <a:graphic>
          <a:graphicData uri="http://schemas.openxmlformats.org/presentationml/2006/ole">
            <p:oleObj spid="_x0000_s17411" name="Формула" r:id="rId5" imgW="914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15" grpId="1"/>
      <p:bldP spid="16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Известно, что содержание золота в сплаве повысилось на 20%. </a:t>
            </a:r>
          </a:p>
          <a:p>
            <a:pPr>
              <a:buNone/>
            </a:pPr>
            <a:r>
              <a:rPr lang="ru-RU" dirty="0" smtClean="0"/>
              <a:t>Составим и  решим уравнение: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14348" y="2214554"/>
          <a:ext cx="4131882" cy="785818"/>
        </p:xfrm>
        <a:graphic>
          <a:graphicData uri="http://schemas.openxmlformats.org/presentationml/2006/ole">
            <p:oleObj spid="_x0000_s18434" name="Формула" r:id="rId4" imgW="2070000" imgH="3934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85786" y="3214686"/>
          <a:ext cx="5111786" cy="500066"/>
        </p:xfrm>
        <a:graphic>
          <a:graphicData uri="http://schemas.openxmlformats.org/presentationml/2006/ole">
            <p:oleObj spid="_x0000_s18437" name="Формула" r:id="rId5" imgW="2336760" imgH="22860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857223" y="4071942"/>
          <a:ext cx="1739725" cy="857256"/>
        </p:xfrm>
        <a:graphic>
          <a:graphicData uri="http://schemas.openxmlformats.org/presentationml/2006/ole">
            <p:oleObj spid="_x0000_s18439" name="Формула" r:id="rId6" imgW="876240" imgH="431640" progId="Equation.3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571472" y="5214950"/>
            <a:ext cx="45005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200 (г) – масса </a:t>
            </a:r>
            <a:r>
              <a:rPr lang="en-US" dirty="0" smtClean="0"/>
              <a:t>I</a:t>
            </a:r>
            <a:r>
              <a:rPr lang="ru-RU" dirty="0" smtClean="0"/>
              <a:t> сплава</a:t>
            </a:r>
          </a:p>
          <a:p>
            <a:r>
              <a:rPr lang="ru-RU" dirty="0" smtClean="0"/>
              <a:t>200-80=120 (г) – масса серебра</a:t>
            </a:r>
          </a:p>
          <a:p>
            <a:r>
              <a:rPr lang="ru-RU" dirty="0" smtClean="0"/>
              <a:t>Ответ: 120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Задача №3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При  распродаже летней коллекции одежды скидка составила 40% , а прибыль, получаемая магазином, снизилась до 20%. Сколько процентов прибыли от этой коллекции получал магазин до распродажи?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7239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стоимость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прибыль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цена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57290" y="1071546"/>
            <a:ext cx="55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en-US" dirty="0" smtClean="0"/>
              <a:t> </a:t>
            </a:r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1000108"/>
            <a:ext cx="558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y</a:t>
            </a:r>
            <a:r>
              <a:rPr lang="en-US" dirty="0" smtClean="0"/>
              <a:t> </a:t>
            </a:r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43636" y="1071546"/>
            <a:ext cx="1298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dirty="0" err="1" smtClean="0"/>
              <a:t>x+y</a:t>
            </a:r>
            <a:r>
              <a:rPr lang="en-US" sz="2800" dirty="0" smtClean="0"/>
              <a:t>) </a:t>
            </a:r>
            <a:r>
              <a:rPr lang="ru-RU" sz="2800" dirty="0" err="1" smtClean="0"/>
              <a:t>р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071546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до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00240"/>
            <a:ext cx="806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после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929322" y="2000241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0,6 (</a:t>
            </a:r>
            <a:r>
              <a:rPr lang="en-US" sz="2400" dirty="0" err="1" smtClean="0"/>
              <a:t>x+y</a:t>
            </a:r>
            <a:r>
              <a:rPr lang="en-US" sz="2400" dirty="0" smtClean="0"/>
              <a:t>)</a:t>
            </a:r>
            <a:r>
              <a:rPr lang="ru-RU" sz="2400" dirty="0" smtClean="0"/>
              <a:t> </a:t>
            </a:r>
            <a:r>
              <a:rPr lang="ru-RU" sz="2400" dirty="0" err="1" smtClean="0"/>
              <a:t>р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86182" y="2071678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0,2 </a:t>
            </a:r>
            <a:r>
              <a:rPr lang="en-US" sz="2400" dirty="0" smtClean="0"/>
              <a:t>y </a:t>
            </a:r>
            <a:r>
              <a:rPr lang="ru-RU" sz="2400" dirty="0" err="1" smtClean="0"/>
              <a:t>р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3143248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Цена стала:  (</a:t>
            </a:r>
            <a:r>
              <a:rPr lang="en-US" sz="2400" dirty="0" smtClean="0"/>
              <a:t>x+0</a:t>
            </a:r>
            <a:r>
              <a:rPr lang="ru-RU" sz="2400" dirty="0" smtClean="0"/>
              <a:t>,2</a:t>
            </a:r>
            <a:r>
              <a:rPr lang="en-US" sz="2400" dirty="0" smtClean="0"/>
              <a:t>y)</a:t>
            </a:r>
            <a:r>
              <a:rPr lang="ru-RU" sz="2400" dirty="0" smtClean="0"/>
              <a:t> р.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4000504"/>
            <a:ext cx="3417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Тогда: 0,6(</a:t>
            </a:r>
            <a:r>
              <a:rPr lang="en-US" sz="2400" dirty="0" err="1" smtClean="0"/>
              <a:t>x+y</a:t>
            </a:r>
            <a:r>
              <a:rPr lang="en-US" sz="2400" dirty="0" smtClean="0"/>
              <a:t>)=x+0</a:t>
            </a:r>
            <a:r>
              <a:rPr lang="ru-RU" sz="2400" dirty="0" smtClean="0"/>
              <a:t>,2</a:t>
            </a:r>
            <a:r>
              <a:rPr lang="en-US" sz="2400" dirty="0" smtClean="0"/>
              <a:t>y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85918" y="4643446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y=x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1472" y="5357826"/>
            <a:ext cx="5319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Найдём % прибыли от распродажи: </a:t>
            </a:r>
            <a:endParaRPr lang="ru-RU" sz="2400" dirty="0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785786" y="5786454"/>
          <a:ext cx="2357454" cy="857256"/>
        </p:xfrm>
        <a:graphic>
          <a:graphicData uri="http://schemas.openxmlformats.org/presentationml/2006/ole">
            <p:oleObj spid="_x0000_s19458" name="Формула" r:id="rId4" imgW="1066680" imgH="393480" progId="Equation.3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286248" y="6000768"/>
            <a:ext cx="1714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Ответ: 100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613</TotalTime>
  <Words>442</Words>
  <Application>Microsoft Office PowerPoint</Application>
  <PresentationFormat>Экран (4:3)</PresentationFormat>
  <Paragraphs>123</Paragraphs>
  <Slides>12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Изящная</vt:lpstr>
      <vt:lpstr>Формула</vt:lpstr>
      <vt:lpstr>Готовимся к ЕГЭ: задачи на проценты</vt:lpstr>
      <vt:lpstr>Задача №1</vt:lpstr>
      <vt:lpstr>схема</vt:lpstr>
      <vt:lpstr>Слайд 4</vt:lpstr>
      <vt:lpstr>Задача №2</vt:lpstr>
      <vt:lpstr>Слайд 6</vt:lpstr>
      <vt:lpstr>Слайд 7</vt:lpstr>
      <vt:lpstr>Задача №3</vt:lpstr>
      <vt:lpstr>Слайд 9</vt:lpstr>
      <vt:lpstr>Задача №4</vt:lpstr>
      <vt:lpstr>Слайд 11</vt:lpstr>
      <vt:lpstr>Слайд 12</vt:lpstr>
    </vt:vector>
  </TitlesOfParts>
  <Company>МОУ "СОШ с. Куриловка"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и методы решения задач на проценты</dc:title>
  <dc:creator>Учитель</dc:creator>
  <cp:lastModifiedBy>Татьяна</cp:lastModifiedBy>
  <cp:revision>79</cp:revision>
  <dcterms:created xsi:type="dcterms:W3CDTF">2012-12-11T06:22:22Z</dcterms:created>
  <dcterms:modified xsi:type="dcterms:W3CDTF">2013-01-04T20:33:01Z</dcterms:modified>
</cp:coreProperties>
</file>