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BEAC7"/>
            </a:gs>
            <a:gs pos="11000">
              <a:srgbClr val="FEE7F2"/>
            </a:gs>
            <a:gs pos="36000">
              <a:srgbClr val="FAC77D"/>
            </a:gs>
            <a:gs pos="61000">
              <a:srgbClr val="FBA97D"/>
            </a:gs>
            <a:gs pos="37000">
              <a:srgbClr val="FBD49C"/>
            </a:gs>
            <a:gs pos="76000">
              <a:srgbClr val="FEE7F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A026-EA0C-4F28-A9D2-D7E3108B0087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7D8-2974-465F-9F8D-C248528D81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85784" y="142852"/>
            <a:ext cx="8643998" cy="2308324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  <a:sp3d>
            <a:bevelT prst="convex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ПРОФЕССИОНАЛЬНО 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ВАЖНЫЕ КАЧЕСТВА 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6" name="Picture 2" descr="http://img-fotki.yandex.ru/get/4803/shokaku-lesin.e/0_40808_59e2265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928802"/>
            <a:ext cx="33623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АБСОЛЮТНЫЕ ПВК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sz="5400" dirty="0"/>
              <a:t>свойства, необходимые для выполнения деятельности как таковой на минимально допустимом или нормативно заданном, среднем уровне;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ОТНОСИТЕЛЬНЫЕ ПВК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определяют возможность достижения </a:t>
            </a:r>
            <a:r>
              <a:rPr lang="ru-RU" sz="4400" dirty="0"/>
              <a:t>субъектом высоких («над нормативных») количественных и качественных показателей деятельности («ПВК мастерства»);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мотивационная готовность к реализации той или иной деятельности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Высокая </a:t>
            </a:r>
            <a:r>
              <a:rPr lang="ru-RU" sz="4800" dirty="0"/>
              <a:t>мотивация может существенно компенсировать недостаточный уровень развития многих иных ПВК </a:t>
            </a:r>
            <a:r>
              <a:rPr lang="ru-RU" sz="4800" b="1" dirty="0"/>
              <a:t>(но не наоборот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АНТИ-ПВК: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0638">
              <a:buNone/>
            </a:pPr>
            <a:r>
              <a:rPr lang="ru-RU" sz="4800" dirty="0" smtClean="0"/>
              <a:t>свойства</a:t>
            </a:r>
            <a:r>
              <a:rPr lang="ru-RU" sz="4800" dirty="0"/>
              <a:t>, которые противоречат тому или иному виду профессиональной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Все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профессионально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 важные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качества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можно условно разделить на две категории: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0" y="1428736"/>
            <a:ext cx="4611660" cy="1571636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/>
              <a:t>ведущие профессионально важные качества </a:t>
            </a:r>
            <a:r>
              <a:rPr lang="ru-RU" sz="3200" b="0" dirty="0"/>
              <a:t>— </a:t>
            </a:r>
            <a:endParaRPr lang="ru-RU" sz="3200" b="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214282" y="3071810"/>
            <a:ext cx="4283106" cy="3054352"/>
          </a:xfrm>
        </p:spPr>
        <p:txBody>
          <a:bodyPr/>
          <a:lstStyle/>
          <a:p>
            <a:pPr marL="0" indent="0">
              <a:buNone/>
            </a:pPr>
            <a:r>
              <a:rPr lang="ru-RU" sz="3200" b="0" dirty="0" smtClean="0"/>
              <a:t>характеризуются наибольшей непосредственной связью с параметрами деятельности</a:t>
            </a:r>
            <a:r>
              <a:rPr lang="ru-RU" b="0" dirty="0" smtClean="0"/>
              <a:t>;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3438" y="1785926"/>
            <a:ext cx="4041775" cy="1250945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/>
              <a:t>базовые профессионально важные качества 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3143248"/>
            <a:ext cx="4041775" cy="2982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имеют наибольшее число внутрисистемных связей с другими качествами, </a:t>
            </a:r>
            <a:r>
              <a:rPr lang="ru-RU" sz="2800" dirty="0" smtClean="0"/>
              <a:t> занимают </a:t>
            </a:r>
            <a:r>
              <a:rPr lang="ru-RU" sz="2800" dirty="0"/>
              <a:t>центральное место во всей системе качеств.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u="sng" dirty="0" smtClean="0"/>
              <a:t>БАЗОВЫЕ ПРОФЕССИОНАЛЬНО ВАЖНЫЕ КАЧЕСТВА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Моральные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Организаторские</a:t>
            </a:r>
          </a:p>
          <a:p>
            <a:pPr>
              <a:buNone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Деловые</a:t>
            </a:r>
            <a:endParaRPr lang="ru-RU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Интеллектуальные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Психологические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Волевые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Физические</a:t>
            </a:r>
          </a:p>
          <a:p>
            <a:pPr algn="r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Внешние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 smtClean="0"/>
              <a:t>Для каждой профессии существует помимо базовых ПВК, еще и ведущие ПВК, которые определяются для каждой профессии соответственно.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этого используются ПРОФЕССИОГРАММЫ -характеристика требований, предъявляемых профессией (специальностью) к психологическим качествам человека. Ее содержание и объем определяются целями профотбора, </a:t>
            </a:r>
            <a:r>
              <a:rPr lang="ru-RU" dirty="0" err="1" smtClean="0"/>
              <a:t>профобучения</a:t>
            </a:r>
            <a:r>
              <a:rPr lang="ru-RU" dirty="0" smtClean="0"/>
              <a:t>, профориентации, перемещения и других элементов кадровой политики.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Важные профессиональные качества педагога: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дисциплинированность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ответственность;</a:t>
            </a:r>
          </a:p>
          <a:p>
            <a:r>
              <a:rPr lang="ru-RU" dirty="0" smtClean="0"/>
              <a:t>умение поставить цель;</a:t>
            </a:r>
          </a:p>
          <a:p>
            <a:r>
              <a:rPr lang="ru-RU" dirty="0" smtClean="0"/>
              <a:t>избрать пути ее достижения, организованность;</a:t>
            </a:r>
          </a:p>
          <a:p>
            <a:r>
              <a:rPr lang="ru-RU" dirty="0" smtClean="0"/>
              <a:t>настойчивость;</a:t>
            </a:r>
          </a:p>
          <a:p>
            <a:r>
              <a:rPr lang="ru-RU" dirty="0" smtClean="0"/>
              <a:t>систематическое и планомерное повышение своего профессионального уровня;</a:t>
            </a:r>
          </a:p>
          <a:p>
            <a:r>
              <a:rPr lang="ru-RU" dirty="0" smtClean="0"/>
              <a:t>стремление постоянно повышать качество своего </a:t>
            </a:r>
            <a:r>
              <a:rPr lang="ru-RU" dirty="0" smtClean="0"/>
              <a:t>труда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Базовые профессиональные </a:t>
            </a:r>
            <a:r>
              <a:rPr lang="ru-RU" dirty="0" smtClean="0"/>
              <a:t>качества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Гуманизм</a:t>
            </a:r>
            <a:endParaRPr lang="ru-RU" dirty="0" smtClean="0"/>
          </a:p>
          <a:p>
            <a:r>
              <a:rPr lang="ru-RU" b="1" dirty="0" smtClean="0"/>
              <a:t>Изобретательность</a:t>
            </a:r>
          </a:p>
          <a:p>
            <a:r>
              <a:rPr lang="ru-RU" b="1" dirty="0" smtClean="0"/>
              <a:t>Сообразительность</a:t>
            </a:r>
          </a:p>
          <a:p>
            <a:r>
              <a:rPr lang="ru-RU" b="1" dirty="0" smtClean="0"/>
              <a:t>Выдержанность</a:t>
            </a:r>
          </a:p>
          <a:p>
            <a:r>
              <a:rPr lang="ru-RU" b="1" dirty="0" smtClean="0"/>
              <a:t>Самообладание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Душевная чуткость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Справедливость</a:t>
            </a:r>
            <a:r>
              <a:rPr lang="ru-RU" dirty="0" smtClean="0"/>
              <a:t>. </a:t>
            </a:r>
          </a:p>
          <a:p>
            <a:r>
              <a:rPr lang="ru-RU" b="1" smtClean="0"/>
              <a:t>Требовательность</a:t>
            </a:r>
            <a:r>
              <a:rPr lang="ru-RU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Рассмотрим термин «ПРОФЕССИЯ»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98930"/>
            <a:ext cx="8929718" cy="57864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Е.А. Климову, это понятие имеет четыре значения (Климов, 1988, с. 107):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1) область приложения сил человека (как субъекта труда); 2) общность людей- профессионалов; 3) подготовленность человека, позволяющая выполнять определенную работу; 4) деятельность, сам процесс реализации трудовых функций. </a:t>
            </a:r>
          </a:p>
          <a:p>
            <a:r>
              <a:rPr lang="ru-RU" dirty="0" smtClean="0"/>
              <a:t>Схожее по смыслу определение дано А.К. Марковой: профессия- это исторически возникшие нормы деятельности, необходимые обществу, для выполнения которых человек должен обладать суммой знаний и навыков, иметь соответствующие способности и профессионально важные качества </a:t>
            </a:r>
            <a:r>
              <a:rPr lang="ru-RU" dirty="0" smtClean="0"/>
              <a:t>(</a:t>
            </a:r>
            <a:r>
              <a:rPr lang="ru-RU" dirty="0" smtClean="0"/>
              <a:t>Маркова, 1996, с. 15).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Профессионально важные качества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Но для реального выполнения профессиональной деятельности человек должен обладать рядом психологических качеств, необходимых для данной профессии, эти качества трактуются как профессионально важные качества.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профессионально важных качеств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было введено в отечественную психологию В.Д. </a:t>
            </a:r>
            <a:r>
              <a:rPr lang="ru-RU" dirty="0" err="1" smtClean="0"/>
              <a:t>Шадриковым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Он понимал под системой ПВК – </a:t>
            </a:r>
            <a:r>
              <a:rPr lang="ru-RU" b="1" dirty="0" smtClean="0"/>
              <a:t>индивидуальные качества субъекта деятельности, </a:t>
            </a:r>
          </a:p>
          <a:p>
            <a:pPr>
              <a:buNone/>
            </a:pPr>
            <a:r>
              <a:rPr lang="ru-RU" b="1" dirty="0" smtClean="0"/>
              <a:t>влияющие на эффективность деятельности и успешность ее освоения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Шадриков</a:t>
            </a:r>
            <a:r>
              <a:rPr lang="ru-RU" dirty="0" smtClean="0"/>
              <a:t>, 1982, с.86).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До </a:t>
            </a:r>
            <a:r>
              <a:rPr lang="ru-RU" sz="4800" dirty="0" err="1" smtClean="0"/>
              <a:t>Шадрикова</a:t>
            </a:r>
            <a:r>
              <a:rPr lang="ru-RU" sz="4800" dirty="0" smtClean="0"/>
              <a:t> Е.Э. Смирнова говорила о </a:t>
            </a:r>
            <a:r>
              <a:rPr lang="ru-RU" sz="4800" b="1" dirty="0" smtClean="0"/>
              <a:t>параметрах личности, обеспечивающих успешность действий в избранной области</a:t>
            </a:r>
            <a:r>
              <a:rPr lang="ru-RU" sz="4800" dirty="0" smtClean="0"/>
              <a:t>. </a:t>
            </a:r>
          </a:p>
          <a:p>
            <a:pPr>
              <a:buNone/>
            </a:pPr>
            <a:r>
              <a:rPr lang="ru-RU" sz="4800" dirty="0" smtClean="0"/>
              <a:t>Эти параметры она назвала </a:t>
            </a:r>
            <a:r>
              <a:rPr lang="ru-RU" sz="4800" b="1" i="1" dirty="0" smtClean="0"/>
              <a:t>качествами</a:t>
            </a:r>
          </a:p>
          <a:p>
            <a:pPr>
              <a:buNone/>
            </a:pPr>
            <a:r>
              <a:rPr lang="ru-RU" sz="4800" i="1" dirty="0" smtClean="0"/>
              <a:t> (</a:t>
            </a:r>
            <a:r>
              <a:rPr lang="ru-RU" sz="4800" dirty="0" smtClean="0"/>
              <a:t>Смирнова, 1977, с. 27).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600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А.А. </a:t>
            </a:r>
            <a:r>
              <a:rPr lang="ru-RU" sz="3600" dirty="0" err="1" smtClean="0"/>
              <a:t>Бодалев</a:t>
            </a:r>
            <a:r>
              <a:rPr lang="ru-RU" sz="3600" dirty="0" smtClean="0"/>
              <a:t>, А.А. Дергач, Л.Г. Лаптева и др., которые в своей работе специфическими психологическими особенностями, или </a:t>
            </a:r>
            <a:r>
              <a:rPr lang="ru-RU" sz="3600" b="1" dirty="0" smtClean="0"/>
              <a:t>качеством</a:t>
            </a:r>
            <a:r>
              <a:rPr lang="ru-RU" sz="3600" dirty="0" smtClean="0"/>
              <a:t>, называют </a:t>
            </a:r>
          </a:p>
          <a:p>
            <a:pPr marL="0" indent="0">
              <a:buNone/>
            </a:pPr>
            <a:r>
              <a:rPr lang="ru-RU" sz="3600" b="1" dirty="0" smtClean="0"/>
              <a:t>степень  </a:t>
            </a:r>
            <a:r>
              <a:rPr lang="ru-RU" sz="3600" b="1" dirty="0" err="1" smtClean="0"/>
              <a:t>сформированности</a:t>
            </a:r>
            <a:r>
              <a:rPr lang="ru-RU" sz="3600" b="1" dirty="0" smtClean="0"/>
              <a:t> «всех компонентов психики профессионала: психических процессов, свойств, состояний, образований, которые позволяют ему осуществлять избранную деятельность» </a:t>
            </a:r>
          </a:p>
          <a:p>
            <a:pPr marL="0" indent="0">
              <a:buNone/>
            </a:pPr>
            <a:r>
              <a:rPr lang="ru-RU" sz="3600" dirty="0" smtClean="0"/>
              <a:t>(</a:t>
            </a:r>
            <a:r>
              <a:rPr lang="ru-RU" sz="3600" dirty="0" err="1" smtClean="0"/>
              <a:t>Бодалев</a:t>
            </a:r>
            <a:r>
              <a:rPr lang="ru-RU" sz="3600" dirty="0" smtClean="0"/>
              <a:t> и др., 2001, с.24-25).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Следует отметить, что после введения в психологию термина профессионально важных качеств представителями отечественной психологии в основном это понятие не детализировалось и не уточнялось. Наоборот, сегодня определения ПВК упрощены еще больше. Ярко демонстрирует это, определение Н.С. </a:t>
            </a:r>
            <a:r>
              <a:rPr lang="ru-RU" dirty="0" err="1" smtClean="0"/>
              <a:t>Пряжников</a:t>
            </a:r>
            <a:r>
              <a:rPr lang="ru-RU" dirty="0" smtClean="0"/>
              <a:t> . </a:t>
            </a:r>
          </a:p>
          <a:p>
            <a:pPr>
              <a:buNone/>
            </a:pPr>
            <a:r>
              <a:rPr lang="ru-RU" b="1" dirty="0" smtClean="0"/>
              <a:t>ПВК, по его мнению, - это качества человека, необходимые для успешного выполнения трудовой деятельности</a:t>
            </a:r>
          </a:p>
          <a:p>
            <a:pPr>
              <a:buNone/>
            </a:pPr>
            <a:r>
              <a:rPr lang="ru-RU" dirty="0" smtClean="0"/>
              <a:t> (</a:t>
            </a:r>
            <a:r>
              <a:rPr lang="ru-RU" dirty="0" err="1" smtClean="0"/>
              <a:t>Пряжников</a:t>
            </a:r>
            <a:r>
              <a:rPr lang="ru-RU" dirty="0" smtClean="0"/>
              <a:t>, 1997, с.37). </a:t>
            </a:r>
          </a:p>
          <a:p>
            <a:pPr>
              <a:buNone/>
            </a:pPr>
            <a:r>
              <a:rPr lang="ru-RU" dirty="0" smtClean="0"/>
              <a:t>Как мы видим, речь уже не идет об успешности освоении человеком этой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715436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/>
              <a:t>А.В. Карпов дает следующее определение: «Профессионально важные качества — это индивидуальные свойства субъекта деятельности, которые необходимы и достаточны для ее реализации на нормативно заданном уровне и которые значимо и положительно </a:t>
            </a:r>
            <a:r>
              <a:rPr lang="ru-RU" sz="3600" dirty="0" smtClean="0"/>
              <a:t>связаны </a:t>
            </a:r>
            <a:r>
              <a:rPr lang="ru-RU" sz="3600" dirty="0"/>
              <a:t>хотя бы с одним (или несколькими) ее основными результативными параметрами — качеством, производительностью, надежностью»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4800" dirty="0"/>
              <a:t>А.В. Карпов выделяет четыре группы профессионально важных качеств, которые образуют в своей совокупности структуру профессиональной пригодности: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606</Words>
  <Application>Microsoft Office PowerPoint</Application>
  <PresentationFormat>Экран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Рассмотрим термин «ПРОФЕССИЯ»</vt:lpstr>
      <vt:lpstr>Профессионально важные качества. </vt:lpstr>
      <vt:lpstr>Понятие профессионально важных качеств </vt:lpstr>
      <vt:lpstr>Презентация PowerPoint</vt:lpstr>
      <vt:lpstr> </vt:lpstr>
      <vt:lpstr>Презентация PowerPoint</vt:lpstr>
      <vt:lpstr>Презентация PowerPoint</vt:lpstr>
      <vt:lpstr>А.В. Карпов выделяет четыре группы профессионально важных качеств, которые образуют в своей совокупности структуру профессиональной пригодности:</vt:lpstr>
      <vt:lpstr>АБСОЛЮТНЫЕ ПВК </vt:lpstr>
      <vt:lpstr>ОТНОСИТЕЛЬНЫЕ ПВК </vt:lpstr>
      <vt:lpstr>мотивационная готовность к реализации той или иной деятельности. </vt:lpstr>
      <vt:lpstr>АНТИ-ПВК: </vt:lpstr>
      <vt:lpstr>Все профессионально важные качества можно условно разделить на две категории:</vt:lpstr>
      <vt:lpstr>БАЗОВЫЕ ПРОФЕССИОНАЛЬНО ВАЖНЫЕ КАЧЕСТВА </vt:lpstr>
      <vt:lpstr>Для каждой профессии существует помимо базовых ПВК, еще и ведущие ПВК, которые определяются для каждой профессии соответственно. </vt:lpstr>
      <vt:lpstr>Для этого используются ПРОФЕССИОГРАММЫ -характеристика требований, предъявляемых профессией (специальностью) к психологическим качествам человека. Ее содержание и объем определяются целями профотбора, профобучения, профориентации, перемещения и других элементов кадровой политики.</vt:lpstr>
      <vt:lpstr>Важные профессиональные качества педагога:</vt:lpstr>
      <vt:lpstr>Базовые профессиональные качества педагога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Степанцовы</dc:creator>
  <cp:lastModifiedBy>user</cp:lastModifiedBy>
  <cp:revision>14</cp:revision>
  <dcterms:created xsi:type="dcterms:W3CDTF">2013-04-25T15:17:30Z</dcterms:created>
  <dcterms:modified xsi:type="dcterms:W3CDTF">2013-04-07T01:05:23Z</dcterms:modified>
</cp:coreProperties>
</file>