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60" r:id="rId4"/>
    <p:sldId id="265" r:id="rId5"/>
    <p:sldId id="261" r:id="rId6"/>
    <p:sldId id="266" r:id="rId7"/>
    <p:sldId id="267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5D1F-9599-438E-AD94-E39EE5A902BA}" type="datetimeFigureOut">
              <a:rPr lang="ru-RU" smtClean="0"/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7CD8-80CC-465B-ACBB-059C81B6EA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750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5D1F-9599-438E-AD94-E39EE5A902BA}" type="datetimeFigureOut">
              <a:rPr lang="ru-RU" smtClean="0"/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7CD8-80CC-465B-ACBB-059C81B6EA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97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5D1F-9599-438E-AD94-E39EE5A902BA}" type="datetimeFigureOut">
              <a:rPr lang="ru-RU" smtClean="0"/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7CD8-80CC-465B-ACBB-059C81B6EA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58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5D1F-9599-438E-AD94-E39EE5A902BA}" type="datetimeFigureOut">
              <a:rPr lang="ru-RU" smtClean="0"/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7CD8-80CC-465B-ACBB-059C81B6EA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526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5D1F-9599-438E-AD94-E39EE5A902BA}" type="datetimeFigureOut">
              <a:rPr lang="ru-RU" smtClean="0"/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7CD8-80CC-465B-ACBB-059C81B6EA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112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5D1F-9599-438E-AD94-E39EE5A902BA}" type="datetimeFigureOut">
              <a:rPr lang="ru-RU" smtClean="0"/>
              <a:t>04.03.2012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7CD8-80CC-465B-ACBB-059C81B6EA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600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5D1F-9599-438E-AD94-E39EE5A902BA}" type="datetimeFigureOut">
              <a:rPr lang="ru-RU" smtClean="0"/>
              <a:t>04.03.2012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7CD8-80CC-465B-ACBB-059C81B6EA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374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5D1F-9599-438E-AD94-E39EE5A902BA}" type="datetimeFigureOut">
              <a:rPr lang="ru-RU" smtClean="0"/>
              <a:t>04.03.2012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7CD8-80CC-465B-ACBB-059C81B6EA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799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5D1F-9599-438E-AD94-E39EE5A902BA}" type="datetimeFigureOut">
              <a:rPr lang="ru-RU" smtClean="0"/>
              <a:t>04.03.2012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7CD8-80CC-465B-ACBB-059C81B6EA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555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5D1F-9599-438E-AD94-E39EE5A902BA}" type="datetimeFigureOut">
              <a:rPr lang="ru-RU" smtClean="0"/>
              <a:t>04.03.2012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7CD8-80CC-465B-ACBB-059C81B6EA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217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5D1F-9599-438E-AD94-E39EE5A902BA}" type="datetimeFigureOut">
              <a:rPr lang="ru-RU" smtClean="0"/>
              <a:t>04.03.2012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7CD8-80CC-465B-ACBB-059C81B6EA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16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45D1F-9599-438E-AD94-E39EE5A902BA}" type="datetimeFigureOut">
              <a:rPr lang="ru-RU" smtClean="0"/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B7CD8-80CC-465B-ACBB-059C81B6EA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036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8 класс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600200"/>
            <a:ext cx="7416824" cy="4525963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prstClr val="black"/>
                </a:solidFill>
                <a:ea typeface="+mj-ea"/>
                <a:cs typeface="+mj-cs"/>
              </a:rPr>
              <a:t>Проверочная работа по теме «Обособленные определения</a:t>
            </a:r>
            <a:r>
              <a:rPr lang="ru-RU" sz="4000" dirty="0" smtClean="0">
                <a:solidFill>
                  <a:prstClr val="black"/>
                </a:solidFill>
                <a:ea typeface="+mj-ea"/>
                <a:cs typeface="+mj-cs"/>
              </a:rPr>
              <a:t>»</a:t>
            </a:r>
          </a:p>
          <a:p>
            <a:endParaRPr lang="ru-RU" sz="4000" dirty="0">
              <a:solidFill>
                <a:prstClr val="black"/>
              </a:solidFill>
              <a:ea typeface="+mj-ea"/>
              <a:cs typeface="+mj-cs"/>
            </a:endParaRPr>
          </a:p>
          <a:p>
            <a:pPr marL="0" indent="0">
              <a:buNone/>
            </a:pPr>
            <a:r>
              <a:rPr lang="ru-RU" sz="4000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</a:p>
          <a:p>
            <a:r>
              <a:rPr lang="ru-RU" sz="24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ea typeface="+mj-ea"/>
                <a:cs typeface="+mj-cs"/>
              </a:rPr>
              <a:t>Автор работы: Зверева Т.Г., учитель русского языка и литературы БГОУ гимназия №148 г. Санкт-Петербург, 2012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23837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prstClr val="black"/>
                </a:solidFill>
              </a:rPr>
              <a:t>Условия обособления определений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196752"/>
            <a:ext cx="4040188" cy="432047"/>
          </a:xfrm>
        </p:spPr>
        <p:txBody>
          <a:bodyPr>
            <a:normAutofit fontScale="92500"/>
          </a:bodyPr>
          <a:lstStyle/>
          <a:p>
            <a:r>
              <a:rPr lang="ru-RU" i="1" dirty="0" smtClean="0"/>
              <a:t>Основные случаи обособления</a:t>
            </a:r>
            <a:endParaRPr lang="ru-RU" i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1772816"/>
            <a:ext cx="4392488" cy="475252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Определяемое слово выражено </a:t>
            </a:r>
            <a:r>
              <a:rPr lang="ru-RU" dirty="0" smtClean="0">
                <a:solidFill>
                  <a:srgbClr val="FF0000"/>
                </a:solidFill>
              </a:rPr>
              <a:t>личным местоимением</a:t>
            </a:r>
          </a:p>
          <a:p>
            <a:r>
              <a:rPr lang="ru-RU" dirty="0" smtClean="0"/>
              <a:t>Определение выражено причастным оборотом и </a:t>
            </a:r>
            <a:r>
              <a:rPr lang="ru-RU" dirty="0" smtClean="0">
                <a:solidFill>
                  <a:srgbClr val="FF0000"/>
                </a:solidFill>
              </a:rPr>
              <a:t>стоит после определяемого слова</a:t>
            </a:r>
          </a:p>
          <a:p>
            <a:r>
              <a:rPr lang="ru-RU" dirty="0" smtClean="0"/>
              <a:t>Определение выражено причастным оборотом, стоящим перед определяемым словом, и </a:t>
            </a:r>
            <a:r>
              <a:rPr lang="ru-RU" dirty="0" smtClean="0">
                <a:solidFill>
                  <a:srgbClr val="FF0000"/>
                </a:solidFill>
              </a:rPr>
              <a:t>имеет добавочное обстоятельственное значение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Два или более нераспространенных определения стоят </a:t>
            </a:r>
            <a:r>
              <a:rPr lang="ru-RU" dirty="0" smtClean="0">
                <a:solidFill>
                  <a:srgbClr val="FF0000"/>
                </a:solidFill>
              </a:rPr>
              <a:t>после определяемого слова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dirty="0" smtClean="0"/>
              <a:t>Определение оторвано от определяемого слова </a:t>
            </a:r>
            <a:r>
              <a:rPr lang="ru-RU" dirty="0" smtClean="0">
                <a:solidFill>
                  <a:srgbClr val="FF0000"/>
                </a:solidFill>
              </a:rPr>
              <a:t>другими членами предложения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196753"/>
            <a:ext cx="4041775" cy="360039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 smtClean="0"/>
              <a:t>              Примеры</a:t>
            </a:r>
            <a:endParaRPr lang="ru-RU" i="1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700808"/>
            <a:ext cx="4247455" cy="460851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Он дремал, седой, зобастый, </a:t>
            </a:r>
            <a:r>
              <a:rPr lang="ru-RU" dirty="0" err="1" smtClean="0"/>
              <a:t>круглоглазый</a:t>
            </a:r>
            <a:r>
              <a:rPr lang="ru-RU" dirty="0" smtClean="0"/>
              <a:t>.  (</a:t>
            </a:r>
            <a:r>
              <a:rPr lang="ru-RU" dirty="0" err="1" smtClean="0"/>
              <a:t>И.Бунин</a:t>
            </a:r>
            <a:r>
              <a:rPr lang="ru-RU" dirty="0" smtClean="0"/>
              <a:t>)</a:t>
            </a:r>
          </a:p>
          <a:p>
            <a:r>
              <a:rPr lang="ru-RU" dirty="0" smtClean="0"/>
              <a:t>Его сочинения, исполняемые им самим, производили сильное впечатление на слушателей. (</a:t>
            </a:r>
            <a:r>
              <a:rPr lang="ru-RU" dirty="0" err="1" smtClean="0"/>
              <a:t>А.Нежданова</a:t>
            </a:r>
            <a:r>
              <a:rPr lang="ru-RU" dirty="0" smtClean="0"/>
              <a:t>)</a:t>
            </a:r>
          </a:p>
          <a:p>
            <a:r>
              <a:rPr lang="ru-RU" dirty="0" smtClean="0"/>
              <a:t>Убаюканные стуком колес, пассажиры уснули. (</a:t>
            </a:r>
            <a:r>
              <a:rPr lang="ru-RU" dirty="0" err="1" smtClean="0"/>
              <a:t>Л.Кузнецов</a:t>
            </a:r>
            <a:r>
              <a:rPr lang="ru-RU" dirty="0" smtClean="0"/>
              <a:t>)</a:t>
            </a:r>
          </a:p>
          <a:p>
            <a:r>
              <a:rPr lang="ru-RU" dirty="0" smtClean="0"/>
              <a:t>Покорно чахнет лес, опустевший и больной. (</a:t>
            </a:r>
            <a:r>
              <a:rPr lang="ru-RU" dirty="0" err="1" smtClean="0"/>
              <a:t>И.Бунин</a:t>
            </a:r>
            <a:r>
              <a:rPr lang="ru-RU" dirty="0" smtClean="0"/>
              <a:t>)</a:t>
            </a:r>
          </a:p>
          <a:p>
            <a:r>
              <a:rPr lang="ru-RU" dirty="0" smtClean="0"/>
              <a:t>Я в синий троллейбус сажусь на ходу, последний, случайный. (</a:t>
            </a:r>
            <a:r>
              <a:rPr lang="ru-RU" dirty="0" err="1" smtClean="0"/>
              <a:t>Б.Окуджава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699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solidFill>
                  <a:prstClr val="black"/>
                </a:solidFill>
              </a:rPr>
              <a:t>Задание: Спишите, вставляя пропущенные буквы и расставляя недостающие знаки препинания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 вариант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1.Возобновилась тишина морозная и светлая (</a:t>
            </a:r>
            <a:r>
              <a:rPr lang="ru-RU" dirty="0" err="1" smtClean="0"/>
              <a:t>М.Пришвин</a:t>
            </a:r>
            <a:r>
              <a:rPr lang="ru-RU" dirty="0" smtClean="0"/>
              <a:t>)</a:t>
            </a:r>
          </a:p>
          <a:p>
            <a:endParaRPr lang="ru-RU" dirty="0" smtClean="0"/>
          </a:p>
          <a:p>
            <a:r>
              <a:rPr lang="ru-RU" dirty="0" smtClean="0"/>
              <a:t>2.Ум од…</a:t>
            </a:r>
            <a:r>
              <a:rPr lang="ru-RU" dirty="0" err="1" smtClean="0"/>
              <a:t>левший</a:t>
            </a:r>
            <a:r>
              <a:rPr lang="ru-RU" dirty="0" smtClean="0"/>
              <a:t> </a:t>
            </a:r>
            <a:r>
              <a:rPr lang="ru-RU" dirty="0" err="1" smtClean="0"/>
              <a:t>собстве</a:t>
            </a:r>
            <a:r>
              <a:rPr lang="ru-RU" dirty="0" smtClean="0"/>
              <a:t>(</a:t>
            </a:r>
            <a:r>
              <a:rPr lang="ru-RU" dirty="0" err="1" smtClean="0"/>
              <a:t>н,нн</a:t>
            </a:r>
            <a:r>
              <a:rPr lang="ru-RU" dirty="0" smtClean="0"/>
              <a:t>)</a:t>
            </a:r>
            <a:r>
              <a:rPr lang="ru-RU" dirty="0" err="1" smtClean="0"/>
              <a:t>ые</a:t>
            </a:r>
            <a:r>
              <a:rPr lang="ru-RU" dirty="0" smtClean="0"/>
              <a:t> сомнения (не) делает сер(?)</a:t>
            </a:r>
            <a:r>
              <a:rPr lang="ru-RU" dirty="0" err="1" smtClean="0"/>
              <a:t>це</a:t>
            </a:r>
            <a:r>
              <a:rPr lang="ru-RU" dirty="0" smtClean="0"/>
              <a:t> равнодушным. (</a:t>
            </a:r>
            <a:r>
              <a:rPr lang="ru-RU" dirty="0" err="1" smtClean="0"/>
              <a:t>В.Соловьев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08" y="1556792"/>
            <a:ext cx="4041775" cy="639762"/>
          </a:xfrm>
        </p:spPr>
        <p:txBody>
          <a:bodyPr/>
          <a:lstStyle/>
          <a:p>
            <a:r>
              <a:rPr lang="ru-RU" dirty="0" smtClean="0"/>
              <a:t>2 вариант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1.Упрямство есть слаб…</a:t>
            </a:r>
            <a:r>
              <a:rPr lang="ru-RU" dirty="0" err="1" smtClean="0"/>
              <a:t>сть</a:t>
            </a:r>
            <a:r>
              <a:rPr lang="ru-RU" dirty="0" smtClean="0"/>
              <a:t> имеющая вид силы. (</a:t>
            </a:r>
            <a:r>
              <a:rPr lang="ru-RU" dirty="0" err="1" smtClean="0"/>
              <a:t>В.Жуковский</a:t>
            </a:r>
            <a:r>
              <a:rPr lang="ru-RU" dirty="0" smtClean="0"/>
              <a:t>)</a:t>
            </a:r>
          </a:p>
          <a:p>
            <a:endParaRPr lang="ru-RU" dirty="0" smtClean="0"/>
          </a:p>
          <a:p>
            <a:r>
              <a:rPr lang="ru-RU" dirty="0" smtClean="0"/>
              <a:t>2.Стрелы пуще(</a:t>
            </a:r>
            <a:r>
              <a:rPr lang="ru-RU" dirty="0" err="1" smtClean="0"/>
              <a:t>н,нн</a:t>
            </a:r>
            <a:r>
              <a:rPr lang="ru-RU" dirty="0" smtClean="0"/>
              <a:t>)</a:t>
            </a:r>
            <a:r>
              <a:rPr lang="ru-RU" dirty="0" err="1" smtClean="0"/>
              <a:t>ые</a:t>
            </a:r>
            <a:r>
              <a:rPr lang="ru-RU" dirty="0" smtClean="0"/>
              <a:t> в орла упали жалкие обратно на землю. (</a:t>
            </a:r>
            <a:r>
              <a:rPr lang="ru-RU" dirty="0" err="1" smtClean="0"/>
              <a:t>М,Горький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1608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 себя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ru-RU" sz="2400" dirty="0">
                <a:solidFill>
                  <a:prstClr val="black"/>
                </a:solidFill>
              </a:rPr>
              <a:t>1.Возобновилась </a:t>
            </a:r>
            <a:r>
              <a:rPr lang="ru-RU" sz="2400" dirty="0" smtClean="0">
                <a:solidFill>
                  <a:prstClr val="black"/>
                </a:solidFill>
              </a:rPr>
              <a:t>тишина</a:t>
            </a:r>
            <a:r>
              <a:rPr lang="ru-RU" sz="2400" b="1" dirty="0" smtClean="0">
                <a:solidFill>
                  <a:srgbClr val="FF0000"/>
                </a:solidFill>
              </a:rPr>
              <a:t>,</a:t>
            </a:r>
            <a:r>
              <a:rPr lang="ru-RU" sz="2400" b="1" dirty="0" smtClean="0">
                <a:solidFill>
                  <a:prstClr val="black"/>
                </a:solidFill>
              </a:rPr>
              <a:t> </a:t>
            </a:r>
            <a:r>
              <a:rPr lang="ru-RU" sz="2400" dirty="0">
                <a:solidFill>
                  <a:prstClr val="black"/>
                </a:solidFill>
              </a:rPr>
              <a:t>морозная и </a:t>
            </a:r>
            <a:r>
              <a:rPr lang="ru-RU" sz="2400" dirty="0" smtClean="0">
                <a:solidFill>
                  <a:prstClr val="black"/>
                </a:solidFill>
              </a:rPr>
              <a:t>светлая. </a:t>
            </a:r>
            <a:r>
              <a:rPr lang="ru-RU" sz="2400" dirty="0">
                <a:solidFill>
                  <a:prstClr val="black"/>
                </a:solidFill>
              </a:rPr>
              <a:t>(</a:t>
            </a:r>
            <a:r>
              <a:rPr lang="ru-RU" sz="2400" dirty="0" err="1">
                <a:solidFill>
                  <a:prstClr val="black"/>
                </a:solidFill>
              </a:rPr>
              <a:t>М.Пришвин</a:t>
            </a:r>
            <a:r>
              <a:rPr lang="ru-RU" sz="2400" dirty="0">
                <a:solidFill>
                  <a:prstClr val="black"/>
                </a:solidFill>
              </a:rPr>
              <a:t>)</a:t>
            </a:r>
          </a:p>
          <a:p>
            <a:pPr lvl="0"/>
            <a:endParaRPr lang="ru-RU" sz="2400" dirty="0">
              <a:solidFill>
                <a:prstClr val="black"/>
              </a:solidFill>
            </a:endParaRPr>
          </a:p>
          <a:p>
            <a:pPr lvl="0"/>
            <a:r>
              <a:rPr lang="ru-RU" sz="2400" dirty="0" smtClean="0">
                <a:solidFill>
                  <a:prstClr val="black"/>
                </a:solidFill>
              </a:rPr>
              <a:t>2.Ум, од</a:t>
            </a:r>
            <a:r>
              <a:rPr lang="ru-RU" sz="2400" b="1" dirty="0" smtClean="0">
                <a:solidFill>
                  <a:srgbClr val="FF0000"/>
                </a:solidFill>
              </a:rPr>
              <a:t>о</a:t>
            </a:r>
            <a:r>
              <a:rPr lang="ru-RU" sz="2400" dirty="0" smtClean="0">
                <a:solidFill>
                  <a:prstClr val="black"/>
                </a:solidFill>
              </a:rPr>
              <a:t>левший собстве</a:t>
            </a:r>
            <a:r>
              <a:rPr lang="ru-RU" sz="2400" b="1" dirty="0" smtClean="0">
                <a:solidFill>
                  <a:srgbClr val="FF0000"/>
                </a:solidFill>
              </a:rPr>
              <a:t>нн</a:t>
            </a:r>
            <a:r>
              <a:rPr lang="ru-RU" sz="2400" dirty="0" smtClean="0">
                <a:solidFill>
                  <a:prstClr val="black"/>
                </a:solidFill>
              </a:rPr>
              <a:t>ые сомнения </a:t>
            </a:r>
            <a:r>
              <a:rPr lang="ru-RU" sz="2400" b="1" dirty="0" smtClean="0">
                <a:solidFill>
                  <a:srgbClr val="FF0000"/>
                </a:solidFill>
              </a:rPr>
              <a:t>не</a:t>
            </a:r>
            <a:r>
              <a:rPr lang="ru-RU" sz="2400" dirty="0" smtClean="0">
                <a:solidFill>
                  <a:prstClr val="black"/>
                </a:solidFill>
              </a:rPr>
              <a:t> </a:t>
            </a:r>
            <a:r>
              <a:rPr lang="ru-RU" sz="2400" dirty="0">
                <a:solidFill>
                  <a:prstClr val="black"/>
                </a:solidFill>
              </a:rPr>
              <a:t>делает </a:t>
            </a:r>
            <a:r>
              <a:rPr lang="ru-RU" sz="2400" dirty="0" smtClean="0">
                <a:solidFill>
                  <a:prstClr val="black"/>
                </a:solidFill>
              </a:rPr>
              <a:t>сер</a:t>
            </a:r>
            <a:r>
              <a:rPr lang="ru-RU" sz="2400" b="1" dirty="0" smtClean="0">
                <a:solidFill>
                  <a:srgbClr val="FF0000"/>
                </a:solidFill>
              </a:rPr>
              <a:t>д</a:t>
            </a:r>
            <a:r>
              <a:rPr lang="ru-RU" sz="2400" dirty="0" smtClean="0">
                <a:solidFill>
                  <a:prstClr val="black"/>
                </a:solidFill>
              </a:rPr>
              <a:t>це </a:t>
            </a:r>
            <a:r>
              <a:rPr lang="ru-RU" sz="2400" dirty="0">
                <a:solidFill>
                  <a:prstClr val="black"/>
                </a:solidFill>
              </a:rPr>
              <a:t>равнодушным. (</a:t>
            </a:r>
            <a:r>
              <a:rPr lang="ru-RU" sz="2400" dirty="0" err="1">
                <a:solidFill>
                  <a:prstClr val="black"/>
                </a:solidFill>
              </a:rPr>
              <a:t>В.Соловьев</a:t>
            </a:r>
            <a:r>
              <a:rPr lang="ru-RU" sz="2400" dirty="0">
                <a:solidFill>
                  <a:prstClr val="black"/>
                </a:solidFill>
              </a:rPr>
              <a:t>)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ru-RU" sz="2400" dirty="0">
                <a:solidFill>
                  <a:prstClr val="black"/>
                </a:solidFill>
              </a:rPr>
              <a:t>1.Упрямство есть </a:t>
            </a:r>
            <a:r>
              <a:rPr lang="ru-RU" sz="2400" dirty="0" smtClean="0">
                <a:solidFill>
                  <a:prstClr val="black"/>
                </a:solidFill>
              </a:rPr>
              <a:t>слаб</a:t>
            </a:r>
            <a:r>
              <a:rPr lang="ru-RU" sz="2400" dirty="0" smtClean="0">
                <a:solidFill>
                  <a:srgbClr val="FF0000"/>
                </a:solidFill>
              </a:rPr>
              <a:t>о</a:t>
            </a:r>
            <a:r>
              <a:rPr lang="ru-RU" sz="2400" dirty="0" smtClean="0">
                <a:solidFill>
                  <a:prstClr val="black"/>
                </a:solidFill>
              </a:rPr>
              <a:t>сть</a:t>
            </a:r>
            <a:r>
              <a:rPr lang="ru-RU" sz="2400" b="1" dirty="0" smtClean="0">
                <a:solidFill>
                  <a:srgbClr val="FF0000"/>
                </a:solidFill>
              </a:rPr>
              <a:t>,</a:t>
            </a:r>
            <a:r>
              <a:rPr lang="ru-RU" sz="2400" dirty="0" smtClean="0">
                <a:solidFill>
                  <a:prstClr val="black"/>
                </a:solidFill>
              </a:rPr>
              <a:t> </a:t>
            </a:r>
            <a:r>
              <a:rPr lang="ru-RU" sz="2400" dirty="0">
                <a:solidFill>
                  <a:prstClr val="black"/>
                </a:solidFill>
              </a:rPr>
              <a:t>имеющая вид силы. (</a:t>
            </a:r>
            <a:r>
              <a:rPr lang="ru-RU" sz="2400" dirty="0" err="1">
                <a:solidFill>
                  <a:prstClr val="black"/>
                </a:solidFill>
              </a:rPr>
              <a:t>В.Жуковский</a:t>
            </a:r>
            <a:r>
              <a:rPr lang="ru-RU" sz="2400" dirty="0">
                <a:solidFill>
                  <a:prstClr val="black"/>
                </a:solidFill>
              </a:rPr>
              <a:t>)</a:t>
            </a:r>
          </a:p>
          <a:p>
            <a:pPr lvl="0"/>
            <a:endParaRPr lang="ru-RU" sz="2400" dirty="0">
              <a:solidFill>
                <a:prstClr val="black"/>
              </a:solidFill>
            </a:endParaRPr>
          </a:p>
          <a:p>
            <a:pPr lvl="0"/>
            <a:r>
              <a:rPr lang="ru-RU" sz="2400" dirty="0" smtClean="0">
                <a:solidFill>
                  <a:prstClr val="black"/>
                </a:solidFill>
              </a:rPr>
              <a:t>2.Стрелы</a:t>
            </a:r>
            <a:r>
              <a:rPr lang="ru-RU" sz="2400" b="1" dirty="0" smtClean="0">
                <a:solidFill>
                  <a:srgbClr val="FF0000"/>
                </a:solidFill>
              </a:rPr>
              <a:t>,</a:t>
            </a:r>
            <a:r>
              <a:rPr lang="ru-RU" sz="2400" dirty="0" smtClean="0">
                <a:solidFill>
                  <a:prstClr val="black"/>
                </a:solidFill>
              </a:rPr>
              <a:t> пуще</a:t>
            </a:r>
            <a:r>
              <a:rPr lang="ru-RU" sz="2400" b="1" dirty="0" smtClean="0">
                <a:solidFill>
                  <a:srgbClr val="FF0000"/>
                </a:solidFill>
              </a:rPr>
              <a:t>нн</a:t>
            </a:r>
            <a:r>
              <a:rPr lang="ru-RU" sz="2400" dirty="0" smtClean="0">
                <a:solidFill>
                  <a:prstClr val="black"/>
                </a:solidFill>
              </a:rPr>
              <a:t>ые </a:t>
            </a:r>
            <a:r>
              <a:rPr lang="ru-RU" sz="2400" dirty="0">
                <a:solidFill>
                  <a:prstClr val="black"/>
                </a:solidFill>
              </a:rPr>
              <a:t>в </a:t>
            </a:r>
            <a:r>
              <a:rPr lang="ru-RU" sz="2400" dirty="0" smtClean="0">
                <a:solidFill>
                  <a:prstClr val="black"/>
                </a:solidFill>
              </a:rPr>
              <a:t>орла</a:t>
            </a:r>
            <a:r>
              <a:rPr lang="ru-RU" sz="2400" b="1" dirty="0" smtClean="0">
                <a:solidFill>
                  <a:srgbClr val="FF0000"/>
                </a:solidFill>
              </a:rPr>
              <a:t>,</a:t>
            </a:r>
            <a:r>
              <a:rPr lang="ru-RU" sz="2400" dirty="0" smtClean="0">
                <a:solidFill>
                  <a:prstClr val="black"/>
                </a:solidFill>
              </a:rPr>
              <a:t> упали </a:t>
            </a:r>
            <a:r>
              <a:rPr lang="ru-RU" sz="2400" dirty="0">
                <a:solidFill>
                  <a:prstClr val="black"/>
                </a:solidFill>
              </a:rPr>
              <a:t>жалкие обратно на землю. (</a:t>
            </a:r>
            <a:r>
              <a:rPr lang="ru-RU" sz="2400" dirty="0" err="1">
                <a:solidFill>
                  <a:prstClr val="black"/>
                </a:solidFill>
              </a:rPr>
              <a:t>М,Горький</a:t>
            </a:r>
            <a:r>
              <a:rPr lang="ru-RU" sz="2400" dirty="0">
                <a:solidFill>
                  <a:prstClr val="black"/>
                </a:solidFill>
              </a:rPr>
              <a:t>)</a:t>
            </a:r>
          </a:p>
          <a:p>
            <a:pPr lvl="0"/>
            <a:endParaRPr lang="ru-RU" sz="24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586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504" y="1600200"/>
            <a:ext cx="4824536" cy="452596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3. Измуче</a:t>
            </a:r>
            <a:r>
              <a:rPr lang="ru-RU" sz="2400" b="1" dirty="0" smtClean="0">
                <a:solidFill>
                  <a:srgbClr val="FF0000"/>
                </a:solidFill>
              </a:rPr>
              <a:t>нн</a:t>
            </a:r>
            <a:r>
              <a:rPr lang="ru-RU" sz="2400" dirty="0" smtClean="0"/>
              <a:t>ые </a:t>
            </a:r>
            <a:r>
              <a:rPr lang="ru-RU" sz="2400" b="1" dirty="0" smtClean="0">
                <a:solidFill>
                  <a:srgbClr val="FF0000"/>
                </a:solidFill>
              </a:rPr>
              <a:t>,</a:t>
            </a:r>
            <a:r>
              <a:rPr lang="ru-RU" sz="2400" dirty="0" smtClean="0"/>
              <a:t>грязные</a:t>
            </a:r>
            <a:r>
              <a:rPr lang="ru-RU" sz="2400" b="1" dirty="0" smtClean="0">
                <a:solidFill>
                  <a:srgbClr val="FF0000"/>
                </a:solidFill>
              </a:rPr>
              <a:t>,</a:t>
            </a:r>
            <a:r>
              <a:rPr lang="ru-RU" sz="2400" dirty="0" smtClean="0"/>
              <a:t> мокрые</a:t>
            </a:r>
            <a:r>
              <a:rPr lang="ru-RU" sz="2400" b="1" dirty="0" smtClean="0">
                <a:solidFill>
                  <a:srgbClr val="FF0000"/>
                </a:solidFill>
              </a:rPr>
              <a:t>,</a:t>
            </a:r>
            <a:r>
              <a:rPr lang="ru-RU" sz="2400" dirty="0" smtClean="0"/>
              <a:t> мы достигли, наконец, берега. (</a:t>
            </a:r>
            <a:r>
              <a:rPr lang="ru-RU" sz="2400" dirty="0" err="1" smtClean="0"/>
              <a:t>И.Тургенев</a:t>
            </a:r>
            <a:r>
              <a:rPr lang="ru-RU" sz="2400" dirty="0" smtClean="0"/>
              <a:t>)</a:t>
            </a:r>
          </a:p>
          <a:p>
            <a:endParaRPr lang="ru-RU" sz="2400" dirty="0" smtClean="0"/>
          </a:p>
          <a:p>
            <a:pPr lvl="0"/>
            <a:r>
              <a:rPr lang="ru-RU" sz="2400" dirty="0" smtClean="0">
                <a:solidFill>
                  <a:prstClr val="black"/>
                </a:solidFill>
              </a:rPr>
              <a:t>4.Дождь </a:t>
            </a:r>
            <a:r>
              <a:rPr lang="ru-RU" sz="2400" dirty="0">
                <a:solidFill>
                  <a:prstClr val="black"/>
                </a:solidFill>
              </a:rPr>
              <a:t>все усиливался </a:t>
            </a:r>
            <a:r>
              <a:rPr lang="ru-RU" sz="2400" b="1" dirty="0">
                <a:solidFill>
                  <a:srgbClr val="FF0000"/>
                </a:solidFill>
              </a:rPr>
              <a:t>,</a:t>
            </a:r>
            <a:r>
              <a:rPr lang="ru-RU" sz="2400" dirty="0">
                <a:solidFill>
                  <a:prstClr val="black"/>
                </a:solidFill>
              </a:rPr>
              <a:t>косой</a:t>
            </a:r>
            <a:r>
              <a:rPr lang="ru-RU" sz="2400" b="1" dirty="0">
                <a:solidFill>
                  <a:srgbClr val="FF0000"/>
                </a:solidFill>
              </a:rPr>
              <a:t>,</a:t>
            </a:r>
            <a:r>
              <a:rPr lang="ru-RU" sz="2400" dirty="0">
                <a:solidFill>
                  <a:prstClr val="black"/>
                </a:solidFill>
              </a:rPr>
              <a:t> мелкий</a:t>
            </a:r>
            <a:r>
              <a:rPr lang="ru-RU" sz="2400" b="1" dirty="0">
                <a:solidFill>
                  <a:srgbClr val="FF0000"/>
                </a:solidFill>
              </a:rPr>
              <a:t>,</a:t>
            </a:r>
            <a:r>
              <a:rPr lang="ru-RU" sz="2400" dirty="0">
                <a:solidFill>
                  <a:prstClr val="black"/>
                </a:solidFill>
              </a:rPr>
              <a:t> спорый</a:t>
            </a:r>
            <a:r>
              <a:rPr lang="ru-RU" sz="2400" b="1" dirty="0">
                <a:solidFill>
                  <a:srgbClr val="FF0000"/>
                </a:solidFill>
              </a:rPr>
              <a:t>, </a:t>
            </a:r>
            <a:r>
              <a:rPr lang="ru-RU" sz="2400" dirty="0">
                <a:solidFill>
                  <a:prstClr val="black"/>
                </a:solidFill>
              </a:rPr>
              <a:t>он (по)летнему щедро поил</a:t>
            </a:r>
          </a:p>
          <a:p>
            <a:pPr marL="0" lvl="0" indent="0">
              <a:buNone/>
            </a:pPr>
            <a:r>
              <a:rPr lang="ru-RU" sz="2400" dirty="0">
                <a:solidFill>
                  <a:prstClr val="black"/>
                </a:solidFill>
              </a:rPr>
              <a:t>землю.(</a:t>
            </a:r>
            <a:r>
              <a:rPr lang="ru-RU" sz="2400" dirty="0" err="1">
                <a:solidFill>
                  <a:prstClr val="black"/>
                </a:solidFill>
              </a:rPr>
              <a:t>М.Шолохов</a:t>
            </a:r>
            <a:r>
              <a:rPr lang="ru-RU" sz="2400" dirty="0" smtClean="0">
                <a:solidFill>
                  <a:prstClr val="black"/>
                </a:solidFill>
              </a:rPr>
              <a:t>)</a:t>
            </a:r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60032" y="1628800"/>
            <a:ext cx="4176464" cy="4968552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/>
              <a:t>3.</a:t>
            </a:r>
            <a:r>
              <a:rPr lang="ru-RU" sz="2400" dirty="0">
                <a:solidFill>
                  <a:prstClr val="black"/>
                </a:solidFill>
              </a:rPr>
              <a:t> </a:t>
            </a:r>
            <a:r>
              <a:rPr lang="ru-RU" sz="2400" dirty="0" smtClean="0">
                <a:solidFill>
                  <a:prstClr val="black"/>
                </a:solidFill>
              </a:rPr>
              <a:t>Он </a:t>
            </a:r>
            <a:r>
              <a:rPr lang="ru-RU" sz="2400" dirty="0">
                <a:solidFill>
                  <a:prstClr val="black"/>
                </a:solidFill>
              </a:rPr>
              <a:t>получил письмо от Софии веселое душистое. (</a:t>
            </a:r>
            <a:r>
              <a:rPr lang="ru-RU" sz="2400" dirty="0" err="1">
                <a:solidFill>
                  <a:prstClr val="black"/>
                </a:solidFill>
              </a:rPr>
              <a:t>Ю.Тынянов</a:t>
            </a:r>
            <a:r>
              <a:rPr lang="ru-RU" sz="2400" dirty="0">
                <a:solidFill>
                  <a:prstClr val="black"/>
                </a:solidFill>
              </a:rPr>
              <a:t>)</a:t>
            </a:r>
          </a:p>
          <a:p>
            <a:pPr marL="0" indent="0">
              <a:buNone/>
            </a:pPr>
            <a:endParaRPr lang="ru-RU" sz="2400" dirty="0" smtClean="0"/>
          </a:p>
          <a:p>
            <a:r>
              <a:rPr lang="ru-RU" sz="2400" dirty="0" smtClean="0"/>
              <a:t>4.Вспыхнувшую на востоке зарю тот(час)опять зав…</a:t>
            </a:r>
            <a:r>
              <a:rPr lang="ru-RU" sz="2400" dirty="0" err="1" smtClean="0"/>
              <a:t>локло</a:t>
            </a:r>
            <a:r>
              <a:rPr lang="ru-RU" sz="2400" dirty="0" smtClean="0"/>
              <a:t> тучами.(</a:t>
            </a:r>
            <a:r>
              <a:rPr lang="ru-RU" sz="2400" dirty="0" err="1" smtClean="0"/>
              <a:t>В.Арсеньев</a:t>
            </a:r>
            <a:r>
              <a:rPr lang="ru-RU" sz="2400" dirty="0" smtClean="0"/>
              <a:t>)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671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ru-RU" sz="2400" smtClean="0">
                <a:solidFill>
                  <a:prstClr val="black"/>
                </a:solidFill>
              </a:rPr>
              <a:t>3. </a:t>
            </a:r>
            <a:r>
              <a:rPr lang="ru-RU" sz="2400" dirty="0">
                <a:solidFill>
                  <a:prstClr val="black"/>
                </a:solidFill>
              </a:rPr>
              <a:t>Измуче</a:t>
            </a:r>
            <a:r>
              <a:rPr lang="ru-RU" sz="2400" b="1" dirty="0">
                <a:solidFill>
                  <a:srgbClr val="FF0000"/>
                </a:solidFill>
              </a:rPr>
              <a:t>нн</a:t>
            </a:r>
            <a:r>
              <a:rPr lang="ru-RU" sz="2400" dirty="0">
                <a:solidFill>
                  <a:prstClr val="black"/>
                </a:solidFill>
              </a:rPr>
              <a:t>ые </a:t>
            </a:r>
            <a:r>
              <a:rPr lang="ru-RU" sz="2400" b="1" dirty="0">
                <a:solidFill>
                  <a:srgbClr val="FF0000"/>
                </a:solidFill>
              </a:rPr>
              <a:t>,</a:t>
            </a:r>
            <a:r>
              <a:rPr lang="ru-RU" sz="2400" dirty="0">
                <a:solidFill>
                  <a:prstClr val="black"/>
                </a:solidFill>
              </a:rPr>
              <a:t>грязные</a:t>
            </a:r>
            <a:r>
              <a:rPr lang="ru-RU" sz="2400" b="1" dirty="0">
                <a:solidFill>
                  <a:srgbClr val="FF0000"/>
                </a:solidFill>
              </a:rPr>
              <a:t>,</a:t>
            </a:r>
            <a:r>
              <a:rPr lang="ru-RU" sz="2400" dirty="0">
                <a:solidFill>
                  <a:prstClr val="black"/>
                </a:solidFill>
              </a:rPr>
              <a:t> мокрые</a:t>
            </a:r>
            <a:r>
              <a:rPr lang="ru-RU" sz="2400" b="1" dirty="0">
                <a:solidFill>
                  <a:srgbClr val="FF0000"/>
                </a:solidFill>
              </a:rPr>
              <a:t>,</a:t>
            </a:r>
            <a:r>
              <a:rPr lang="ru-RU" sz="2400" dirty="0">
                <a:solidFill>
                  <a:prstClr val="black"/>
                </a:solidFill>
              </a:rPr>
              <a:t> мы достигли, наконец, берега. (</a:t>
            </a:r>
            <a:r>
              <a:rPr lang="ru-RU" sz="2400" dirty="0" err="1">
                <a:solidFill>
                  <a:prstClr val="black"/>
                </a:solidFill>
              </a:rPr>
              <a:t>И.Тургенев</a:t>
            </a:r>
            <a:r>
              <a:rPr lang="ru-RU" sz="2400" dirty="0">
                <a:solidFill>
                  <a:prstClr val="black"/>
                </a:solidFill>
              </a:rPr>
              <a:t>)</a:t>
            </a:r>
          </a:p>
          <a:p>
            <a:pPr lvl="0"/>
            <a:endParaRPr lang="ru-RU" sz="2400" dirty="0">
              <a:solidFill>
                <a:prstClr val="black"/>
              </a:solidFill>
            </a:endParaRPr>
          </a:p>
          <a:p>
            <a:pPr lvl="0"/>
            <a:r>
              <a:rPr lang="ru-RU" sz="2400" dirty="0">
                <a:solidFill>
                  <a:prstClr val="black"/>
                </a:solidFill>
              </a:rPr>
              <a:t>4.Дождь все усиливался </a:t>
            </a:r>
            <a:r>
              <a:rPr lang="ru-RU" sz="2400" b="1" dirty="0">
                <a:solidFill>
                  <a:srgbClr val="FF0000"/>
                </a:solidFill>
              </a:rPr>
              <a:t>,</a:t>
            </a:r>
            <a:r>
              <a:rPr lang="ru-RU" sz="2400" dirty="0">
                <a:solidFill>
                  <a:prstClr val="black"/>
                </a:solidFill>
              </a:rPr>
              <a:t>косой</a:t>
            </a:r>
            <a:r>
              <a:rPr lang="ru-RU" sz="2400" b="1" dirty="0">
                <a:solidFill>
                  <a:srgbClr val="FF0000"/>
                </a:solidFill>
              </a:rPr>
              <a:t>,</a:t>
            </a:r>
            <a:r>
              <a:rPr lang="ru-RU" sz="2400" dirty="0">
                <a:solidFill>
                  <a:prstClr val="black"/>
                </a:solidFill>
              </a:rPr>
              <a:t> мелкий</a:t>
            </a:r>
            <a:r>
              <a:rPr lang="ru-RU" sz="2400" b="1" dirty="0">
                <a:solidFill>
                  <a:srgbClr val="FF0000"/>
                </a:solidFill>
              </a:rPr>
              <a:t>,</a:t>
            </a:r>
            <a:r>
              <a:rPr lang="ru-RU" sz="2400" dirty="0">
                <a:solidFill>
                  <a:prstClr val="black"/>
                </a:solidFill>
              </a:rPr>
              <a:t> спорый</a:t>
            </a:r>
            <a:r>
              <a:rPr lang="ru-RU" sz="2400" b="1" dirty="0">
                <a:solidFill>
                  <a:srgbClr val="FF0000"/>
                </a:solidFill>
              </a:rPr>
              <a:t>, </a:t>
            </a:r>
            <a:r>
              <a:rPr lang="ru-RU" sz="2400" dirty="0">
                <a:solidFill>
                  <a:prstClr val="black"/>
                </a:solidFill>
              </a:rPr>
              <a:t>он (по)летнему щедро поил</a:t>
            </a:r>
          </a:p>
          <a:p>
            <a:pPr marL="0" lvl="0" indent="0">
              <a:buNone/>
            </a:pPr>
            <a:r>
              <a:rPr lang="ru-RU" sz="2400" dirty="0">
                <a:solidFill>
                  <a:prstClr val="black"/>
                </a:solidFill>
              </a:rPr>
              <a:t>землю.(</a:t>
            </a:r>
            <a:r>
              <a:rPr lang="ru-RU" sz="2400" dirty="0" err="1">
                <a:solidFill>
                  <a:prstClr val="black"/>
                </a:solidFill>
              </a:rPr>
              <a:t>М.Шолохов</a:t>
            </a:r>
            <a:r>
              <a:rPr lang="ru-RU" sz="2400" dirty="0">
                <a:solidFill>
                  <a:prstClr val="black"/>
                </a:solidFill>
              </a:rPr>
              <a:t>)</a:t>
            </a:r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ru-RU" sz="2400" dirty="0">
                <a:solidFill>
                  <a:prstClr val="black"/>
                </a:solidFill>
              </a:rPr>
              <a:t>3. Он получил письмо от Софии веселое душистое. (</a:t>
            </a:r>
            <a:r>
              <a:rPr lang="ru-RU" sz="2400" dirty="0" err="1">
                <a:solidFill>
                  <a:prstClr val="black"/>
                </a:solidFill>
              </a:rPr>
              <a:t>Ю.Тынянов</a:t>
            </a:r>
            <a:r>
              <a:rPr lang="ru-RU" sz="2400" dirty="0">
                <a:solidFill>
                  <a:prstClr val="black"/>
                </a:solidFill>
              </a:rPr>
              <a:t>)</a:t>
            </a:r>
          </a:p>
          <a:p>
            <a:pPr marL="0" lvl="0" indent="0">
              <a:buNone/>
            </a:pPr>
            <a:endParaRPr lang="ru-RU" sz="2400" dirty="0">
              <a:solidFill>
                <a:prstClr val="black"/>
              </a:solidFill>
            </a:endParaRPr>
          </a:p>
          <a:p>
            <a:pPr lvl="0"/>
            <a:r>
              <a:rPr lang="ru-RU" sz="2400" dirty="0">
                <a:solidFill>
                  <a:prstClr val="black"/>
                </a:solidFill>
              </a:rPr>
              <a:t>4.Вспыхнувшую на востоке зарю тот(час)опять зав…</a:t>
            </a:r>
            <a:r>
              <a:rPr lang="ru-RU" sz="2400" dirty="0" err="1">
                <a:solidFill>
                  <a:prstClr val="black"/>
                </a:solidFill>
              </a:rPr>
              <a:t>локло</a:t>
            </a:r>
            <a:r>
              <a:rPr lang="ru-RU" sz="2400" dirty="0">
                <a:solidFill>
                  <a:prstClr val="black"/>
                </a:solidFill>
              </a:rPr>
              <a:t> тучами.(</a:t>
            </a:r>
            <a:r>
              <a:rPr lang="ru-RU" sz="2400" dirty="0" err="1">
                <a:solidFill>
                  <a:prstClr val="black"/>
                </a:solidFill>
              </a:rPr>
              <a:t>В.Арсеньев</a:t>
            </a:r>
            <a:r>
              <a:rPr lang="ru-RU" sz="2400" dirty="0">
                <a:solidFill>
                  <a:prstClr val="black"/>
                </a:solidFill>
              </a:rPr>
              <a:t>)</a:t>
            </a:r>
          </a:p>
          <a:p>
            <a:pPr lvl="0"/>
            <a:endParaRPr lang="ru-RU" sz="24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1974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308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196752"/>
            <a:ext cx="4032448" cy="5112568"/>
          </a:xfrm>
        </p:spPr>
        <p:txBody>
          <a:bodyPr>
            <a:noAutofit/>
          </a:bodyPr>
          <a:lstStyle/>
          <a:p>
            <a:r>
              <a:rPr lang="ru-RU" sz="2400" dirty="0" smtClean="0"/>
              <a:t>5. Погруже</a:t>
            </a:r>
            <a:r>
              <a:rPr lang="ru-RU" sz="2400" b="1" dirty="0" smtClean="0">
                <a:solidFill>
                  <a:srgbClr val="FF0000"/>
                </a:solidFill>
              </a:rPr>
              <a:t>нн</a:t>
            </a:r>
            <a:r>
              <a:rPr lang="ru-RU" sz="2400" dirty="0" smtClean="0"/>
              <a:t>ый в свои мысли</a:t>
            </a:r>
            <a:r>
              <a:rPr lang="ru-RU" sz="2400" b="1" dirty="0" smtClean="0">
                <a:solidFill>
                  <a:srgbClr val="FF0000"/>
                </a:solidFill>
              </a:rPr>
              <a:t>,</a:t>
            </a:r>
            <a:r>
              <a:rPr lang="ru-RU" sz="2400" dirty="0" smtClean="0"/>
              <a:t> </a:t>
            </a:r>
            <a:r>
              <a:rPr lang="ru-RU" sz="2400" dirty="0" err="1" smtClean="0"/>
              <a:t>Чечевицын</a:t>
            </a:r>
            <a:r>
              <a:rPr lang="ru-RU" sz="2400" dirty="0" smtClean="0"/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ни</a:t>
            </a:r>
            <a:r>
              <a:rPr lang="ru-RU" sz="2400" dirty="0" smtClean="0"/>
              <a:t>чего </a:t>
            </a:r>
            <a:r>
              <a:rPr lang="ru-RU" sz="2400" b="1" dirty="0" smtClean="0">
                <a:solidFill>
                  <a:srgbClr val="FF0000"/>
                </a:solidFill>
              </a:rPr>
              <a:t>не</a:t>
            </a:r>
            <a:r>
              <a:rPr lang="ru-RU" sz="2400" dirty="0" smtClean="0"/>
              <a:t> ответил на вопрос. (</a:t>
            </a:r>
            <a:r>
              <a:rPr lang="ru-RU" sz="2400" dirty="0" err="1" smtClean="0"/>
              <a:t>А.Чехов</a:t>
            </a:r>
            <a:r>
              <a:rPr lang="ru-RU" sz="2400" dirty="0" smtClean="0"/>
              <a:t>)</a:t>
            </a:r>
          </a:p>
          <a:p>
            <a:endParaRPr lang="ru-RU" sz="2400" dirty="0" smtClean="0"/>
          </a:p>
          <a:p>
            <a:r>
              <a:rPr lang="ru-RU" sz="2400" dirty="0" smtClean="0"/>
              <a:t>6. Легкий ветерок </a:t>
            </a:r>
            <a:r>
              <a:rPr lang="ru-RU" sz="2400" b="1" dirty="0" smtClean="0">
                <a:solidFill>
                  <a:srgbClr val="FF0000"/>
                </a:solidFill>
              </a:rPr>
              <a:t>,</a:t>
            </a:r>
            <a:r>
              <a:rPr lang="ru-RU" sz="2400" dirty="0" smtClean="0"/>
              <a:t>срывавш</a:t>
            </a:r>
            <a:r>
              <a:rPr lang="ru-RU" sz="2400" b="1" dirty="0">
                <a:solidFill>
                  <a:srgbClr val="FF0000"/>
                </a:solidFill>
              </a:rPr>
              <a:t>и</a:t>
            </a:r>
            <a:r>
              <a:rPr lang="ru-RU" sz="2400" dirty="0" smtClean="0"/>
              <a:t>йся иногда с озер</a:t>
            </a:r>
            <a:r>
              <a:rPr lang="ru-RU" sz="2400" b="1" dirty="0" smtClean="0">
                <a:solidFill>
                  <a:srgbClr val="FF0000"/>
                </a:solidFill>
              </a:rPr>
              <a:t>,</a:t>
            </a:r>
            <a:r>
              <a:rPr lang="ru-RU" sz="2400" dirty="0" smtClean="0"/>
              <a:t> окруже</a:t>
            </a:r>
            <a:r>
              <a:rPr lang="ru-RU" sz="2400" b="1" dirty="0" smtClean="0">
                <a:solidFill>
                  <a:srgbClr val="FF0000"/>
                </a:solidFill>
              </a:rPr>
              <a:t>нн</a:t>
            </a:r>
            <a:r>
              <a:rPr lang="ru-RU" sz="2400" dirty="0" smtClean="0"/>
              <a:t>ых купами ольхи</a:t>
            </a:r>
            <a:r>
              <a:rPr lang="ru-RU" sz="2400" b="1" dirty="0" smtClean="0">
                <a:solidFill>
                  <a:srgbClr val="FF0000"/>
                </a:solidFill>
              </a:rPr>
              <a:t>,</a:t>
            </a:r>
            <a:r>
              <a:rPr lang="ru-RU" sz="2400" dirty="0" smtClean="0"/>
              <a:t> орешника и ветлы</a:t>
            </a:r>
            <a:r>
              <a:rPr lang="ru-RU" sz="2400" b="1" dirty="0" smtClean="0">
                <a:solidFill>
                  <a:srgbClr val="FF0000"/>
                </a:solidFill>
              </a:rPr>
              <a:t>,</a:t>
            </a:r>
            <a:r>
              <a:rPr lang="ru-RU" sz="2400" dirty="0" smtClean="0"/>
              <a:t> разливал в воздухе запах лесистой почвы. (</a:t>
            </a:r>
            <a:r>
              <a:rPr lang="ru-RU" sz="2400" dirty="0" err="1" smtClean="0"/>
              <a:t>И.Тургенев</a:t>
            </a:r>
            <a:r>
              <a:rPr lang="ru-RU" sz="2400" dirty="0" smtClean="0"/>
              <a:t>) </a:t>
            </a:r>
            <a:endParaRPr lang="ru-RU" sz="2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038600" cy="4713387"/>
          </a:xfrm>
        </p:spPr>
        <p:txBody>
          <a:bodyPr>
            <a:normAutofit/>
          </a:bodyPr>
          <a:lstStyle/>
          <a:p>
            <a:r>
              <a:rPr lang="ru-RU" sz="2400" dirty="0" smtClean="0"/>
              <a:t>5.Солнце </a:t>
            </a:r>
            <a:r>
              <a:rPr lang="ru-RU" sz="2400" b="1" dirty="0" smtClean="0">
                <a:solidFill>
                  <a:srgbClr val="FF0000"/>
                </a:solidFill>
              </a:rPr>
              <a:t>,</a:t>
            </a:r>
            <a:r>
              <a:rPr lang="ru-RU" sz="2400" dirty="0" smtClean="0"/>
              <a:t>обливающ</a:t>
            </a:r>
            <a:r>
              <a:rPr lang="ru-RU" sz="2400" b="1" dirty="0" smtClean="0">
                <a:solidFill>
                  <a:srgbClr val="FF0000"/>
                </a:solidFill>
              </a:rPr>
              <a:t>е</a:t>
            </a:r>
            <a:r>
              <a:rPr lang="ru-RU" sz="2400" dirty="0" smtClean="0"/>
              <a:t>е мя</a:t>
            </a:r>
            <a:r>
              <a:rPr lang="ru-RU" sz="2400" dirty="0"/>
              <a:t>г</a:t>
            </a:r>
            <a:r>
              <a:rPr lang="ru-RU" sz="2400" dirty="0" smtClean="0"/>
              <a:t>кой </a:t>
            </a:r>
            <a:r>
              <a:rPr lang="ru-RU" sz="2400" dirty="0" err="1" smtClean="0"/>
              <a:t>т</a:t>
            </a:r>
            <a:r>
              <a:rPr lang="ru-RU" sz="2400" b="1" dirty="0" err="1" smtClean="0">
                <a:solidFill>
                  <a:srgbClr val="FF0000"/>
                </a:solidFill>
              </a:rPr>
              <a:t>е</a:t>
            </a:r>
            <a:r>
              <a:rPr lang="ru-RU" sz="2400" dirty="0" err="1" smtClean="0"/>
              <a:t>плотою</a:t>
            </a:r>
            <a:r>
              <a:rPr lang="ru-RU" sz="2400" dirty="0" smtClean="0"/>
              <a:t> отта</a:t>
            </a:r>
            <a:r>
              <a:rPr lang="ru-RU" sz="2400" b="1" dirty="0">
                <a:solidFill>
                  <a:srgbClr val="FF0000"/>
                </a:solidFill>
              </a:rPr>
              <a:t>я</a:t>
            </a:r>
            <a:r>
              <a:rPr lang="ru-RU" sz="2400" dirty="0" smtClean="0"/>
              <a:t>вшую землю</a:t>
            </a:r>
            <a:r>
              <a:rPr lang="ru-RU" sz="2400" b="1" dirty="0" smtClean="0">
                <a:solidFill>
                  <a:srgbClr val="FF0000"/>
                </a:solidFill>
              </a:rPr>
              <a:t>,</a:t>
            </a:r>
            <a:r>
              <a:rPr lang="ru-RU" sz="2400" dirty="0" smtClean="0"/>
              <a:t> г</a:t>
            </a:r>
            <a:r>
              <a:rPr lang="ru-RU" sz="2400" b="1" dirty="0" smtClean="0">
                <a:solidFill>
                  <a:srgbClr val="FF0000"/>
                </a:solidFill>
              </a:rPr>
              <a:t>о</a:t>
            </a:r>
            <a:r>
              <a:rPr lang="ru-RU" sz="2400" dirty="0" smtClean="0"/>
              <a:t>рело как</a:t>
            </a:r>
            <a:r>
              <a:rPr lang="ru-RU" sz="2400" b="1" dirty="0" smtClean="0">
                <a:solidFill>
                  <a:srgbClr val="FF0000"/>
                </a:solidFill>
              </a:rPr>
              <a:t>-</a:t>
            </a:r>
            <a:r>
              <a:rPr lang="ru-RU" sz="2400" dirty="0" smtClean="0"/>
              <a:t>то праз</a:t>
            </a:r>
            <a:r>
              <a:rPr lang="ru-RU" sz="2400" b="1" dirty="0">
                <a:solidFill>
                  <a:srgbClr val="FF0000"/>
                </a:solidFill>
              </a:rPr>
              <a:t>д</a:t>
            </a:r>
            <a:r>
              <a:rPr lang="ru-RU" sz="2400" dirty="0" smtClean="0"/>
              <a:t>нично. </a:t>
            </a:r>
            <a:r>
              <a:rPr lang="ru-RU" sz="2400" dirty="0" err="1" smtClean="0"/>
              <a:t>И.Тургенев</a:t>
            </a:r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6.Окруже</a:t>
            </a:r>
            <a:r>
              <a:rPr lang="ru-RU" sz="2400" b="1" dirty="0" smtClean="0">
                <a:solidFill>
                  <a:srgbClr val="FF0000"/>
                </a:solidFill>
              </a:rPr>
              <a:t>нн</a:t>
            </a:r>
            <a:r>
              <a:rPr lang="ru-RU" sz="2400" dirty="0" smtClean="0"/>
              <a:t>ое легкой мутью пок</a:t>
            </a:r>
            <a:r>
              <a:rPr lang="ru-RU" sz="2400" b="1" dirty="0">
                <a:solidFill>
                  <a:srgbClr val="FF0000"/>
                </a:solidFill>
              </a:rPr>
              <a:t>а</a:t>
            </a:r>
            <a:r>
              <a:rPr lang="ru-RU" sz="2400" dirty="0" smtClean="0"/>
              <a:t>залось гр</a:t>
            </a:r>
            <a:r>
              <a:rPr lang="ru-RU" sz="2400" b="1" dirty="0">
                <a:solidFill>
                  <a:srgbClr val="FF0000"/>
                </a:solidFill>
              </a:rPr>
              <a:t>о</a:t>
            </a:r>
            <a:r>
              <a:rPr lang="ru-RU" sz="2400" dirty="0" smtClean="0"/>
              <a:t>мадное б</a:t>
            </a:r>
            <a:r>
              <a:rPr lang="ru-RU" sz="2400" b="1" dirty="0" smtClean="0">
                <a:solidFill>
                  <a:srgbClr val="FF0000"/>
                </a:solidFill>
              </a:rPr>
              <a:t>а</a:t>
            </a:r>
            <a:r>
              <a:rPr lang="ru-RU" sz="2400" dirty="0" smtClean="0"/>
              <a:t>гровое солнце. (</a:t>
            </a:r>
            <a:r>
              <a:rPr lang="ru-RU" sz="2400" dirty="0" err="1" smtClean="0"/>
              <a:t>А.Чехов</a:t>
            </a:r>
            <a:r>
              <a:rPr lang="ru-RU" sz="2400" dirty="0" smtClean="0"/>
              <a:t>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2793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4752528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9. А лес</a:t>
            </a:r>
            <a:r>
              <a:rPr lang="ru-RU" b="1" dirty="0" smtClean="0">
                <a:solidFill>
                  <a:srgbClr val="FF0000"/>
                </a:solidFill>
              </a:rPr>
              <a:t>,</a:t>
            </a:r>
            <a:r>
              <a:rPr lang="ru-RU" dirty="0" smtClean="0"/>
              <a:t> молч</a:t>
            </a:r>
            <a:r>
              <a:rPr lang="ru-RU" b="1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ливый</a:t>
            </a:r>
            <a:r>
              <a:rPr lang="ru-RU" b="1" dirty="0" smtClean="0">
                <a:solidFill>
                  <a:srgbClr val="FF0000"/>
                </a:solidFill>
              </a:rPr>
              <a:t>,</a:t>
            </a:r>
            <a:r>
              <a:rPr lang="ru-RU" dirty="0" smtClean="0"/>
              <a:t> темный</a:t>
            </a:r>
            <a:r>
              <a:rPr lang="ru-RU" b="1" dirty="0" smtClean="0">
                <a:solidFill>
                  <a:srgbClr val="FF0000"/>
                </a:solidFill>
              </a:rPr>
              <a:t>,</a:t>
            </a:r>
            <a:r>
              <a:rPr lang="ru-RU" dirty="0" smtClean="0"/>
              <a:t> т</a:t>
            </a:r>
            <a:r>
              <a:rPr lang="ru-RU" b="1" dirty="0" smtClean="0">
                <a:solidFill>
                  <a:srgbClr val="FF0000"/>
                </a:solidFill>
              </a:rPr>
              <a:t>я</a:t>
            </a:r>
            <a:r>
              <a:rPr lang="ru-RU" dirty="0" smtClean="0"/>
              <a:t>нулся на много верст вокруг. (</a:t>
            </a:r>
            <a:r>
              <a:rPr lang="ru-RU" dirty="0" err="1" smtClean="0"/>
              <a:t>И.Бунин</a:t>
            </a:r>
            <a:r>
              <a:rPr lang="ru-RU" dirty="0" smtClean="0"/>
              <a:t>)</a:t>
            </a:r>
          </a:p>
          <a:p>
            <a:endParaRPr lang="ru-RU" dirty="0" smtClean="0"/>
          </a:p>
          <a:p>
            <a:r>
              <a:rPr lang="ru-RU" dirty="0" smtClean="0"/>
              <a:t>10. На берегу</a:t>
            </a:r>
            <a:r>
              <a:rPr lang="ru-RU" b="1" dirty="0" smtClean="0">
                <a:solidFill>
                  <a:srgbClr val="FF0000"/>
                </a:solidFill>
              </a:rPr>
              <a:t>,</a:t>
            </a:r>
            <a:r>
              <a:rPr lang="ru-RU" dirty="0" smtClean="0"/>
              <a:t> усе</a:t>
            </a:r>
            <a:r>
              <a:rPr lang="ru-RU" b="1" dirty="0" smtClean="0">
                <a:solidFill>
                  <a:srgbClr val="FF0000"/>
                </a:solidFill>
              </a:rPr>
              <a:t>я</a:t>
            </a:r>
            <a:r>
              <a:rPr lang="ru-RU" dirty="0" smtClean="0"/>
              <a:t>нном мелкими и острыми </a:t>
            </a:r>
            <a:r>
              <a:rPr lang="ru-RU" dirty="0" err="1" smtClean="0"/>
              <a:t>камнями</a:t>
            </a:r>
            <a:r>
              <a:rPr lang="ru-RU" b="1" dirty="0" err="1" smtClean="0">
                <a:solidFill>
                  <a:srgbClr val="FF0000"/>
                </a:solidFill>
              </a:rPr>
              <a:t>,</a:t>
            </a:r>
            <a:r>
              <a:rPr lang="ru-RU" dirty="0" err="1" smtClean="0"/>
              <a:t>зар</a:t>
            </a:r>
            <a:r>
              <a:rPr lang="ru-RU" b="1" dirty="0" err="1">
                <a:solidFill>
                  <a:srgbClr val="FF0000"/>
                </a:solidFill>
              </a:rPr>
              <a:t>о</a:t>
            </a:r>
            <a:r>
              <a:rPr lang="ru-RU" dirty="0" err="1" smtClean="0"/>
              <a:t>сшими</a:t>
            </a:r>
            <a:r>
              <a:rPr lang="ru-RU" dirty="0" smtClean="0"/>
              <a:t> зеленым глубоким мхом </a:t>
            </a:r>
            <a:r>
              <a:rPr lang="ru-RU" b="1" dirty="0" smtClean="0">
                <a:solidFill>
                  <a:srgbClr val="FF0000"/>
                </a:solidFill>
              </a:rPr>
              <a:t>,</a:t>
            </a:r>
            <a:r>
              <a:rPr lang="ru-RU" dirty="0" smtClean="0"/>
              <a:t>еще пр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метнее чу</a:t>
            </a:r>
            <a:r>
              <a:rPr lang="ru-RU" b="1" dirty="0" smtClean="0">
                <a:solidFill>
                  <a:srgbClr val="FF0000"/>
                </a:solidFill>
              </a:rPr>
              <a:t>в</a:t>
            </a:r>
            <a:r>
              <a:rPr lang="ru-RU" dirty="0" smtClean="0"/>
              <a:t>ствовалась полярная весна.</a:t>
            </a:r>
          </a:p>
          <a:p>
            <a:r>
              <a:rPr lang="ru-RU" dirty="0" smtClean="0"/>
              <a:t> (</a:t>
            </a:r>
            <a:r>
              <a:rPr lang="ru-RU" dirty="0" err="1" smtClean="0"/>
              <a:t>И.Соколов</a:t>
            </a:r>
            <a:r>
              <a:rPr lang="ru-RU" dirty="0" smtClean="0"/>
              <a:t>-Микитов)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32040" y="1600200"/>
            <a:ext cx="3744416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9.Звонок кол</a:t>
            </a:r>
            <a:r>
              <a:rPr lang="ru-RU" b="1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кола </a:t>
            </a:r>
            <a:r>
              <a:rPr lang="ru-RU" b="1" dirty="0" smtClean="0">
                <a:solidFill>
                  <a:srgbClr val="FF0000"/>
                </a:solidFill>
              </a:rPr>
              <a:t>,</a:t>
            </a:r>
            <a:r>
              <a:rPr lang="ru-RU" dirty="0" smtClean="0"/>
              <a:t>чистый и нежный</a:t>
            </a:r>
            <a:r>
              <a:rPr lang="ru-RU" b="1" dirty="0" smtClean="0">
                <a:solidFill>
                  <a:srgbClr val="FF0000"/>
                </a:solidFill>
              </a:rPr>
              <a:t>, </a:t>
            </a:r>
            <a:r>
              <a:rPr lang="ru-RU" dirty="0" smtClean="0"/>
              <a:t>дон</a:t>
            </a:r>
            <a:r>
              <a:rPr lang="ru-RU" b="1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сился до нас. </a:t>
            </a:r>
            <a:r>
              <a:rPr lang="ru-RU" dirty="0" err="1" smtClean="0"/>
              <a:t>И.Тургенев</a:t>
            </a:r>
            <a:r>
              <a:rPr lang="ru-RU" dirty="0" smtClean="0"/>
              <a:t>)</a:t>
            </a:r>
          </a:p>
          <a:p>
            <a:endParaRPr lang="ru-RU" dirty="0" smtClean="0"/>
          </a:p>
          <a:p>
            <a:r>
              <a:rPr lang="ru-RU" dirty="0" smtClean="0"/>
              <a:t>10.Вытаще</a:t>
            </a:r>
            <a:r>
              <a:rPr lang="ru-RU" b="1" dirty="0" smtClean="0">
                <a:solidFill>
                  <a:srgbClr val="FF0000"/>
                </a:solidFill>
              </a:rPr>
              <a:t>нн</a:t>
            </a:r>
            <a:r>
              <a:rPr lang="ru-RU" dirty="0" smtClean="0"/>
              <a:t>ые на берег рыбач</a:t>
            </a:r>
            <a:r>
              <a:rPr lang="ru-RU" b="1" dirty="0">
                <a:solidFill>
                  <a:srgbClr val="FF0000"/>
                </a:solidFill>
              </a:rPr>
              <a:t>ь</a:t>
            </a:r>
            <a:r>
              <a:rPr lang="ru-RU" dirty="0" smtClean="0"/>
              <a:t>и лодки обр</a:t>
            </a:r>
            <a:r>
              <a:rPr lang="ru-RU" b="1" dirty="0">
                <a:solidFill>
                  <a:srgbClr val="FF0000"/>
                </a:solidFill>
              </a:rPr>
              <a:t>а</a:t>
            </a:r>
            <a:r>
              <a:rPr lang="ru-RU" dirty="0" smtClean="0"/>
              <a:t>зовали на белом песке дли</a:t>
            </a:r>
            <a:r>
              <a:rPr lang="ru-RU" b="1" dirty="0" smtClean="0">
                <a:solidFill>
                  <a:srgbClr val="FF0000"/>
                </a:solidFill>
              </a:rPr>
              <a:t>нн</a:t>
            </a:r>
            <a:r>
              <a:rPr lang="ru-RU" dirty="0" smtClean="0"/>
              <a:t>ый ряд темных килей</a:t>
            </a:r>
            <a:r>
              <a:rPr lang="ru-RU" b="1" dirty="0" smtClean="0">
                <a:solidFill>
                  <a:srgbClr val="FF0000"/>
                </a:solidFill>
              </a:rPr>
              <a:t>,</a:t>
            </a:r>
            <a:r>
              <a:rPr lang="ru-RU" dirty="0" smtClean="0"/>
              <a:t> напом</a:t>
            </a:r>
            <a:r>
              <a:rPr lang="ru-RU" b="1" dirty="0">
                <a:solidFill>
                  <a:srgbClr val="FF0000"/>
                </a:solidFill>
              </a:rPr>
              <a:t>и</a:t>
            </a:r>
            <a:r>
              <a:rPr lang="ru-RU" dirty="0" smtClean="0"/>
              <a:t>нающих хребты громадных рыб. </a:t>
            </a:r>
          </a:p>
          <a:p>
            <a:r>
              <a:rPr lang="ru-RU" dirty="0" smtClean="0"/>
              <a:t>(</a:t>
            </a:r>
            <a:r>
              <a:rPr lang="ru-RU" dirty="0" err="1" smtClean="0"/>
              <a:t>А.Грин</a:t>
            </a:r>
            <a:r>
              <a:rPr lang="ru-RU" dirty="0" smtClean="0"/>
              <a:t>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866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531</Words>
  <Application>Microsoft Office PowerPoint</Application>
  <PresentationFormat>Экран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8 класс</vt:lpstr>
      <vt:lpstr>Условия обособления определений</vt:lpstr>
      <vt:lpstr>Задание: Спишите, вставляя пропущенные буквы и расставляя недостающие знаки препинания</vt:lpstr>
      <vt:lpstr>Проверь себя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Условия обособления определений</dc:title>
  <dc:creator>User</dc:creator>
  <cp:lastModifiedBy>User</cp:lastModifiedBy>
  <cp:revision>15</cp:revision>
  <dcterms:created xsi:type="dcterms:W3CDTF">2012-03-04T13:22:22Z</dcterms:created>
  <dcterms:modified xsi:type="dcterms:W3CDTF">2012-03-04T16:36:16Z</dcterms:modified>
</cp:coreProperties>
</file>