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7.wmf"/><Relationship Id="rId18" Type="http://schemas.openxmlformats.org/officeDocument/2006/relationships/image" Target="../media/image4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12" Type="http://schemas.openxmlformats.org/officeDocument/2006/relationships/image" Target="../media/image36.wmf"/><Relationship Id="rId17" Type="http://schemas.openxmlformats.org/officeDocument/2006/relationships/image" Target="../media/image41.wmf"/><Relationship Id="rId2" Type="http://schemas.openxmlformats.org/officeDocument/2006/relationships/image" Target="../media/image26.wmf"/><Relationship Id="rId16" Type="http://schemas.openxmlformats.org/officeDocument/2006/relationships/image" Target="../media/image40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5" Type="http://schemas.openxmlformats.org/officeDocument/2006/relationships/image" Target="../media/image3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Relationship Id="rId14" Type="http://schemas.openxmlformats.org/officeDocument/2006/relationships/image" Target="../media/image3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968FF-F83C-4EEB-B288-16B2C679176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C5CB4-1598-4B4D-B99C-2679F2DD1E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DA1949-8155-4D5B-BA93-32BA6ECD5B1C}" type="slidenum">
              <a:rPr lang="ru-RU"/>
              <a:pPr/>
              <a:t>2</a:t>
            </a:fld>
            <a:endParaRPr lang="ru-RU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5E9001-C05C-4C24-9AF4-2F2A603DD990}" type="slidenum">
              <a:rPr lang="ru-RU"/>
              <a:pPr/>
              <a:t>12</a:t>
            </a:fld>
            <a:endParaRPr lang="ru-RU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C7B62D-9B24-4021-A976-FA9556C96F95}" type="slidenum">
              <a:rPr lang="ru-RU"/>
              <a:pPr/>
              <a:t>13</a:t>
            </a:fld>
            <a:endParaRPr lang="ru-RU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5D3B5-25DD-4417-BE37-E2A572C81C56}" type="slidenum">
              <a:rPr lang="ru-RU"/>
              <a:pPr/>
              <a:t>14</a:t>
            </a:fld>
            <a:endParaRPr lang="ru-RU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449449-20E8-4C5D-9BE9-2736B976302B}" type="slidenum">
              <a:rPr lang="ru-RU"/>
              <a:pPr/>
              <a:t>15</a:t>
            </a:fld>
            <a:endParaRPr lang="ru-RU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D414F1-5526-458F-A79C-8CF7285B99DB}" type="slidenum">
              <a:rPr lang="ru-RU"/>
              <a:pPr/>
              <a:t>3</a:t>
            </a:fld>
            <a:endParaRPr lang="ru-RU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CC15D2-C976-4B9E-92B2-F35E05CD56A0}" type="slidenum">
              <a:rPr lang="ru-RU"/>
              <a:pPr/>
              <a:t>4</a:t>
            </a:fld>
            <a:endParaRPr lang="ru-RU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D76716-9E5C-4DC3-9BCA-96FEF184A0FB}" type="slidenum">
              <a:rPr lang="ru-RU"/>
              <a:pPr/>
              <a:t>5</a:t>
            </a:fld>
            <a:endParaRPr lang="ru-RU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6B928D-CF3A-46C4-BF1A-DB2FBFCCFECE}" type="slidenum">
              <a:rPr lang="ru-RU"/>
              <a:pPr/>
              <a:t>6</a:t>
            </a:fld>
            <a:endParaRPr lang="ru-RU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63CAF4-B0F7-4955-851D-A7ED054A1FCF}" type="slidenum">
              <a:rPr lang="ru-RU"/>
              <a:pPr/>
              <a:t>7</a:t>
            </a:fld>
            <a:endParaRPr lang="ru-RU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3C6ED6-F028-4709-BF46-5F7E435BFE5C}" type="slidenum">
              <a:rPr lang="ru-RU"/>
              <a:pPr/>
              <a:t>8</a:t>
            </a:fld>
            <a:endParaRPr lang="ru-RU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9B86E0-FC2B-404F-94F0-97833D4A6C29}" type="slidenum">
              <a:rPr lang="ru-RU"/>
              <a:pPr/>
              <a:t>9</a:t>
            </a:fld>
            <a:endParaRPr lang="ru-RU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996BF1-8421-48A7-8115-BA1805086CFC}" type="slidenum">
              <a:rPr lang="ru-RU"/>
              <a:pPr/>
              <a:t>10</a:t>
            </a:fld>
            <a:endParaRPr lang="ru-RU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9D753-5E52-41BD-95B0-80FEABCE96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9379E-092D-456A-BB82-7B700D0363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4.xml"/><Relationship Id="rId5" Type="http://schemas.openxmlformats.org/officeDocument/2006/relationships/slide" Target="slide14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oleObject" Target="../embeddings/oleObject33.bin"/><Relationship Id="rId18" Type="http://schemas.openxmlformats.org/officeDocument/2006/relationships/oleObject" Target="../embeddings/oleObject38.bin"/><Relationship Id="rId3" Type="http://schemas.openxmlformats.org/officeDocument/2006/relationships/slide" Target="slide7.xml"/><Relationship Id="rId21" Type="http://schemas.openxmlformats.org/officeDocument/2006/relationships/oleObject" Target="../embeddings/oleObject41.bin"/><Relationship Id="rId7" Type="http://schemas.openxmlformats.org/officeDocument/2006/relationships/oleObject" Target="../embeddings/oleObject27.bin"/><Relationship Id="rId12" Type="http://schemas.openxmlformats.org/officeDocument/2006/relationships/oleObject" Target="../embeddings/oleObject32.bin"/><Relationship Id="rId17" Type="http://schemas.openxmlformats.org/officeDocument/2006/relationships/oleObject" Target="../embeddings/oleObject37.bin"/><Relationship Id="rId25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6.bin"/><Relationship Id="rId20" Type="http://schemas.openxmlformats.org/officeDocument/2006/relationships/oleObject" Target="../embeddings/oleObject40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6.bin"/><Relationship Id="rId11" Type="http://schemas.openxmlformats.org/officeDocument/2006/relationships/oleObject" Target="../embeddings/oleObject31.bin"/><Relationship Id="rId24" Type="http://schemas.openxmlformats.org/officeDocument/2006/relationships/oleObject" Target="../embeddings/oleObject44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5.bin"/><Relationship Id="rId23" Type="http://schemas.openxmlformats.org/officeDocument/2006/relationships/oleObject" Target="../embeddings/oleObject43.bin"/><Relationship Id="rId10" Type="http://schemas.openxmlformats.org/officeDocument/2006/relationships/oleObject" Target="../embeddings/oleObject30.bin"/><Relationship Id="rId19" Type="http://schemas.openxmlformats.org/officeDocument/2006/relationships/oleObject" Target="../embeddings/oleObject39.bin"/><Relationship Id="rId4" Type="http://schemas.openxmlformats.org/officeDocument/2006/relationships/oleObject" Target="../embeddings/oleObject24.bin"/><Relationship Id="rId9" Type="http://schemas.openxmlformats.org/officeDocument/2006/relationships/oleObject" Target="../embeddings/oleObject29.bin"/><Relationship Id="rId14" Type="http://schemas.openxmlformats.org/officeDocument/2006/relationships/oleObject" Target="../embeddings/oleObject34.bin"/><Relationship Id="rId22" Type="http://schemas.openxmlformats.org/officeDocument/2006/relationships/oleObject" Target="../embeddings/oleObject4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42910" y="571480"/>
            <a:ext cx="7239000" cy="2209800"/>
          </a:xfrm>
        </p:spPr>
        <p:txBody>
          <a:bodyPr/>
          <a:lstStyle/>
          <a:p>
            <a:pPr algn="ctr" eaLnBrk="1" hangingPunct="1"/>
            <a:r>
              <a:rPr lang="ru-RU" sz="6000" b="1" dirty="0" smtClean="0">
                <a:latin typeface="Monotype Corsiva" pitchFamily="66" charset="0"/>
              </a:rPr>
              <a:t>Числовые промежутки.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42910" y="3571876"/>
            <a:ext cx="5734048" cy="285752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4400" b="1" dirty="0" smtClean="0">
                <a:latin typeface="Monotype Corsiva" pitchFamily="66" charset="0"/>
              </a:rPr>
              <a:t>Алгебра </a:t>
            </a:r>
          </a:p>
          <a:p>
            <a:pPr algn="ctr" eaLnBrk="1" hangingPunct="1"/>
            <a:r>
              <a:rPr lang="ru-RU" sz="4400" b="1" dirty="0" smtClean="0">
                <a:latin typeface="Monotype Corsiva" pitchFamily="66" charset="0"/>
              </a:rPr>
              <a:t>8 класс</a:t>
            </a:r>
            <a:endParaRPr lang="en-US" sz="4400" b="1" dirty="0" smtClean="0">
              <a:latin typeface="Monotype Corsiva" pitchFamily="66" charset="0"/>
            </a:endParaRPr>
          </a:p>
          <a:p>
            <a:pPr algn="ctr" eaLnBrk="1" hangingPunct="1"/>
            <a:r>
              <a:rPr lang="ru-RU" sz="4400" b="1" dirty="0" smtClean="0">
                <a:latin typeface="Monotype Corsiva" pitchFamily="66" charset="0"/>
              </a:rPr>
              <a:t>Учитель: </a:t>
            </a:r>
            <a:r>
              <a:rPr lang="ru-RU" sz="4400" b="1" dirty="0" err="1" smtClean="0">
                <a:latin typeface="Monotype Corsiva" pitchFamily="66" charset="0"/>
              </a:rPr>
              <a:t>Овчарова</a:t>
            </a:r>
            <a:r>
              <a:rPr lang="ru-RU" sz="4400" b="1" dirty="0" smtClean="0">
                <a:latin typeface="Monotype Corsiva" pitchFamily="66" charset="0"/>
              </a:rPr>
              <a:t>  Л. В.</a:t>
            </a:r>
          </a:p>
        </p:txBody>
      </p:sp>
      <p:pic>
        <p:nvPicPr>
          <p:cNvPr id="41990" name="Picture 6" descr="Рисунок1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2143116"/>
            <a:ext cx="28194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40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720"/>
                            </p:stCondLst>
                            <p:childTnLst>
                              <p:par>
                                <p:cTn id="2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4198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0" y="533400"/>
            <a:ext cx="8229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chemeClr val="bg2"/>
                </a:solidFill>
                <a:latin typeface="Times New Roman" pitchFamily="18" charset="0"/>
              </a:rPr>
              <a:t>Объединение промежутков.</a:t>
            </a:r>
          </a:p>
        </p:txBody>
      </p:sp>
      <p:graphicFrame>
        <p:nvGraphicFramePr>
          <p:cNvPr id="111620" name="Object 4"/>
          <p:cNvGraphicFramePr>
            <a:graphicFrameLocks noChangeAspect="1"/>
          </p:cNvGraphicFramePr>
          <p:nvPr/>
        </p:nvGraphicFramePr>
        <p:xfrm>
          <a:off x="228600" y="4038600"/>
          <a:ext cx="5172075" cy="1349375"/>
        </p:xfrm>
        <a:graphic>
          <a:graphicData uri="http://schemas.openxmlformats.org/presentationml/2006/ole">
            <p:oleObj spid="_x0000_s8194" name="Формула" r:id="rId4" imgW="825480" imgH="215640" progId="Equation.3">
              <p:embed/>
            </p:oleObj>
          </a:graphicData>
        </a:graphic>
      </p:graphicFrame>
      <p:sp>
        <p:nvSpPr>
          <p:cNvPr id="111621" name="Line 5"/>
          <p:cNvSpPr>
            <a:spLocks noChangeShapeType="1"/>
          </p:cNvSpPr>
          <p:nvPr/>
        </p:nvSpPr>
        <p:spPr bwMode="auto">
          <a:xfrm>
            <a:off x="609600" y="3124200"/>
            <a:ext cx="7543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6629400" y="3048000"/>
            <a:ext cx="609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7</a:t>
            </a:r>
            <a:endParaRPr lang="ru-RU"/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8229600" y="27432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Monotype Corsiva" pitchFamily="66" charset="0"/>
              </a:rPr>
              <a:t>x</a:t>
            </a:r>
            <a:endParaRPr lang="ru-RU"/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1524000" y="2209800"/>
            <a:ext cx="838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-2</a:t>
            </a:r>
            <a:endParaRPr lang="ru-RU"/>
          </a:p>
        </p:txBody>
      </p:sp>
      <p:sp>
        <p:nvSpPr>
          <p:cNvPr id="111625" name="Oval 9"/>
          <p:cNvSpPr>
            <a:spLocks noChangeArrowheads="1"/>
          </p:cNvSpPr>
          <p:nvPr/>
        </p:nvSpPr>
        <p:spPr bwMode="auto">
          <a:xfrm>
            <a:off x="1828800" y="2971800"/>
            <a:ext cx="228600" cy="2286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1626" name="Line 10"/>
          <p:cNvSpPr>
            <a:spLocks noChangeShapeType="1"/>
          </p:cNvSpPr>
          <p:nvPr/>
        </p:nvSpPr>
        <p:spPr bwMode="auto">
          <a:xfrm flipH="1">
            <a:off x="21336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27" name="Line 11"/>
          <p:cNvSpPr>
            <a:spLocks noChangeShapeType="1"/>
          </p:cNvSpPr>
          <p:nvPr/>
        </p:nvSpPr>
        <p:spPr bwMode="auto">
          <a:xfrm flipH="1">
            <a:off x="23622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28" name="Line 12"/>
          <p:cNvSpPr>
            <a:spLocks noChangeShapeType="1"/>
          </p:cNvSpPr>
          <p:nvPr/>
        </p:nvSpPr>
        <p:spPr bwMode="auto">
          <a:xfrm flipH="1">
            <a:off x="25908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29" name="Line 13"/>
          <p:cNvSpPr>
            <a:spLocks noChangeShapeType="1"/>
          </p:cNvSpPr>
          <p:nvPr/>
        </p:nvSpPr>
        <p:spPr bwMode="auto">
          <a:xfrm flipH="1">
            <a:off x="28194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30" name="Line 14"/>
          <p:cNvSpPr>
            <a:spLocks noChangeShapeType="1"/>
          </p:cNvSpPr>
          <p:nvPr/>
        </p:nvSpPr>
        <p:spPr bwMode="auto">
          <a:xfrm flipH="1">
            <a:off x="30480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31" name="Line 15"/>
          <p:cNvSpPr>
            <a:spLocks noChangeShapeType="1"/>
          </p:cNvSpPr>
          <p:nvPr/>
        </p:nvSpPr>
        <p:spPr bwMode="auto">
          <a:xfrm flipH="1">
            <a:off x="32766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32" name="Line 16"/>
          <p:cNvSpPr>
            <a:spLocks noChangeShapeType="1"/>
          </p:cNvSpPr>
          <p:nvPr/>
        </p:nvSpPr>
        <p:spPr bwMode="auto">
          <a:xfrm flipH="1">
            <a:off x="35052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33" name="Line 17"/>
          <p:cNvSpPr>
            <a:spLocks noChangeShapeType="1"/>
          </p:cNvSpPr>
          <p:nvPr/>
        </p:nvSpPr>
        <p:spPr bwMode="auto">
          <a:xfrm flipH="1">
            <a:off x="37338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34" name="Line 18"/>
          <p:cNvSpPr>
            <a:spLocks noChangeShapeType="1"/>
          </p:cNvSpPr>
          <p:nvPr/>
        </p:nvSpPr>
        <p:spPr bwMode="auto">
          <a:xfrm flipH="1">
            <a:off x="39624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35" name="Line 19"/>
          <p:cNvSpPr>
            <a:spLocks noChangeShapeType="1"/>
          </p:cNvSpPr>
          <p:nvPr/>
        </p:nvSpPr>
        <p:spPr bwMode="auto">
          <a:xfrm flipH="1">
            <a:off x="41910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36" name="Line 20"/>
          <p:cNvSpPr>
            <a:spLocks noChangeShapeType="1"/>
          </p:cNvSpPr>
          <p:nvPr/>
        </p:nvSpPr>
        <p:spPr bwMode="auto">
          <a:xfrm flipH="1">
            <a:off x="44196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37" name="Line 21"/>
          <p:cNvSpPr>
            <a:spLocks noChangeShapeType="1"/>
          </p:cNvSpPr>
          <p:nvPr/>
        </p:nvSpPr>
        <p:spPr bwMode="auto">
          <a:xfrm flipH="1">
            <a:off x="46482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38" name="Oval 22"/>
          <p:cNvSpPr>
            <a:spLocks noChangeArrowheads="1"/>
          </p:cNvSpPr>
          <p:nvPr/>
        </p:nvSpPr>
        <p:spPr bwMode="auto">
          <a:xfrm>
            <a:off x="4572000" y="2971800"/>
            <a:ext cx="228600" cy="2286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1639" name="Oval 23"/>
          <p:cNvSpPr>
            <a:spLocks noChangeArrowheads="1"/>
          </p:cNvSpPr>
          <p:nvPr/>
        </p:nvSpPr>
        <p:spPr bwMode="auto">
          <a:xfrm>
            <a:off x="3124200" y="2971800"/>
            <a:ext cx="228600" cy="2286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1640" name="Oval 24"/>
          <p:cNvSpPr>
            <a:spLocks noChangeArrowheads="1"/>
          </p:cNvSpPr>
          <p:nvPr/>
        </p:nvSpPr>
        <p:spPr bwMode="auto">
          <a:xfrm>
            <a:off x="6553200" y="2971800"/>
            <a:ext cx="228600" cy="2286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1641" name="Text Box 25"/>
          <p:cNvSpPr txBox="1">
            <a:spLocks noChangeArrowheads="1"/>
          </p:cNvSpPr>
          <p:nvPr/>
        </p:nvSpPr>
        <p:spPr bwMode="auto">
          <a:xfrm>
            <a:off x="2895600" y="3200400"/>
            <a:ext cx="609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1</a:t>
            </a:r>
            <a:endParaRPr lang="ru-RU"/>
          </a:p>
        </p:txBody>
      </p:sp>
      <p:sp>
        <p:nvSpPr>
          <p:cNvPr id="111642" name="Line 26"/>
          <p:cNvSpPr>
            <a:spLocks noChangeShapeType="1"/>
          </p:cNvSpPr>
          <p:nvPr/>
        </p:nvSpPr>
        <p:spPr bwMode="auto">
          <a:xfrm>
            <a:off x="33528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43" name="Line 27"/>
          <p:cNvSpPr>
            <a:spLocks noChangeShapeType="1"/>
          </p:cNvSpPr>
          <p:nvPr/>
        </p:nvSpPr>
        <p:spPr bwMode="auto">
          <a:xfrm>
            <a:off x="35814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44" name="Line 28"/>
          <p:cNvSpPr>
            <a:spLocks noChangeShapeType="1"/>
          </p:cNvSpPr>
          <p:nvPr/>
        </p:nvSpPr>
        <p:spPr bwMode="auto">
          <a:xfrm>
            <a:off x="38100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45" name="Line 29"/>
          <p:cNvSpPr>
            <a:spLocks noChangeShapeType="1"/>
          </p:cNvSpPr>
          <p:nvPr/>
        </p:nvSpPr>
        <p:spPr bwMode="auto">
          <a:xfrm>
            <a:off x="40386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46" name="Line 30"/>
          <p:cNvSpPr>
            <a:spLocks noChangeShapeType="1"/>
          </p:cNvSpPr>
          <p:nvPr/>
        </p:nvSpPr>
        <p:spPr bwMode="auto">
          <a:xfrm>
            <a:off x="42672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47" name="Line 31"/>
          <p:cNvSpPr>
            <a:spLocks noChangeShapeType="1"/>
          </p:cNvSpPr>
          <p:nvPr/>
        </p:nvSpPr>
        <p:spPr bwMode="auto">
          <a:xfrm>
            <a:off x="44958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48" name="Line 32"/>
          <p:cNvSpPr>
            <a:spLocks noChangeShapeType="1"/>
          </p:cNvSpPr>
          <p:nvPr/>
        </p:nvSpPr>
        <p:spPr bwMode="auto">
          <a:xfrm>
            <a:off x="47244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49" name="Line 33"/>
          <p:cNvSpPr>
            <a:spLocks noChangeShapeType="1"/>
          </p:cNvSpPr>
          <p:nvPr/>
        </p:nvSpPr>
        <p:spPr bwMode="auto">
          <a:xfrm>
            <a:off x="49530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50" name="Line 34"/>
          <p:cNvSpPr>
            <a:spLocks noChangeShapeType="1"/>
          </p:cNvSpPr>
          <p:nvPr/>
        </p:nvSpPr>
        <p:spPr bwMode="auto">
          <a:xfrm>
            <a:off x="51816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51" name="Line 35"/>
          <p:cNvSpPr>
            <a:spLocks noChangeShapeType="1"/>
          </p:cNvSpPr>
          <p:nvPr/>
        </p:nvSpPr>
        <p:spPr bwMode="auto">
          <a:xfrm>
            <a:off x="54102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52" name="Line 36"/>
          <p:cNvSpPr>
            <a:spLocks noChangeShapeType="1"/>
          </p:cNvSpPr>
          <p:nvPr/>
        </p:nvSpPr>
        <p:spPr bwMode="auto">
          <a:xfrm>
            <a:off x="56388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53" name="Line 37"/>
          <p:cNvSpPr>
            <a:spLocks noChangeShapeType="1"/>
          </p:cNvSpPr>
          <p:nvPr/>
        </p:nvSpPr>
        <p:spPr bwMode="auto">
          <a:xfrm>
            <a:off x="58674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54" name="Line 38"/>
          <p:cNvSpPr>
            <a:spLocks noChangeShapeType="1"/>
          </p:cNvSpPr>
          <p:nvPr/>
        </p:nvSpPr>
        <p:spPr bwMode="auto">
          <a:xfrm>
            <a:off x="60960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55" name="Line 39"/>
          <p:cNvSpPr>
            <a:spLocks noChangeShapeType="1"/>
          </p:cNvSpPr>
          <p:nvPr/>
        </p:nvSpPr>
        <p:spPr bwMode="auto">
          <a:xfrm>
            <a:off x="63246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56" name="Line 40"/>
          <p:cNvSpPr>
            <a:spLocks noChangeShapeType="1"/>
          </p:cNvSpPr>
          <p:nvPr/>
        </p:nvSpPr>
        <p:spPr bwMode="auto">
          <a:xfrm>
            <a:off x="65532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1657" name="Text Box 41"/>
          <p:cNvSpPr txBox="1">
            <a:spLocks noChangeArrowheads="1"/>
          </p:cNvSpPr>
          <p:nvPr/>
        </p:nvSpPr>
        <p:spPr bwMode="auto">
          <a:xfrm>
            <a:off x="4800600" y="2286000"/>
            <a:ext cx="609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5</a:t>
            </a:r>
            <a:endParaRPr lang="ru-RU"/>
          </a:p>
        </p:txBody>
      </p:sp>
      <p:graphicFrame>
        <p:nvGraphicFramePr>
          <p:cNvPr id="111658" name="Object 42"/>
          <p:cNvGraphicFramePr>
            <a:graphicFrameLocks noChangeAspect="1"/>
          </p:cNvGraphicFramePr>
          <p:nvPr>
            <p:ph/>
          </p:nvPr>
        </p:nvGraphicFramePr>
        <p:xfrm>
          <a:off x="4298950" y="3054350"/>
          <a:ext cx="546100" cy="215900"/>
        </p:xfrm>
        <a:graphic>
          <a:graphicData uri="http://schemas.openxmlformats.org/presentationml/2006/ole">
            <p:oleObj spid="_x0000_s8195" name="Формула" r:id="rId5" imgW="545760" imgH="215640" progId="Equation.3">
              <p:embed/>
            </p:oleObj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1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1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11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1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1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1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11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11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11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11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11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11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11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11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1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11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11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11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11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11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11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11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11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111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11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111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1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111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111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111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111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770" decel="1000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770" decel="100000"/>
                                        <p:tgtEl>
                                          <p:spTgt spid="1116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3" dur="77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5" dur="77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770" decel="100000"/>
                                        <p:tgtEl>
                                          <p:spTgt spid="1116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770" decel="100000"/>
                                        <p:tgtEl>
                                          <p:spTgt spid="1116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16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4" dur="770" fill="hold"/>
                                        <p:tgtEl>
                                          <p:spTgt spid="111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1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6" dur="770" fill="hold"/>
                                        <p:tgtEl>
                                          <p:spTgt spid="111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1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 autoUpdateAnimBg="0"/>
      <p:bldP spid="111621" grpId="0" animBg="1"/>
      <p:bldP spid="111622" grpId="0"/>
      <p:bldP spid="111623" grpId="0"/>
      <p:bldP spid="111624" grpId="0"/>
      <p:bldP spid="111625" grpId="0" animBg="1"/>
      <p:bldP spid="111626" grpId="0" animBg="1"/>
      <p:bldP spid="111627" grpId="0" animBg="1"/>
      <p:bldP spid="111628" grpId="0" animBg="1"/>
      <p:bldP spid="111629" grpId="0" animBg="1"/>
      <p:bldP spid="111630" grpId="0" animBg="1"/>
      <p:bldP spid="111631" grpId="0" animBg="1"/>
      <p:bldP spid="111632" grpId="0" animBg="1"/>
      <p:bldP spid="111633" grpId="0" animBg="1"/>
      <p:bldP spid="111634" grpId="0" animBg="1"/>
      <p:bldP spid="111635" grpId="0" animBg="1"/>
      <p:bldP spid="111636" grpId="0" animBg="1"/>
      <p:bldP spid="111637" grpId="0" animBg="1"/>
      <p:bldP spid="111638" grpId="0" animBg="1"/>
      <p:bldP spid="111639" grpId="0" animBg="1"/>
      <p:bldP spid="111640" grpId="0" animBg="1"/>
      <p:bldP spid="111641" grpId="0"/>
      <p:bldP spid="111642" grpId="0" animBg="1"/>
      <p:bldP spid="111643" grpId="0" animBg="1"/>
      <p:bldP spid="111644" grpId="0" animBg="1"/>
      <p:bldP spid="111645" grpId="0" animBg="1"/>
      <p:bldP spid="111646" grpId="0" animBg="1"/>
      <p:bldP spid="111647" grpId="0" animBg="1"/>
      <p:bldP spid="111648" grpId="0" animBg="1"/>
      <p:bldP spid="111649" grpId="0" animBg="1"/>
      <p:bldP spid="111650" grpId="0" animBg="1"/>
      <p:bldP spid="111651" grpId="0" animBg="1"/>
      <p:bldP spid="111652" grpId="0" animBg="1"/>
      <p:bldP spid="111653" grpId="0" animBg="1"/>
      <p:bldP spid="111654" grpId="0" animBg="1"/>
      <p:bldP spid="111655" grpId="0" animBg="1"/>
      <p:bldP spid="111656" grpId="0" animBg="1"/>
      <p:bldP spid="1116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algn="ctr" eaLnBrk="1" hangingPunct="1"/>
            <a:r>
              <a:rPr lang="ru-RU" sz="4800" b="1" smtClean="0">
                <a:solidFill>
                  <a:schemeClr val="bg2"/>
                </a:solidFill>
                <a:latin typeface="Times New Roman" pitchFamily="18" charset="0"/>
              </a:rPr>
              <a:t>Решаем в классе.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90600" y="1600200"/>
            <a:ext cx="6248400" cy="4114800"/>
          </a:xfrm>
        </p:spPr>
        <p:txBody>
          <a:bodyPr/>
          <a:lstStyle/>
          <a:p>
            <a:pPr eaLnBrk="1" hangingPunct="1"/>
            <a:r>
              <a:rPr lang="ru-RU" sz="4000" b="1" smtClean="0">
                <a:latin typeface="Monotype Corsiva" pitchFamily="66" charset="0"/>
              </a:rPr>
              <a:t>№ 812, 813</a:t>
            </a:r>
          </a:p>
          <a:p>
            <a:pPr eaLnBrk="1" hangingPunct="1"/>
            <a:r>
              <a:rPr lang="ru-RU" sz="4000" b="1" smtClean="0">
                <a:latin typeface="Monotype Corsiva" pitchFamily="66" charset="0"/>
              </a:rPr>
              <a:t>№ 815.</a:t>
            </a:r>
          </a:p>
          <a:p>
            <a:pPr eaLnBrk="1" hangingPunct="1"/>
            <a:r>
              <a:rPr lang="ru-RU" sz="4000" b="1" smtClean="0">
                <a:latin typeface="Monotype Corsiva" pitchFamily="66" charset="0"/>
              </a:rPr>
              <a:t>№ 816.</a:t>
            </a:r>
          </a:p>
          <a:p>
            <a:pPr eaLnBrk="1" hangingPunct="1"/>
            <a:r>
              <a:rPr lang="ru-RU" sz="4000" b="1" smtClean="0">
                <a:latin typeface="Monotype Corsiva" pitchFamily="66" charset="0"/>
              </a:rPr>
              <a:t>№ </a:t>
            </a:r>
            <a:r>
              <a:rPr lang="ru-RU" sz="4000" b="1" smtClean="0">
                <a:latin typeface="Monotype Corsiva" pitchFamily="66" charset="0"/>
                <a:hlinkClick r:id="rId2" action="ppaction://hlinksldjump"/>
              </a:rPr>
              <a:t>817</a:t>
            </a:r>
            <a:r>
              <a:rPr lang="ru-RU" sz="4000" b="1" smtClean="0">
                <a:latin typeface="Monotype Corsiva" pitchFamily="66" charset="0"/>
              </a:rPr>
              <a:t>, </a:t>
            </a:r>
            <a:r>
              <a:rPr lang="ru-RU" sz="4000" b="1" smtClean="0">
                <a:latin typeface="Monotype Corsiva" pitchFamily="66" charset="0"/>
                <a:hlinkClick r:id="rId3" action="ppaction://hlinksldjump"/>
              </a:rPr>
              <a:t>819</a:t>
            </a:r>
            <a:r>
              <a:rPr lang="ru-RU" sz="4000" b="1" smtClean="0">
                <a:latin typeface="Monotype Corsiva" pitchFamily="66" charset="0"/>
              </a:rPr>
              <a:t> , </a:t>
            </a:r>
            <a:r>
              <a:rPr lang="ru-RU" sz="4000" b="1" smtClean="0">
                <a:latin typeface="Monotype Corsiva" pitchFamily="66" charset="0"/>
                <a:hlinkClick r:id="rId4" action="ppaction://hlinksldjump"/>
              </a:rPr>
              <a:t>821</a:t>
            </a:r>
            <a:r>
              <a:rPr lang="ru-RU" sz="4000" b="1" smtClean="0">
                <a:latin typeface="Monotype Corsiva" pitchFamily="66" charset="0"/>
              </a:rPr>
              <a:t> – устно.</a:t>
            </a:r>
          </a:p>
          <a:p>
            <a:pPr eaLnBrk="1" hangingPunct="1"/>
            <a:r>
              <a:rPr lang="ru-RU" sz="4000" b="1" smtClean="0">
                <a:latin typeface="Monotype Corsiva" pitchFamily="66" charset="0"/>
              </a:rPr>
              <a:t>№ 825, 827.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0" y="990600"/>
            <a:ext cx="518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>
                <a:latin typeface="Monotype Corsiva" pitchFamily="66" charset="0"/>
              </a:rPr>
              <a:t>Закрепление новой темы:</a:t>
            </a:r>
          </a:p>
        </p:txBody>
      </p:sp>
      <p:sp>
        <p:nvSpPr>
          <p:cNvPr id="78857" name="AutoShape 9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6553200" y="5867400"/>
            <a:ext cx="2590800" cy="8382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7010400" y="59436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latin typeface="Monotype Corsiva" pitchFamily="66" charset="0"/>
              </a:rPr>
              <a:t>Конец!</a:t>
            </a:r>
            <a:endParaRPr lang="ru-RU"/>
          </a:p>
        </p:txBody>
      </p:sp>
      <p:sp>
        <p:nvSpPr>
          <p:cNvPr id="78859" name="AutoShape 1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52400" y="5867400"/>
            <a:ext cx="2590800" cy="8382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609600" y="59436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>
                <a:latin typeface="Monotype Corsiva" pitchFamily="66" charset="0"/>
              </a:rPr>
              <a:t>Дома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75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75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75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75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75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75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75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75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75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utoUpdateAnimBg="0"/>
      <p:bldP spid="78851" grpId="0" build="p" autoUpdateAnimBg="0" advAuto="0"/>
      <p:bldP spid="78853" grpId="0" autoUpdateAnimBg="0"/>
      <p:bldP spid="78857" grpId="0" animBg="1"/>
      <p:bldP spid="78858" grpId="0"/>
      <p:bldP spid="78859" grpId="0" animBg="1"/>
      <p:bldP spid="788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7848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chemeClr val="bg2"/>
                </a:solidFill>
                <a:latin typeface="Times New Roman" pitchFamily="18" charset="0"/>
              </a:rPr>
              <a:t>№ 817</a:t>
            </a:r>
          </a:p>
        </p:txBody>
      </p:sp>
      <p:sp>
        <p:nvSpPr>
          <p:cNvPr id="115716" name="Line 4"/>
          <p:cNvSpPr>
            <a:spLocks noChangeShapeType="1"/>
          </p:cNvSpPr>
          <p:nvPr/>
        </p:nvSpPr>
        <p:spPr bwMode="auto">
          <a:xfrm>
            <a:off x="304800" y="2362200"/>
            <a:ext cx="7543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5717" name="Text Box 5"/>
          <p:cNvSpPr txBox="1">
            <a:spLocks noChangeArrowheads="1"/>
          </p:cNvSpPr>
          <p:nvPr/>
        </p:nvSpPr>
        <p:spPr bwMode="auto">
          <a:xfrm>
            <a:off x="8001000" y="19812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Monotype Corsiva" pitchFamily="66" charset="0"/>
              </a:rPr>
              <a:t>x</a:t>
            </a:r>
            <a:endParaRPr lang="ru-RU"/>
          </a:p>
        </p:txBody>
      </p:sp>
      <p:sp>
        <p:nvSpPr>
          <p:cNvPr id="115750" name="Oval 38"/>
          <p:cNvSpPr>
            <a:spLocks noChangeArrowheads="1"/>
          </p:cNvSpPr>
          <p:nvPr/>
        </p:nvSpPr>
        <p:spPr bwMode="auto">
          <a:xfrm>
            <a:off x="1828800" y="2209800"/>
            <a:ext cx="228600" cy="2444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5751" name="Oval 39"/>
          <p:cNvSpPr>
            <a:spLocks noChangeArrowheads="1"/>
          </p:cNvSpPr>
          <p:nvPr/>
        </p:nvSpPr>
        <p:spPr bwMode="auto">
          <a:xfrm>
            <a:off x="5638800" y="2209800"/>
            <a:ext cx="228600" cy="2444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5752" name="Text Box 40"/>
          <p:cNvSpPr txBox="1">
            <a:spLocks noChangeArrowheads="1"/>
          </p:cNvSpPr>
          <p:nvPr/>
        </p:nvSpPr>
        <p:spPr bwMode="auto">
          <a:xfrm>
            <a:off x="1524000" y="1447800"/>
            <a:ext cx="838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-4</a:t>
            </a:r>
            <a:endParaRPr lang="ru-RU"/>
          </a:p>
        </p:txBody>
      </p:sp>
      <p:sp>
        <p:nvSpPr>
          <p:cNvPr id="115753" name="Text Box 41"/>
          <p:cNvSpPr txBox="1">
            <a:spLocks noChangeArrowheads="1"/>
          </p:cNvSpPr>
          <p:nvPr/>
        </p:nvSpPr>
        <p:spPr bwMode="auto">
          <a:xfrm>
            <a:off x="5334000" y="1447800"/>
            <a:ext cx="1066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6,5</a:t>
            </a:r>
            <a:endParaRPr lang="ru-RU"/>
          </a:p>
        </p:txBody>
      </p:sp>
      <p:sp>
        <p:nvSpPr>
          <p:cNvPr id="115754" name="Text Box 42"/>
          <p:cNvSpPr txBox="1">
            <a:spLocks noChangeArrowheads="1"/>
          </p:cNvSpPr>
          <p:nvPr/>
        </p:nvSpPr>
        <p:spPr bwMode="auto">
          <a:xfrm>
            <a:off x="0" y="990600"/>
            <a:ext cx="76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 b="1">
                <a:solidFill>
                  <a:schemeClr val="bg2"/>
                </a:solidFill>
                <a:latin typeface="Monotype Corsiva" pitchFamily="66" charset="0"/>
              </a:rPr>
              <a:t>а)</a:t>
            </a:r>
          </a:p>
        </p:txBody>
      </p:sp>
      <p:sp>
        <p:nvSpPr>
          <p:cNvPr id="115755" name="Line 43"/>
          <p:cNvSpPr>
            <a:spLocks noChangeShapeType="1"/>
          </p:cNvSpPr>
          <p:nvPr/>
        </p:nvSpPr>
        <p:spPr bwMode="auto">
          <a:xfrm>
            <a:off x="304800" y="4876800"/>
            <a:ext cx="7543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5756" name="Text Box 44"/>
          <p:cNvSpPr txBox="1">
            <a:spLocks noChangeArrowheads="1"/>
          </p:cNvSpPr>
          <p:nvPr/>
        </p:nvSpPr>
        <p:spPr bwMode="auto">
          <a:xfrm>
            <a:off x="8001000" y="44958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Monotype Corsiva" pitchFamily="66" charset="0"/>
              </a:rPr>
              <a:t>x</a:t>
            </a:r>
            <a:endParaRPr lang="ru-RU"/>
          </a:p>
        </p:txBody>
      </p:sp>
      <p:sp>
        <p:nvSpPr>
          <p:cNvPr id="115757" name="Oval 45"/>
          <p:cNvSpPr>
            <a:spLocks noChangeArrowheads="1"/>
          </p:cNvSpPr>
          <p:nvPr/>
        </p:nvSpPr>
        <p:spPr bwMode="auto">
          <a:xfrm>
            <a:off x="1828800" y="4724400"/>
            <a:ext cx="228600" cy="24447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5758" name="Oval 46"/>
          <p:cNvSpPr>
            <a:spLocks noChangeArrowheads="1"/>
          </p:cNvSpPr>
          <p:nvPr/>
        </p:nvSpPr>
        <p:spPr bwMode="auto">
          <a:xfrm>
            <a:off x="5638800" y="4724400"/>
            <a:ext cx="228600" cy="24447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5759" name="Text Box 47"/>
          <p:cNvSpPr txBox="1">
            <a:spLocks noChangeArrowheads="1"/>
          </p:cNvSpPr>
          <p:nvPr/>
        </p:nvSpPr>
        <p:spPr bwMode="auto">
          <a:xfrm>
            <a:off x="1524000" y="3962400"/>
            <a:ext cx="838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-8</a:t>
            </a:r>
            <a:endParaRPr lang="ru-RU"/>
          </a:p>
        </p:txBody>
      </p:sp>
      <p:sp>
        <p:nvSpPr>
          <p:cNvPr id="115760" name="Text Box 48"/>
          <p:cNvSpPr txBox="1">
            <a:spLocks noChangeArrowheads="1"/>
          </p:cNvSpPr>
          <p:nvPr/>
        </p:nvSpPr>
        <p:spPr bwMode="auto">
          <a:xfrm>
            <a:off x="5334000" y="3962400"/>
            <a:ext cx="10668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-5</a:t>
            </a:r>
            <a:endParaRPr lang="ru-RU"/>
          </a:p>
        </p:txBody>
      </p:sp>
      <p:sp>
        <p:nvSpPr>
          <p:cNvPr id="115761" name="Text Box 49"/>
          <p:cNvSpPr txBox="1">
            <a:spLocks noChangeArrowheads="1"/>
          </p:cNvSpPr>
          <p:nvPr/>
        </p:nvSpPr>
        <p:spPr bwMode="auto">
          <a:xfrm>
            <a:off x="0" y="3505200"/>
            <a:ext cx="76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>
                <a:solidFill>
                  <a:schemeClr val="bg2"/>
                </a:solidFill>
                <a:latin typeface="Monotype Corsiva" pitchFamily="66" charset="0"/>
              </a:rPr>
              <a:t>б)</a:t>
            </a:r>
            <a:endParaRPr lang="ru-RU"/>
          </a:p>
        </p:txBody>
      </p:sp>
      <p:sp>
        <p:nvSpPr>
          <p:cNvPr id="115762" name="AutoShape 5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867400"/>
            <a:ext cx="2590800" cy="8382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5763" name="Text Box 51"/>
          <p:cNvSpPr txBox="1">
            <a:spLocks noChangeArrowheads="1"/>
          </p:cNvSpPr>
          <p:nvPr/>
        </p:nvSpPr>
        <p:spPr bwMode="auto">
          <a:xfrm>
            <a:off x="7010400" y="59436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>
                <a:latin typeface="Monotype Corsiva" pitchFamily="66" charset="0"/>
              </a:rPr>
              <a:t>Назад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5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5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57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57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5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5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5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5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5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5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5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5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57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57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5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5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5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5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5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5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5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57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57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57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57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5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5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5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5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5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5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15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5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5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5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1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15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autoUpdateAnimBg="0"/>
      <p:bldP spid="115716" grpId="0" animBg="1"/>
      <p:bldP spid="115717" grpId="0"/>
      <p:bldP spid="115750" grpId="0" animBg="1"/>
      <p:bldP spid="115751" grpId="0" animBg="1"/>
      <p:bldP spid="115752" grpId="0"/>
      <p:bldP spid="115753" grpId="0"/>
      <p:bldP spid="115754" grpId="0"/>
      <p:bldP spid="115755" grpId="0" animBg="1"/>
      <p:bldP spid="115756" grpId="0"/>
      <p:bldP spid="115757" grpId="0" animBg="1"/>
      <p:bldP spid="115758" grpId="0" animBg="1"/>
      <p:bldP spid="115759" grpId="0"/>
      <p:bldP spid="115760" grpId="0"/>
      <p:bldP spid="115761" grpId="0"/>
      <p:bldP spid="115762" grpId="0" animBg="1"/>
      <p:bldP spid="11576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7848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chemeClr val="bg2"/>
                </a:solidFill>
                <a:latin typeface="Times New Roman" pitchFamily="18" charset="0"/>
              </a:rPr>
              <a:t>№ 819</a:t>
            </a:r>
          </a:p>
        </p:txBody>
      </p:sp>
      <p:sp>
        <p:nvSpPr>
          <p:cNvPr id="117763" name="Line 3"/>
          <p:cNvSpPr>
            <a:spLocks noChangeShapeType="1"/>
          </p:cNvSpPr>
          <p:nvPr/>
        </p:nvSpPr>
        <p:spPr bwMode="auto">
          <a:xfrm>
            <a:off x="685800" y="3733800"/>
            <a:ext cx="7620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8382000" y="3352800"/>
            <a:ext cx="498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Monotype Corsiva" pitchFamily="66" charset="0"/>
              </a:rPr>
              <a:t>x</a:t>
            </a:r>
            <a:endParaRPr lang="ru-RU"/>
          </a:p>
        </p:txBody>
      </p:sp>
      <p:sp>
        <p:nvSpPr>
          <p:cNvPr id="117765" name="Oval 5"/>
          <p:cNvSpPr>
            <a:spLocks noChangeArrowheads="1"/>
          </p:cNvSpPr>
          <p:nvPr/>
        </p:nvSpPr>
        <p:spPr bwMode="auto">
          <a:xfrm>
            <a:off x="2209800" y="3581400"/>
            <a:ext cx="249238" cy="2444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7766" name="Oval 6"/>
          <p:cNvSpPr>
            <a:spLocks noChangeArrowheads="1"/>
          </p:cNvSpPr>
          <p:nvPr/>
        </p:nvSpPr>
        <p:spPr bwMode="auto">
          <a:xfrm>
            <a:off x="6019800" y="3581400"/>
            <a:ext cx="249238" cy="2444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1905000" y="2819400"/>
            <a:ext cx="1143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1,5</a:t>
            </a:r>
            <a:endParaRPr lang="ru-RU"/>
          </a:p>
        </p:txBody>
      </p:sp>
      <p:sp>
        <p:nvSpPr>
          <p:cNvPr id="117768" name="Text Box 8"/>
          <p:cNvSpPr txBox="1">
            <a:spLocks noChangeArrowheads="1"/>
          </p:cNvSpPr>
          <p:nvPr/>
        </p:nvSpPr>
        <p:spPr bwMode="auto">
          <a:xfrm>
            <a:off x="5715000" y="2819400"/>
            <a:ext cx="116363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2,4</a:t>
            </a:r>
            <a:endParaRPr lang="ru-RU"/>
          </a:p>
        </p:txBody>
      </p:sp>
      <p:sp>
        <p:nvSpPr>
          <p:cNvPr id="117777" name="AutoShape 1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867400"/>
            <a:ext cx="2590800" cy="8382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7778" name="Text Box 18"/>
          <p:cNvSpPr txBox="1">
            <a:spLocks noChangeArrowheads="1"/>
          </p:cNvSpPr>
          <p:nvPr/>
        </p:nvSpPr>
        <p:spPr bwMode="auto">
          <a:xfrm>
            <a:off x="7010400" y="59436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>
                <a:latin typeface="Monotype Corsiva" pitchFamily="66" charset="0"/>
              </a:rPr>
              <a:t>Назад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7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7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17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autoUpdateAnimBg="0"/>
      <p:bldP spid="117763" grpId="0" animBg="1"/>
      <p:bldP spid="117764" grpId="0"/>
      <p:bldP spid="117765" grpId="0" animBg="1"/>
      <p:bldP spid="117766" grpId="0" animBg="1"/>
      <p:bldP spid="117767" grpId="0"/>
      <p:bldP spid="117768" grpId="0"/>
      <p:bldP spid="117777" grpId="0" animBg="1"/>
      <p:bldP spid="11777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7848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chemeClr val="bg2"/>
                </a:solidFill>
                <a:latin typeface="Times New Roman" pitchFamily="18" charset="0"/>
              </a:rPr>
              <a:t>№ 821</a:t>
            </a:r>
          </a:p>
        </p:txBody>
      </p:sp>
      <p:sp>
        <p:nvSpPr>
          <p:cNvPr id="119811" name="Line 3"/>
          <p:cNvSpPr>
            <a:spLocks noChangeShapeType="1"/>
          </p:cNvSpPr>
          <p:nvPr/>
        </p:nvSpPr>
        <p:spPr bwMode="auto">
          <a:xfrm>
            <a:off x="304800" y="2362200"/>
            <a:ext cx="7543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9812" name="Text Box 4"/>
          <p:cNvSpPr txBox="1">
            <a:spLocks noChangeArrowheads="1"/>
          </p:cNvSpPr>
          <p:nvPr/>
        </p:nvSpPr>
        <p:spPr bwMode="auto">
          <a:xfrm>
            <a:off x="8001000" y="19812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Monotype Corsiva" pitchFamily="66" charset="0"/>
              </a:rPr>
              <a:t>x</a:t>
            </a:r>
            <a:endParaRPr lang="ru-RU"/>
          </a:p>
        </p:txBody>
      </p:sp>
      <p:sp>
        <p:nvSpPr>
          <p:cNvPr id="119813" name="Oval 5"/>
          <p:cNvSpPr>
            <a:spLocks noChangeArrowheads="1"/>
          </p:cNvSpPr>
          <p:nvPr/>
        </p:nvSpPr>
        <p:spPr bwMode="auto">
          <a:xfrm>
            <a:off x="1828800" y="2209800"/>
            <a:ext cx="228600" cy="2444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9814" name="Oval 6"/>
          <p:cNvSpPr>
            <a:spLocks noChangeArrowheads="1"/>
          </p:cNvSpPr>
          <p:nvPr/>
        </p:nvSpPr>
        <p:spPr bwMode="auto">
          <a:xfrm>
            <a:off x="5638800" y="2209800"/>
            <a:ext cx="228600" cy="2444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9815" name="Text Box 7"/>
          <p:cNvSpPr txBox="1">
            <a:spLocks noChangeArrowheads="1"/>
          </p:cNvSpPr>
          <p:nvPr/>
        </p:nvSpPr>
        <p:spPr bwMode="auto">
          <a:xfrm>
            <a:off x="1524000" y="1447800"/>
            <a:ext cx="838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-4</a:t>
            </a:r>
            <a:endParaRPr lang="ru-RU"/>
          </a:p>
        </p:txBody>
      </p:sp>
      <p:sp>
        <p:nvSpPr>
          <p:cNvPr id="119816" name="Text Box 8"/>
          <p:cNvSpPr txBox="1">
            <a:spLocks noChangeArrowheads="1"/>
          </p:cNvSpPr>
          <p:nvPr/>
        </p:nvSpPr>
        <p:spPr bwMode="auto">
          <a:xfrm>
            <a:off x="5486400" y="1447800"/>
            <a:ext cx="762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3</a:t>
            </a:r>
            <a:endParaRPr lang="ru-RU"/>
          </a:p>
        </p:txBody>
      </p:sp>
      <p:sp>
        <p:nvSpPr>
          <p:cNvPr id="119817" name="Text Box 9"/>
          <p:cNvSpPr txBox="1">
            <a:spLocks noChangeArrowheads="1"/>
          </p:cNvSpPr>
          <p:nvPr/>
        </p:nvSpPr>
        <p:spPr bwMode="auto">
          <a:xfrm>
            <a:off x="0" y="990600"/>
            <a:ext cx="76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5400" b="1">
                <a:solidFill>
                  <a:schemeClr val="bg2"/>
                </a:solidFill>
                <a:latin typeface="Monotype Corsiva" pitchFamily="66" charset="0"/>
              </a:rPr>
              <a:t>а)</a:t>
            </a:r>
          </a:p>
        </p:txBody>
      </p:sp>
      <p:sp>
        <p:nvSpPr>
          <p:cNvPr id="119818" name="Line 10"/>
          <p:cNvSpPr>
            <a:spLocks noChangeShapeType="1"/>
          </p:cNvSpPr>
          <p:nvPr/>
        </p:nvSpPr>
        <p:spPr bwMode="auto">
          <a:xfrm>
            <a:off x="304800" y="4876800"/>
            <a:ext cx="7543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9819" name="Text Box 11"/>
          <p:cNvSpPr txBox="1">
            <a:spLocks noChangeArrowheads="1"/>
          </p:cNvSpPr>
          <p:nvPr/>
        </p:nvSpPr>
        <p:spPr bwMode="auto">
          <a:xfrm>
            <a:off x="8001000" y="44958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Monotype Corsiva" pitchFamily="66" charset="0"/>
              </a:rPr>
              <a:t>x</a:t>
            </a:r>
            <a:endParaRPr lang="ru-RU"/>
          </a:p>
        </p:txBody>
      </p:sp>
      <p:sp>
        <p:nvSpPr>
          <p:cNvPr id="119820" name="Oval 12"/>
          <p:cNvSpPr>
            <a:spLocks noChangeArrowheads="1"/>
          </p:cNvSpPr>
          <p:nvPr/>
        </p:nvSpPr>
        <p:spPr bwMode="auto">
          <a:xfrm>
            <a:off x="1828800" y="4724400"/>
            <a:ext cx="228600" cy="24447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9821" name="Oval 13"/>
          <p:cNvSpPr>
            <a:spLocks noChangeArrowheads="1"/>
          </p:cNvSpPr>
          <p:nvPr/>
        </p:nvSpPr>
        <p:spPr bwMode="auto">
          <a:xfrm>
            <a:off x="5638800" y="4724400"/>
            <a:ext cx="228600" cy="24447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9822" name="Text Box 14"/>
          <p:cNvSpPr txBox="1">
            <a:spLocks noChangeArrowheads="1"/>
          </p:cNvSpPr>
          <p:nvPr/>
        </p:nvSpPr>
        <p:spPr bwMode="auto">
          <a:xfrm>
            <a:off x="1524000" y="3962400"/>
            <a:ext cx="838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-3</a:t>
            </a:r>
            <a:endParaRPr lang="ru-RU"/>
          </a:p>
        </p:txBody>
      </p:sp>
      <p:sp>
        <p:nvSpPr>
          <p:cNvPr id="119823" name="Text Box 15"/>
          <p:cNvSpPr txBox="1">
            <a:spLocks noChangeArrowheads="1"/>
          </p:cNvSpPr>
          <p:nvPr/>
        </p:nvSpPr>
        <p:spPr bwMode="auto">
          <a:xfrm>
            <a:off x="5562600" y="3962400"/>
            <a:ext cx="838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5</a:t>
            </a:r>
            <a:endParaRPr lang="ru-RU"/>
          </a:p>
        </p:txBody>
      </p:sp>
      <p:sp>
        <p:nvSpPr>
          <p:cNvPr id="119824" name="Text Box 16"/>
          <p:cNvSpPr txBox="1">
            <a:spLocks noChangeArrowheads="1"/>
          </p:cNvSpPr>
          <p:nvPr/>
        </p:nvSpPr>
        <p:spPr bwMode="auto">
          <a:xfrm>
            <a:off x="0" y="3505200"/>
            <a:ext cx="76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>
                <a:solidFill>
                  <a:schemeClr val="bg2"/>
                </a:solidFill>
                <a:latin typeface="Monotype Corsiva" pitchFamily="66" charset="0"/>
              </a:rPr>
              <a:t>б)</a:t>
            </a:r>
            <a:endParaRPr lang="ru-RU"/>
          </a:p>
        </p:txBody>
      </p:sp>
      <p:sp>
        <p:nvSpPr>
          <p:cNvPr id="119825" name="AutoShape 1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867400"/>
            <a:ext cx="2590800" cy="8382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9826" name="Text Box 18"/>
          <p:cNvSpPr txBox="1">
            <a:spLocks noChangeArrowheads="1"/>
          </p:cNvSpPr>
          <p:nvPr/>
        </p:nvSpPr>
        <p:spPr bwMode="auto">
          <a:xfrm>
            <a:off x="7010400" y="59436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>
                <a:latin typeface="Monotype Corsiva" pitchFamily="66" charset="0"/>
              </a:rPr>
              <a:t>Назад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9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9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9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9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9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9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9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9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9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9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9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9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9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9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9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19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19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19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autoUpdateAnimBg="0"/>
      <p:bldP spid="119811" grpId="0" animBg="1"/>
      <p:bldP spid="119812" grpId="0"/>
      <p:bldP spid="119813" grpId="0" animBg="1"/>
      <p:bldP spid="119814" grpId="0" animBg="1"/>
      <p:bldP spid="119815" grpId="0"/>
      <p:bldP spid="119816" grpId="0"/>
      <p:bldP spid="119817" grpId="0"/>
      <p:bldP spid="119818" grpId="0" animBg="1"/>
      <p:bldP spid="119819" grpId="0"/>
      <p:bldP spid="119820" grpId="0" animBg="1"/>
      <p:bldP spid="119821" grpId="0" animBg="1"/>
      <p:bldP spid="119822" grpId="0"/>
      <p:bldP spid="119823" grpId="0"/>
      <p:bldP spid="119824" grpId="0"/>
      <p:bldP spid="119825" grpId="0" animBg="1"/>
      <p:bldP spid="1198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7848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chemeClr val="bg2"/>
                </a:solidFill>
                <a:latin typeface="Times New Roman" pitchFamily="18" charset="0"/>
              </a:rPr>
              <a:t>Домашнее задание.</a:t>
            </a:r>
          </a:p>
        </p:txBody>
      </p:sp>
      <p:sp>
        <p:nvSpPr>
          <p:cNvPr id="125961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53200" y="5867400"/>
            <a:ext cx="2590800" cy="838200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5962" name="Text Box 10"/>
          <p:cNvSpPr txBox="1">
            <a:spLocks noChangeArrowheads="1"/>
          </p:cNvSpPr>
          <p:nvPr/>
        </p:nvSpPr>
        <p:spPr bwMode="auto">
          <a:xfrm>
            <a:off x="7010400" y="59436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>
                <a:latin typeface="Monotype Corsiva" pitchFamily="66" charset="0"/>
              </a:rPr>
              <a:t>Назад</a:t>
            </a:r>
          </a:p>
        </p:txBody>
      </p:sp>
      <p:sp>
        <p:nvSpPr>
          <p:cNvPr id="125963" name="Rectangle 11"/>
          <p:cNvSpPr>
            <a:spLocks noChangeArrowheads="1"/>
          </p:cNvSpPr>
          <p:nvPr/>
        </p:nvSpPr>
        <p:spPr bwMode="auto">
          <a:xfrm>
            <a:off x="381000" y="1524000"/>
            <a:ext cx="8458200" cy="420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>
                <a:latin typeface="Monotype Corsiva" pitchFamily="66" charset="0"/>
              </a:rPr>
              <a:t>п. 33 учить виды промежутков</a:t>
            </a:r>
          </a:p>
          <a:p>
            <a:r>
              <a:rPr lang="ru-RU" sz="5400" b="1">
                <a:latin typeface="Monotype Corsiva" pitchFamily="66" charset="0"/>
              </a:rPr>
              <a:t>№ 814</a:t>
            </a:r>
          </a:p>
          <a:p>
            <a:r>
              <a:rPr lang="ru-RU" sz="5400" b="1">
                <a:latin typeface="Monotype Corsiva" pitchFamily="66" charset="0"/>
              </a:rPr>
              <a:t>№ 822</a:t>
            </a:r>
          </a:p>
          <a:p>
            <a:r>
              <a:rPr lang="ru-RU" sz="5400" b="1">
                <a:latin typeface="Monotype Corsiva" pitchFamily="66" charset="0"/>
              </a:rPr>
              <a:t>№ 828</a:t>
            </a:r>
          </a:p>
          <a:p>
            <a:r>
              <a:rPr lang="ru-RU" sz="5400" b="1">
                <a:latin typeface="Monotype Corsiva" pitchFamily="66" charset="0"/>
              </a:rPr>
              <a:t>№ 916 вг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25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 autoUpdateAnimBg="0"/>
      <p:bldP spid="125961" grpId="0" animBg="1"/>
      <p:bldP spid="125962" grpId="0"/>
      <p:bldP spid="12596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0" name="Text Box 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143000" y="0"/>
            <a:ext cx="8001000" cy="595313"/>
          </a:xfrm>
          <a:prstGeom prst="rect">
            <a:avLst/>
          </a:prstGeom>
          <a:solidFill>
            <a:schemeClr val="accent2"/>
          </a:solidFill>
          <a:ln w="76200" cmpd="tri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solidFill>
                  <a:schemeClr val="accent1"/>
                </a:solidFill>
              </a:rPr>
              <a:t>Сводная таблица числовых промежутков</a:t>
            </a:r>
          </a:p>
        </p:txBody>
      </p:sp>
      <p:graphicFrame>
        <p:nvGraphicFramePr>
          <p:cNvPr id="128003" name="Group 3"/>
          <p:cNvGraphicFramePr>
            <a:graphicFrameLocks noGrp="1"/>
          </p:cNvGraphicFramePr>
          <p:nvPr/>
        </p:nvGraphicFramePr>
        <p:xfrm>
          <a:off x="71438" y="728663"/>
          <a:ext cx="9072562" cy="6129342"/>
        </p:xfrm>
        <a:graphic>
          <a:graphicData uri="http://schemas.openxmlformats.org/drawingml/2006/table">
            <a:tbl>
              <a:tblPr/>
              <a:tblGrid>
                <a:gridCol w="2222500"/>
                <a:gridCol w="2406650"/>
                <a:gridCol w="1851025"/>
                <a:gridCol w="2592387"/>
              </a:tblGrid>
              <a:tr h="681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Аналитическая модель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Геометрическая модель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Обозначение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Arial" charset="0"/>
                        </a:rPr>
                        <a:t>Название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1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8055" name="Object 55"/>
          <p:cNvGraphicFramePr>
            <a:graphicFrameLocks noChangeAspect="1"/>
          </p:cNvGraphicFramePr>
          <p:nvPr/>
        </p:nvGraphicFramePr>
        <p:xfrm>
          <a:off x="431800" y="2174875"/>
          <a:ext cx="1104900" cy="512763"/>
        </p:xfrm>
        <a:graphic>
          <a:graphicData uri="http://schemas.openxmlformats.org/presentationml/2006/ole">
            <p:oleObj spid="_x0000_s9218" name="Формула" r:id="rId4" imgW="355320" imgH="164880" progId="Equation.3">
              <p:embed/>
            </p:oleObj>
          </a:graphicData>
        </a:graphic>
      </p:graphicFrame>
      <p:graphicFrame>
        <p:nvGraphicFramePr>
          <p:cNvPr id="128056" name="Object 56"/>
          <p:cNvGraphicFramePr>
            <a:graphicFrameLocks noChangeAspect="1"/>
          </p:cNvGraphicFramePr>
          <p:nvPr/>
        </p:nvGraphicFramePr>
        <p:xfrm>
          <a:off x="431800" y="1489075"/>
          <a:ext cx="1104900" cy="433388"/>
        </p:xfrm>
        <a:graphic>
          <a:graphicData uri="http://schemas.openxmlformats.org/presentationml/2006/ole">
            <p:oleObj spid="_x0000_s9219" name="Формула" r:id="rId5" imgW="355320" imgH="139680" progId="Equation.3">
              <p:embed/>
            </p:oleObj>
          </a:graphicData>
        </a:graphic>
      </p:graphicFrame>
      <p:graphicFrame>
        <p:nvGraphicFramePr>
          <p:cNvPr id="128057" name="Object 57"/>
          <p:cNvGraphicFramePr>
            <a:graphicFrameLocks noChangeAspect="1"/>
          </p:cNvGraphicFramePr>
          <p:nvPr/>
        </p:nvGraphicFramePr>
        <p:xfrm>
          <a:off x="488950" y="3429000"/>
          <a:ext cx="1103313" cy="552450"/>
        </p:xfrm>
        <a:graphic>
          <a:graphicData uri="http://schemas.openxmlformats.org/presentationml/2006/ole">
            <p:oleObj spid="_x0000_s9220" name="Формула" r:id="rId6" imgW="355320" imgH="177480" progId="Equation.3">
              <p:embed/>
            </p:oleObj>
          </a:graphicData>
        </a:graphic>
      </p:graphicFrame>
      <p:graphicFrame>
        <p:nvGraphicFramePr>
          <p:cNvPr id="128058" name="Object 58"/>
          <p:cNvGraphicFramePr>
            <a:graphicFrameLocks noChangeAspect="1"/>
          </p:cNvGraphicFramePr>
          <p:nvPr/>
        </p:nvGraphicFramePr>
        <p:xfrm>
          <a:off x="431800" y="2876550"/>
          <a:ext cx="1103313" cy="552450"/>
        </p:xfrm>
        <a:graphic>
          <a:graphicData uri="http://schemas.openxmlformats.org/presentationml/2006/ole">
            <p:oleObj spid="_x0000_s9221" name="Формула" r:id="rId7" imgW="355320" imgH="177480" progId="Equation.3">
              <p:embed/>
            </p:oleObj>
          </a:graphicData>
        </a:graphic>
      </p:graphicFrame>
      <p:graphicFrame>
        <p:nvGraphicFramePr>
          <p:cNvPr id="128059" name="Object 59"/>
          <p:cNvGraphicFramePr>
            <a:graphicFrameLocks noChangeAspect="1"/>
          </p:cNvGraphicFramePr>
          <p:nvPr/>
        </p:nvGraphicFramePr>
        <p:xfrm>
          <a:off x="300038" y="4149725"/>
          <a:ext cx="1627187" cy="552450"/>
        </p:xfrm>
        <a:graphic>
          <a:graphicData uri="http://schemas.openxmlformats.org/presentationml/2006/ole">
            <p:oleObj spid="_x0000_s9222" name="Формула" r:id="rId8" imgW="583920" imgH="177480" progId="Equation.3">
              <p:embed/>
            </p:oleObj>
          </a:graphicData>
        </a:graphic>
      </p:graphicFrame>
      <p:graphicFrame>
        <p:nvGraphicFramePr>
          <p:cNvPr id="128060" name="Object 60"/>
          <p:cNvGraphicFramePr>
            <a:graphicFrameLocks noChangeAspect="1"/>
          </p:cNvGraphicFramePr>
          <p:nvPr/>
        </p:nvGraphicFramePr>
        <p:xfrm>
          <a:off x="250825" y="6116638"/>
          <a:ext cx="1627188" cy="552450"/>
        </p:xfrm>
        <a:graphic>
          <a:graphicData uri="http://schemas.openxmlformats.org/presentationml/2006/ole">
            <p:oleObj spid="_x0000_s9223" name="Формула" r:id="rId9" imgW="583920" imgH="177480" progId="Equation.3">
              <p:embed/>
            </p:oleObj>
          </a:graphicData>
        </a:graphic>
      </p:graphicFrame>
      <p:graphicFrame>
        <p:nvGraphicFramePr>
          <p:cNvPr id="128061" name="Object 61"/>
          <p:cNvGraphicFramePr>
            <a:graphicFrameLocks noChangeAspect="1"/>
          </p:cNvGraphicFramePr>
          <p:nvPr/>
        </p:nvGraphicFramePr>
        <p:xfrm>
          <a:off x="250825" y="5576888"/>
          <a:ext cx="1627188" cy="552450"/>
        </p:xfrm>
        <a:graphic>
          <a:graphicData uri="http://schemas.openxmlformats.org/presentationml/2006/ole">
            <p:oleObj spid="_x0000_s9224" name="Формула" r:id="rId10" imgW="583920" imgH="177480" progId="Equation.3">
              <p:embed/>
            </p:oleObj>
          </a:graphicData>
        </a:graphic>
      </p:graphicFrame>
      <p:graphicFrame>
        <p:nvGraphicFramePr>
          <p:cNvPr id="128062" name="Object 62"/>
          <p:cNvGraphicFramePr>
            <a:graphicFrameLocks noChangeAspect="1"/>
          </p:cNvGraphicFramePr>
          <p:nvPr/>
        </p:nvGraphicFramePr>
        <p:xfrm>
          <a:off x="250825" y="4856163"/>
          <a:ext cx="1627188" cy="552450"/>
        </p:xfrm>
        <a:graphic>
          <a:graphicData uri="http://schemas.openxmlformats.org/presentationml/2006/ole">
            <p:oleObj spid="_x0000_s9225" name="Формула" r:id="rId11" imgW="583920" imgH="177480" progId="Equation.3">
              <p:embed/>
            </p:oleObj>
          </a:graphicData>
        </a:graphic>
      </p:graphicFrame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2517775" y="3783013"/>
            <a:ext cx="1800225" cy="0"/>
          </a:xfrm>
          <a:prstGeom prst="line">
            <a:avLst/>
          </a:prstGeom>
          <a:noFill/>
          <a:ln w="63500">
            <a:solidFill>
              <a:srgbClr val="66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83" name="Oval 27"/>
          <p:cNvSpPr>
            <a:spLocks noChangeArrowheads="1"/>
          </p:cNvSpPr>
          <p:nvPr/>
        </p:nvSpPr>
        <p:spPr bwMode="auto">
          <a:xfrm flipV="1">
            <a:off x="3597275" y="3727450"/>
            <a:ext cx="125413" cy="125413"/>
          </a:xfrm>
          <a:prstGeom prst="ellipse">
            <a:avLst/>
          </a:prstGeom>
          <a:solidFill>
            <a:srgbClr val="6600CC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>
              <a:solidFill>
                <a:srgbClr val="6600CC"/>
              </a:solidFill>
            </a:endParaRPr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 flipH="1">
            <a:off x="2517775" y="3603625"/>
            <a:ext cx="1081088" cy="192088"/>
            <a:chOff x="1746" y="1820"/>
            <a:chExt cx="1814" cy="192"/>
          </a:xfrm>
        </p:grpSpPr>
        <p:grpSp>
          <p:nvGrpSpPr>
            <p:cNvPr id="3" name="Group 66"/>
            <p:cNvGrpSpPr>
              <a:grpSpLocks/>
            </p:cNvGrpSpPr>
            <p:nvPr/>
          </p:nvGrpSpPr>
          <p:grpSpPr bwMode="auto">
            <a:xfrm>
              <a:off x="1746" y="1820"/>
              <a:ext cx="1680" cy="192"/>
              <a:chOff x="1719" y="1820"/>
              <a:chExt cx="1680" cy="192"/>
            </a:xfrm>
          </p:grpSpPr>
          <p:sp>
            <p:nvSpPr>
              <p:cNvPr id="9432" name="Line 12"/>
              <p:cNvSpPr>
                <a:spLocks noChangeShapeType="1"/>
              </p:cNvSpPr>
              <p:nvPr/>
            </p:nvSpPr>
            <p:spPr bwMode="auto">
              <a:xfrm rot="10800000" flipH="1">
                <a:off x="3255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33" name="Line 13"/>
              <p:cNvSpPr>
                <a:spLocks noChangeShapeType="1"/>
              </p:cNvSpPr>
              <p:nvPr/>
            </p:nvSpPr>
            <p:spPr bwMode="auto">
              <a:xfrm rot="10800000" flipH="1">
                <a:off x="3063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34" name="Line 14"/>
              <p:cNvSpPr>
                <a:spLocks noChangeShapeType="1"/>
              </p:cNvSpPr>
              <p:nvPr/>
            </p:nvSpPr>
            <p:spPr bwMode="auto">
              <a:xfrm rot="10800000" flipH="1">
                <a:off x="2871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35" name="Line 15"/>
              <p:cNvSpPr>
                <a:spLocks noChangeShapeType="1"/>
              </p:cNvSpPr>
              <p:nvPr/>
            </p:nvSpPr>
            <p:spPr bwMode="auto">
              <a:xfrm rot="10800000" flipH="1">
                <a:off x="2679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36" name="Line 16"/>
              <p:cNvSpPr>
                <a:spLocks noChangeShapeType="1"/>
              </p:cNvSpPr>
              <p:nvPr/>
            </p:nvSpPr>
            <p:spPr bwMode="auto">
              <a:xfrm rot="10800000" flipH="1">
                <a:off x="2487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37" name="Line 17"/>
              <p:cNvSpPr>
                <a:spLocks noChangeShapeType="1"/>
              </p:cNvSpPr>
              <p:nvPr/>
            </p:nvSpPr>
            <p:spPr bwMode="auto">
              <a:xfrm rot="10800000" flipH="1">
                <a:off x="2295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38" name="Line 18"/>
              <p:cNvSpPr>
                <a:spLocks noChangeShapeType="1"/>
              </p:cNvSpPr>
              <p:nvPr/>
            </p:nvSpPr>
            <p:spPr bwMode="auto">
              <a:xfrm rot="10800000" flipH="1">
                <a:off x="2104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39" name="Line 19"/>
              <p:cNvSpPr>
                <a:spLocks noChangeShapeType="1"/>
              </p:cNvSpPr>
              <p:nvPr/>
            </p:nvSpPr>
            <p:spPr bwMode="auto">
              <a:xfrm rot="10800000" flipH="1">
                <a:off x="1911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40" name="Line 20"/>
              <p:cNvSpPr>
                <a:spLocks noChangeShapeType="1"/>
              </p:cNvSpPr>
              <p:nvPr/>
            </p:nvSpPr>
            <p:spPr bwMode="auto">
              <a:xfrm rot="10800000" flipH="1">
                <a:off x="1719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431" name="Line 24"/>
            <p:cNvSpPr>
              <a:spLocks noChangeShapeType="1"/>
            </p:cNvSpPr>
            <p:nvPr/>
          </p:nvSpPr>
          <p:spPr bwMode="auto">
            <a:xfrm flipH="1">
              <a:off x="3416" y="1820"/>
              <a:ext cx="144" cy="192"/>
            </a:xfrm>
            <a:prstGeom prst="line">
              <a:avLst/>
            </a:prstGeom>
            <a:noFill/>
            <a:ln w="254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8077" name="Text Box 77"/>
          <p:cNvSpPr txBox="1">
            <a:spLocks noChangeArrowheads="1"/>
          </p:cNvSpPr>
          <p:nvPr/>
        </p:nvSpPr>
        <p:spPr bwMode="auto">
          <a:xfrm>
            <a:off x="4137025" y="37830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х</a:t>
            </a:r>
          </a:p>
        </p:txBody>
      </p:sp>
      <p:sp>
        <p:nvSpPr>
          <p:cNvPr id="128078" name="Text Box 78"/>
          <p:cNvSpPr txBox="1">
            <a:spLocks noChangeArrowheads="1"/>
          </p:cNvSpPr>
          <p:nvPr/>
        </p:nvSpPr>
        <p:spPr bwMode="auto">
          <a:xfrm>
            <a:off x="3465513" y="3776663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/>
              <a:t>b</a:t>
            </a:r>
            <a:endParaRPr lang="ru-RU" b="1" i="1"/>
          </a:p>
        </p:txBody>
      </p:sp>
      <p:graphicFrame>
        <p:nvGraphicFramePr>
          <p:cNvPr id="128079" name="Object 79"/>
          <p:cNvGraphicFramePr>
            <a:graphicFrameLocks noChangeAspect="1"/>
          </p:cNvGraphicFramePr>
          <p:nvPr/>
        </p:nvGraphicFramePr>
        <p:xfrm>
          <a:off x="4768850" y="3556000"/>
          <a:ext cx="1293813" cy="593725"/>
        </p:xfrm>
        <a:graphic>
          <a:graphicData uri="http://schemas.openxmlformats.org/presentationml/2006/ole">
            <p:oleObj spid="_x0000_s9226" name="Формула" r:id="rId12" imgW="469800" imgH="215640" progId="Equation.3">
              <p:embed/>
            </p:oleObj>
          </a:graphicData>
        </a:graphic>
      </p:graphicFrame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2411413" y="2420938"/>
            <a:ext cx="1800225" cy="0"/>
          </a:xfrm>
          <a:prstGeom prst="line">
            <a:avLst/>
          </a:prstGeom>
          <a:noFill/>
          <a:ln w="63500">
            <a:solidFill>
              <a:srgbClr val="66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" name="Oval 27"/>
          <p:cNvSpPr>
            <a:spLocks noChangeArrowheads="1"/>
          </p:cNvSpPr>
          <p:nvPr/>
        </p:nvSpPr>
        <p:spPr bwMode="auto">
          <a:xfrm flipV="1">
            <a:off x="3094038" y="2365375"/>
            <a:ext cx="125412" cy="125413"/>
          </a:xfrm>
          <a:prstGeom prst="ellipse">
            <a:avLst/>
          </a:prstGeom>
          <a:solidFill>
            <a:srgbClr val="6600CC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>
              <a:solidFill>
                <a:srgbClr val="6600CC"/>
              </a:solidFill>
            </a:endParaRPr>
          </a:p>
        </p:txBody>
      </p: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3130550" y="2241550"/>
            <a:ext cx="900113" cy="192088"/>
            <a:chOff x="1746" y="1820"/>
            <a:chExt cx="1814" cy="192"/>
          </a:xfrm>
        </p:grpSpPr>
        <p:grpSp>
          <p:nvGrpSpPr>
            <p:cNvPr id="5" name="Group 83"/>
            <p:cNvGrpSpPr>
              <a:grpSpLocks/>
            </p:cNvGrpSpPr>
            <p:nvPr/>
          </p:nvGrpSpPr>
          <p:grpSpPr bwMode="auto">
            <a:xfrm>
              <a:off x="1746" y="1820"/>
              <a:ext cx="1680" cy="192"/>
              <a:chOff x="1719" y="1820"/>
              <a:chExt cx="1680" cy="192"/>
            </a:xfrm>
          </p:grpSpPr>
          <p:sp>
            <p:nvSpPr>
              <p:cNvPr id="9421" name="Line 12"/>
              <p:cNvSpPr>
                <a:spLocks noChangeShapeType="1"/>
              </p:cNvSpPr>
              <p:nvPr/>
            </p:nvSpPr>
            <p:spPr bwMode="auto">
              <a:xfrm rot="10800000" flipH="1">
                <a:off x="3255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22" name="Line 13"/>
              <p:cNvSpPr>
                <a:spLocks noChangeShapeType="1"/>
              </p:cNvSpPr>
              <p:nvPr/>
            </p:nvSpPr>
            <p:spPr bwMode="auto">
              <a:xfrm rot="10800000" flipH="1">
                <a:off x="3063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23" name="Line 14"/>
              <p:cNvSpPr>
                <a:spLocks noChangeShapeType="1"/>
              </p:cNvSpPr>
              <p:nvPr/>
            </p:nvSpPr>
            <p:spPr bwMode="auto">
              <a:xfrm rot="10800000" flipH="1">
                <a:off x="2871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24" name="Line 15"/>
              <p:cNvSpPr>
                <a:spLocks noChangeShapeType="1"/>
              </p:cNvSpPr>
              <p:nvPr/>
            </p:nvSpPr>
            <p:spPr bwMode="auto">
              <a:xfrm rot="10800000" flipH="1">
                <a:off x="2679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25" name="Line 16"/>
              <p:cNvSpPr>
                <a:spLocks noChangeShapeType="1"/>
              </p:cNvSpPr>
              <p:nvPr/>
            </p:nvSpPr>
            <p:spPr bwMode="auto">
              <a:xfrm rot="10800000" flipH="1">
                <a:off x="2487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26" name="Line 17"/>
              <p:cNvSpPr>
                <a:spLocks noChangeShapeType="1"/>
              </p:cNvSpPr>
              <p:nvPr/>
            </p:nvSpPr>
            <p:spPr bwMode="auto">
              <a:xfrm rot="10800000" flipH="1">
                <a:off x="2295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27" name="Line 18"/>
              <p:cNvSpPr>
                <a:spLocks noChangeShapeType="1"/>
              </p:cNvSpPr>
              <p:nvPr/>
            </p:nvSpPr>
            <p:spPr bwMode="auto">
              <a:xfrm rot="10800000" flipH="1">
                <a:off x="2104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28" name="Line 19"/>
              <p:cNvSpPr>
                <a:spLocks noChangeShapeType="1"/>
              </p:cNvSpPr>
              <p:nvPr/>
            </p:nvSpPr>
            <p:spPr bwMode="auto">
              <a:xfrm rot="10800000" flipH="1">
                <a:off x="1911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29" name="Line 20"/>
              <p:cNvSpPr>
                <a:spLocks noChangeShapeType="1"/>
              </p:cNvSpPr>
              <p:nvPr/>
            </p:nvSpPr>
            <p:spPr bwMode="auto">
              <a:xfrm rot="10800000" flipH="1">
                <a:off x="1719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420" name="Line 24"/>
            <p:cNvSpPr>
              <a:spLocks noChangeShapeType="1"/>
            </p:cNvSpPr>
            <p:nvPr/>
          </p:nvSpPr>
          <p:spPr bwMode="auto">
            <a:xfrm flipH="1">
              <a:off x="3416" y="1820"/>
              <a:ext cx="144" cy="192"/>
            </a:xfrm>
            <a:prstGeom prst="line">
              <a:avLst/>
            </a:prstGeom>
            <a:noFill/>
            <a:ln w="254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8094" name="Text Box 94"/>
          <p:cNvSpPr txBox="1">
            <a:spLocks noChangeArrowheads="1"/>
          </p:cNvSpPr>
          <p:nvPr/>
        </p:nvSpPr>
        <p:spPr bwMode="auto">
          <a:xfrm>
            <a:off x="4030663" y="24209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х</a:t>
            </a:r>
          </a:p>
        </p:txBody>
      </p:sp>
      <p:sp>
        <p:nvSpPr>
          <p:cNvPr id="9302" name="Text Box 95"/>
          <p:cNvSpPr txBox="1">
            <a:spLocks noChangeArrowheads="1"/>
          </p:cNvSpPr>
          <p:nvPr/>
        </p:nvSpPr>
        <p:spPr bwMode="auto">
          <a:xfrm>
            <a:off x="2951163" y="2414588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 </a:t>
            </a:r>
            <a:endParaRPr lang="ru-RU" i="1"/>
          </a:p>
        </p:txBody>
      </p:sp>
      <p:graphicFrame>
        <p:nvGraphicFramePr>
          <p:cNvPr id="128096" name="Object 96"/>
          <p:cNvGraphicFramePr>
            <a:graphicFrameLocks noChangeAspect="1"/>
          </p:cNvGraphicFramePr>
          <p:nvPr/>
        </p:nvGraphicFramePr>
        <p:xfrm>
          <a:off x="4733925" y="2168525"/>
          <a:ext cx="1225550" cy="593725"/>
        </p:xfrm>
        <a:graphic>
          <a:graphicData uri="http://schemas.openxmlformats.org/presentationml/2006/ole">
            <p:oleObj spid="_x0000_s9227" name="Формула" r:id="rId13" imgW="444240" imgH="215640" progId="Equation.3">
              <p:embed/>
            </p:oleObj>
          </a:graphicData>
        </a:graphic>
      </p:graphicFrame>
      <p:sp>
        <p:nvSpPr>
          <p:cNvPr id="24" name="Line 10"/>
          <p:cNvSpPr>
            <a:spLocks noChangeShapeType="1"/>
          </p:cNvSpPr>
          <p:nvPr/>
        </p:nvSpPr>
        <p:spPr bwMode="auto">
          <a:xfrm>
            <a:off x="2462213" y="3068638"/>
            <a:ext cx="1800225" cy="0"/>
          </a:xfrm>
          <a:prstGeom prst="line">
            <a:avLst/>
          </a:prstGeom>
          <a:noFill/>
          <a:ln w="63500">
            <a:solidFill>
              <a:srgbClr val="66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" name="Oval 27"/>
          <p:cNvSpPr>
            <a:spLocks noChangeArrowheads="1"/>
          </p:cNvSpPr>
          <p:nvPr/>
        </p:nvSpPr>
        <p:spPr bwMode="auto">
          <a:xfrm flipV="1">
            <a:off x="3541713" y="3013075"/>
            <a:ext cx="125412" cy="125413"/>
          </a:xfrm>
          <a:prstGeom prst="ellipse">
            <a:avLst/>
          </a:prstGeom>
          <a:solidFill>
            <a:schemeClr val="bg1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>
              <a:solidFill>
                <a:srgbClr val="6600CC"/>
              </a:solidFill>
            </a:endParaRPr>
          </a:p>
        </p:txBody>
      </p:sp>
      <p:grpSp>
        <p:nvGrpSpPr>
          <p:cNvPr id="6" name="Group 99"/>
          <p:cNvGrpSpPr>
            <a:grpSpLocks/>
          </p:cNvGrpSpPr>
          <p:nvPr/>
        </p:nvGrpSpPr>
        <p:grpSpPr bwMode="auto">
          <a:xfrm flipH="1">
            <a:off x="2462213" y="2889250"/>
            <a:ext cx="1081087" cy="192088"/>
            <a:chOff x="1746" y="1820"/>
            <a:chExt cx="1814" cy="192"/>
          </a:xfrm>
        </p:grpSpPr>
        <p:grpSp>
          <p:nvGrpSpPr>
            <p:cNvPr id="7" name="Group 100"/>
            <p:cNvGrpSpPr>
              <a:grpSpLocks/>
            </p:cNvGrpSpPr>
            <p:nvPr/>
          </p:nvGrpSpPr>
          <p:grpSpPr bwMode="auto">
            <a:xfrm>
              <a:off x="1746" y="1820"/>
              <a:ext cx="1680" cy="192"/>
              <a:chOff x="1719" y="1820"/>
              <a:chExt cx="1680" cy="192"/>
            </a:xfrm>
          </p:grpSpPr>
          <p:sp>
            <p:nvSpPr>
              <p:cNvPr id="9410" name="Line 12"/>
              <p:cNvSpPr>
                <a:spLocks noChangeShapeType="1"/>
              </p:cNvSpPr>
              <p:nvPr/>
            </p:nvSpPr>
            <p:spPr bwMode="auto">
              <a:xfrm rot="10800000" flipH="1">
                <a:off x="3255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11" name="Line 13"/>
              <p:cNvSpPr>
                <a:spLocks noChangeShapeType="1"/>
              </p:cNvSpPr>
              <p:nvPr/>
            </p:nvSpPr>
            <p:spPr bwMode="auto">
              <a:xfrm rot="10800000" flipH="1">
                <a:off x="3063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12" name="Line 14"/>
              <p:cNvSpPr>
                <a:spLocks noChangeShapeType="1"/>
              </p:cNvSpPr>
              <p:nvPr/>
            </p:nvSpPr>
            <p:spPr bwMode="auto">
              <a:xfrm rot="10800000" flipH="1">
                <a:off x="2871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13" name="Line 15"/>
              <p:cNvSpPr>
                <a:spLocks noChangeShapeType="1"/>
              </p:cNvSpPr>
              <p:nvPr/>
            </p:nvSpPr>
            <p:spPr bwMode="auto">
              <a:xfrm rot="10800000" flipH="1">
                <a:off x="2679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14" name="Line 16"/>
              <p:cNvSpPr>
                <a:spLocks noChangeShapeType="1"/>
              </p:cNvSpPr>
              <p:nvPr/>
            </p:nvSpPr>
            <p:spPr bwMode="auto">
              <a:xfrm rot="10800000" flipH="1">
                <a:off x="2487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15" name="Line 17"/>
              <p:cNvSpPr>
                <a:spLocks noChangeShapeType="1"/>
              </p:cNvSpPr>
              <p:nvPr/>
            </p:nvSpPr>
            <p:spPr bwMode="auto">
              <a:xfrm rot="10800000" flipH="1">
                <a:off x="2295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16" name="Line 18"/>
              <p:cNvSpPr>
                <a:spLocks noChangeShapeType="1"/>
              </p:cNvSpPr>
              <p:nvPr/>
            </p:nvSpPr>
            <p:spPr bwMode="auto">
              <a:xfrm rot="10800000" flipH="1">
                <a:off x="2104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17" name="Line 19"/>
              <p:cNvSpPr>
                <a:spLocks noChangeShapeType="1"/>
              </p:cNvSpPr>
              <p:nvPr/>
            </p:nvSpPr>
            <p:spPr bwMode="auto">
              <a:xfrm rot="10800000" flipH="1">
                <a:off x="1911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18" name="Line 20"/>
              <p:cNvSpPr>
                <a:spLocks noChangeShapeType="1"/>
              </p:cNvSpPr>
              <p:nvPr/>
            </p:nvSpPr>
            <p:spPr bwMode="auto">
              <a:xfrm rot="10800000" flipH="1">
                <a:off x="1719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409" name="Line 24"/>
            <p:cNvSpPr>
              <a:spLocks noChangeShapeType="1"/>
            </p:cNvSpPr>
            <p:nvPr/>
          </p:nvSpPr>
          <p:spPr bwMode="auto">
            <a:xfrm flipH="1">
              <a:off x="3416" y="1820"/>
              <a:ext cx="144" cy="192"/>
            </a:xfrm>
            <a:prstGeom prst="line">
              <a:avLst/>
            </a:prstGeom>
            <a:noFill/>
            <a:ln w="254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8111" name="Text Box 111"/>
          <p:cNvSpPr txBox="1">
            <a:spLocks noChangeArrowheads="1"/>
          </p:cNvSpPr>
          <p:nvPr/>
        </p:nvSpPr>
        <p:spPr bwMode="auto">
          <a:xfrm>
            <a:off x="4081463" y="30686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х</a:t>
            </a:r>
          </a:p>
        </p:txBody>
      </p:sp>
      <p:sp>
        <p:nvSpPr>
          <p:cNvPr id="128112" name="Text Box 112"/>
          <p:cNvSpPr txBox="1">
            <a:spLocks noChangeArrowheads="1"/>
          </p:cNvSpPr>
          <p:nvPr/>
        </p:nvSpPr>
        <p:spPr bwMode="auto">
          <a:xfrm>
            <a:off x="3409950" y="3062288"/>
            <a:ext cx="323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/>
              <a:t>b</a:t>
            </a:r>
            <a:endParaRPr lang="ru-RU" b="1" i="1"/>
          </a:p>
        </p:txBody>
      </p:sp>
      <p:graphicFrame>
        <p:nvGraphicFramePr>
          <p:cNvPr id="128113" name="Object 113"/>
          <p:cNvGraphicFramePr>
            <a:graphicFrameLocks noChangeAspect="1"/>
          </p:cNvGraphicFramePr>
          <p:nvPr/>
        </p:nvGraphicFramePr>
        <p:xfrm>
          <a:off x="4733925" y="2835275"/>
          <a:ext cx="1328738" cy="593725"/>
        </p:xfrm>
        <a:graphic>
          <a:graphicData uri="http://schemas.openxmlformats.org/presentationml/2006/ole">
            <p:oleObj spid="_x0000_s9228" name="Формула" r:id="rId14" imgW="482400" imgH="215640" progId="Equation.3">
              <p:embed/>
            </p:oleObj>
          </a:graphicData>
        </a:graphic>
      </p:graphicFrame>
      <p:graphicFrame>
        <p:nvGraphicFramePr>
          <p:cNvPr id="128114" name="Object 114"/>
          <p:cNvGraphicFramePr>
            <a:graphicFrameLocks noChangeAspect="1"/>
          </p:cNvGraphicFramePr>
          <p:nvPr/>
        </p:nvGraphicFramePr>
        <p:xfrm>
          <a:off x="3057525" y="2493963"/>
          <a:ext cx="233363" cy="255587"/>
        </p:xfrm>
        <a:graphic>
          <a:graphicData uri="http://schemas.openxmlformats.org/presentationml/2006/ole">
            <p:oleObj spid="_x0000_s9229" name="Формула" r:id="rId15" imgW="126720" imgH="139680" progId="Equation.3">
              <p:embed/>
            </p:oleObj>
          </a:graphicData>
        </a:graphic>
      </p:graphicFrame>
      <p:graphicFrame>
        <p:nvGraphicFramePr>
          <p:cNvPr id="128115" name="Object 115"/>
          <p:cNvGraphicFramePr>
            <a:graphicFrameLocks noChangeAspect="1"/>
          </p:cNvGraphicFramePr>
          <p:nvPr/>
        </p:nvGraphicFramePr>
        <p:xfrm>
          <a:off x="3057525" y="1874838"/>
          <a:ext cx="233363" cy="255587"/>
        </p:xfrm>
        <a:graphic>
          <a:graphicData uri="http://schemas.openxmlformats.org/presentationml/2006/ole">
            <p:oleObj spid="_x0000_s9230" name="Формула" r:id="rId16" imgW="126720" imgH="139680" progId="Equation.3">
              <p:embed/>
            </p:oleObj>
          </a:graphicData>
        </a:graphic>
      </p:graphicFrame>
      <p:sp>
        <p:nvSpPr>
          <p:cNvPr id="128141" name="Line 10"/>
          <p:cNvSpPr>
            <a:spLocks noChangeShapeType="1"/>
          </p:cNvSpPr>
          <p:nvPr/>
        </p:nvSpPr>
        <p:spPr bwMode="auto">
          <a:xfrm>
            <a:off x="2411413" y="1801813"/>
            <a:ext cx="1800225" cy="0"/>
          </a:xfrm>
          <a:prstGeom prst="line">
            <a:avLst/>
          </a:prstGeom>
          <a:noFill/>
          <a:ln w="63500">
            <a:solidFill>
              <a:srgbClr val="66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grpSp>
        <p:nvGrpSpPr>
          <p:cNvPr id="8" name="Group 117"/>
          <p:cNvGrpSpPr>
            <a:grpSpLocks/>
          </p:cNvGrpSpPr>
          <p:nvPr/>
        </p:nvGrpSpPr>
        <p:grpSpPr bwMode="auto">
          <a:xfrm>
            <a:off x="3130550" y="1622425"/>
            <a:ext cx="900113" cy="192088"/>
            <a:chOff x="1746" y="1820"/>
            <a:chExt cx="1814" cy="192"/>
          </a:xfrm>
        </p:grpSpPr>
        <p:grpSp>
          <p:nvGrpSpPr>
            <p:cNvPr id="9" name="Group 118"/>
            <p:cNvGrpSpPr>
              <a:grpSpLocks/>
            </p:cNvGrpSpPr>
            <p:nvPr/>
          </p:nvGrpSpPr>
          <p:grpSpPr bwMode="auto">
            <a:xfrm>
              <a:off x="1746" y="1820"/>
              <a:ext cx="1680" cy="192"/>
              <a:chOff x="1719" y="1820"/>
              <a:chExt cx="1680" cy="192"/>
            </a:xfrm>
          </p:grpSpPr>
          <p:sp>
            <p:nvSpPr>
              <p:cNvPr id="9399" name="Line 12"/>
              <p:cNvSpPr>
                <a:spLocks noChangeShapeType="1"/>
              </p:cNvSpPr>
              <p:nvPr/>
            </p:nvSpPr>
            <p:spPr bwMode="auto">
              <a:xfrm rot="10800000" flipH="1">
                <a:off x="3255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00" name="Line 13"/>
              <p:cNvSpPr>
                <a:spLocks noChangeShapeType="1"/>
              </p:cNvSpPr>
              <p:nvPr/>
            </p:nvSpPr>
            <p:spPr bwMode="auto">
              <a:xfrm rot="10800000" flipH="1">
                <a:off x="3063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01" name="Line 14"/>
              <p:cNvSpPr>
                <a:spLocks noChangeShapeType="1"/>
              </p:cNvSpPr>
              <p:nvPr/>
            </p:nvSpPr>
            <p:spPr bwMode="auto">
              <a:xfrm rot="10800000" flipH="1">
                <a:off x="2871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02" name="Line 15"/>
              <p:cNvSpPr>
                <a:spLocks noChangeShapeType="1"/>
              </p:cNvSpPr>
              <p:nvPr/>
            </p:nvSpPr>
            <p:spPr bwMode="auto">
              <a:xfrm rot="10800000" flipH="1">
                <a:off x="2679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03" name="Line 16"/>
              <p:cNvSpPr>
                <a:spLocks noChangeShapeType="1"/>
              </p:cNvSpPr>
              <p:nvPr/>
            </p:nvSpPr>
            <p:spPr bwMode="auto">
              <a:xfrm rot="10800000" flipH="1">
                <a:off x="2487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04" name="Line 17"/>
              <p:cNvSpPr>
                <a:spLocks noChangeShapeType="1"/>
              </p:cNvSpPr>
              <p:nvPr/>
            </p:nvSpPr>
            <p:spPr bwMode="auto">
              <a:xfrm rot="10800000" flipH="1">
                <a:off x="2295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05" name="Line 18"/>
              <p:cNvSpPr>
                <a:spLocks noChangeShapeType="1"/>
              </p:cNvSpPr>
              <p:nvPr/>
            </p:nvSpPr>
            <p:spPr bwMode="auto">
              <a:xfrm rot="10800000" flipH="1">
                <a:off x="2104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06" name="Line 19"/>
              <p:cNvSpPr>
                <a:spLocks noChangeShapeType="1"/>
              </p:cNvSpPr>
              <p:nvPr/>
            </p:nvSpPr>
            <p:spPr bwMode="auto">
              <a:xfrm rot="10800000" flipH="1">
                <a:off x="1911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07" name="Line 20"/>
              <p:cNvSpPr>
                <a:spLocks noChangeShapeType="1"/>
              </p:cNvSpPr>
              <p:nvPr/>
            </p:nvSpPr>
            <p:spPr bwMode="auto">
              <a:xfrm rot="10800000" flipH="1">
                <a:off x="1719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398" name="Line 24"/>
            <p:cNvSpPr>
              <a:spLocks noChangeShapeType="1"/>
            </p:cNvSpPr>
            <p:nvPr/>
          </p:nvSpPr>
          <p:spPr bwMode="auto">
            <a:xfrm flipH="1">
              <a:off x="3416" y="1820"/>
              <a:ext cx="144" cy="192"/>
            </a:xfrm>
            <a:prstGeom prst="line">
              <a:avLst/>
            </a:prstGeom>
            <a:noFill/>
            <a:ln w="254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8129" name="Text Box 129"/>
          <p:cNvSpPr txBox="1">
            <a:spLocks noChangeArrowheads="1"/>
          </p:cNvSpPr>
          <p:nvPr/>
        </p:nvSpPr>
        <p:spPr bwMode="auto">
          <a:xfrm>
            <a:off x="4030663" y="18018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х</a:t>
            </a:r>
          </a:p>
        </p:txBody>
      </p:sp>
      <p:sp>
        <p:nvSpPr>
          <p:cNvPr id="9311" name="Text Box 130"/>
          <p:cNvSpPr txBox="1">
            <a:spLocks noChangeArrowheads="1"/>
          </p:cNvSpPr>
          <p:nvPr/>
        </p:nvSpPr>
        <p:spPr bwMode="auto">
          <a:xfrm>
            <a:off x="2951163" y="179546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 </a:t>
            </a:r>
            <a:endParaRPr lang="ru-RU" i="1"/>
          </a:p>
        </p:txBody>
      </p:sp>
      <p:sp>
        <p:nvSpPr>
          <p:cNvPr id="128155" name="Oval 27"/>
          <p:cNvSpPr>
            <a:spLocks noChangeArrowheads="1"/>
          </p:cNvSpPr>
          <p:nvPr/>
        </p:nvSpPr>
        <p:spPr bwMode="auto">
          <a:xfrm flipV="1">
            <a:off x="3094038" y="1746250"/>
            <a:ext cx="125412" cy="125413"/>
          </a:xfrm>
          <a:prstGeom prst="ellipse">
            <a:avLst/>
          </a:prstGeom>
          <a:solidFill>
            <a:schemeClr val="bg1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>
              <a:solidFill>
                <a:srgbClr val="6600CC"/>
              </a:solidFill>
            </a:endParaRPr>
          </a:p>
        </p:txBody>
      </p:sp>
      <p:graphicFrame>
        <p:nvGraphicFramePr>
          <p:cNvPr id="128132" name="Object 132"/>
          <p:cNvGraphicFramePr>
            <a:graphicFrameLocks noChangeAspect="1"/>
          </p:cNvGraphicFramePr>
          <p:nvPr/>
        </p:nvGraphicFramePr>
        <p:xfrm>
          <a:off x="4786313" y="1449388"/>
          <a:ext cx="1258887" cy="593725"/>
        </p:xfrm>
        <a:graphic>
          <a:graphicData uri="http://schemas.openxmlformats.org/presentationml/2006/ole">
            <p:oleObj spid="_x0000_s9231" name="Формула" r:id="rId17" imgW="457200" imgH="215640" progId="Equation.3">
              <p:embed/>
            </p:oleObj>
          </a:graphicData>
        </a:graphic>
      </p:graphicFrame>
      <p:graphicFrame>
        <p:nvGraphicFramePr>
          <p:cNvPr id="128133" name="Object 133"/>
          <p:cNvGraphicFramePr>
            <a:graphicFrameLocks noChangeAspect="1"/>
          </p:cNvGraphicFramePr>
          <p:nvPr/>
        </p:nvGraphicFramePr>
        <p:xfrm>
          <a:off x="4908550" y="4149725"/>
          <a:ext cx="944563" cy="593725"/>
        </p:xfrm>
        <a:graphic>
          <a:graphicData uri="http://schemas.openxmlformats.org/presentationml/2006/ole">
            <p:oleObj spid="_x0000_s9232" name="Формула" r:id="rId18" imgW="342720" imgH="215640" progId="Equation.3">
              <p:embed/>
            </p:oleObj>
          </a:graphicData>
        </a:graphic>
      </p:graphicFrame>
      <p:graphicFrame>
        <p:nvGraphicFramePr>
          <p:cNvPr id="128134" name="Object 134"/>
          <p:cNvGraphicFramePr>
            <a:graphicFrameLocks noChangeAspect="1"/>
          </p:cNvGraphicFramePr>
          <p:nvPr/>
        </p:nvGraphicFramePr>
        <p:xfrm>
          <a:off x="4949825" y="4814888"/>
          <a:ext cx="909638" cy="593725"/>
        </p:xfrm>
        <a:graphic>
          <a:graphicData uri="http://schemas.openxmlformats.org/presentationml/2006/ole">
            <p:oleObj spid="_x0000_s9233" name="Формула" r:id="rId19" imgW="330120" imgH="215640" progId="Equation.3">
              <p:embed/>
            </p:oleObj>
          </a:graphicData>
        </a:graphic>
      </p:graphicFrame>
      <p:graphicFrame>
        <p:nvGraphicFramePr>
          <p:cNvPr id="128135" name="Object 135"/>
          <p:cNvGraphicFramePr>
            <a:graphicFrameLocks noChangeAspect="1"/>
          </p:cNvGraphicFramePr>
          <p:nvPr/>
        </p:nvGraphicFramePr>
        <p:xfrm>
          <a:off x="5070475" y="5535613"/>
          <a:ext cx="911225" cy="593725"/>
        </p:xfrm>
        <a:graphic>
          <a:graphicData uri="http://schemas.openxmlformats.org/presentationml/2006/ole">
            <p:oleObj spid="_x0000_s9234" name="Формула" r:id="rId20" imgW="330120" imgH="215640" progId="Equation.3">
              <p:embed/>
            </p:oleObj>
          </a:graphicData>
        </a:graphic>
      </p:graphicFrame>
      <p:graphicFrame>
        <p:nvGraphicFramePr>
          <p:cNvPr id="128136" name="Object 136"/>
          <p:cNvGraphicFramePr>
            <a:graphicFrameLocks noChangeAspect="1"/>
          </p:cNvGraphicFramePr>
          <p:nvPr/>
        </p:nvGraphicFramePr>
        <p:xfrm>
          <a:off x="5111750" y="6256338"/>
          <a:ext cx="908050" cy="593725"/>
        </p:xfrm>
        <a:graphic>
          <a:graphicData uri="http://schemas.openxmlformats.org/presentationml/2006/ole">
            <p:oleObj spid="_x0000_s9235" name="Формула" r:id="rId21" imgW="330120" imgH="215640" progId="Equation.3">
              <p:embed/>
            </p:oleObj>
          </a:graphicData>
        </a:graphic>
      </p:graphicFrame>
      <p:sp>
        <p:nvSpPr>
          <p:cNvPr id="128156" name="Line 10"/>
          <p:cNvSpPr>
            <a:spLocks noChangeShapeType="1"/>
          </p:cNvSpPr>
          <p:nvPr/>
        </p:nvSpPr>
        <p:spPr bwMode="auto">
          <a:xfrm>
            <a:off x="2592388" y="4502150"/>
            <a:ext cx="1800225" cy="0"/>
          </a:xfrm>
          <a:prstGeom prst="line">
            <a:avLst/>
          </a:prstGeom>
          <a:noFill/>
          <a:ln w="63500">
            <a:solidFill>
              <a:srgbClr val="66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8159" name="Oval 27"/>
          <p:cNvSpPr>
            <a:spLocks noChangeArrowheads="1"/>
          </p:cNvSpPr>
          <p:nvPr/>
        </p:nvSpPr>
        <p:spPr bwMode="auto">
          <a:xfrm flipV="1">
            <a:off x="3671888" y="4446588"/>
            <a:ext cx="125412" cy="125412"/>
          </a:xfrm>
          <a:prstGeom prst="ellipse">
            <a:avLst/>
          </a:prstGeom>
          <a:solidFill>
            <a:schemeClr val="bg1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>
              <a:solidFill>
                <a:srgbClr val="6600CC"/>
              </a:solidFill>
            </a:endParaRPr>
          </a:p>
        </p:txBody>
      </p:sp>
      <p:grpSp>
        <p:nvGrpSpPr>
          <p:cNvPr id="10" name="Group 139"/>
          <p:cNvGrpSpPr>
            <a:grpSpLocks/>
          </p:cNvGrpSpPr>
          <p:nvPr/>
        </p:nvGrpSpPr>
        <p:grpSpPr bwMode="auto">
          <a:xfrm>
            <a:off x="2952750" y="4329113"/>
            <a:ext cx="720725" cy="185737"/>
            <a:chOff x="1746" y="1820"/>
            <a:chExt cx="1814" cy="192"/>
          </a:xfrm>
        </p:grpSpPr>
        <p:grpSp>
          <p:nvGrpSpPr>
            <p:cNvPr id="11" name="Group 140"/>
            <p:cNvGrpSpPr>
              <a:grpSpLocks/>
            </p:cNvGrpSpPr>
            <p:nvPr/>
          </p:nvGrpSpPr>
          <p:grpSpPr bwMode="auto">
            <a:xfrm>
              <a:off x="1746" y="1820"/>
              <a:ext cx="1680" cy="192"/>
              <a:chOff x="1719" y="1820"/>
              <a:chExt cx="1680" cy="192"/>
            </a:xfrm>
          </p:grpSpPr>
          <p:sp>
            <p:nvSpPr>
              <p:cNvPr id="9388" name="Line 12"/>
              <p:cNvSpPr>
                <a:spLocks noChangeShapeType="1"/>
              </p:cNvSpPr>
              <p:nvPr/>
            </p:nvSpPr>
            <p:spPr bwMode="auto">
              <a:xfrm rot="10800000" flipH="1">
                <a:off x="3255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89" name="Line 13"/>
              <p:cNvSpPr>
                <a:spLocks noChangeShapeType="1"/>
              </p:cNvSpPr>
              <p:nvPr/>
            </p:nvSpPr>
            <p:spPr bwMode="auto">
              <a:xfrm rot="10800000" flipH="1">
                <a:off x="3063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90" name="Line 14"/>
              <p:cNvSpPr>
                <a:spLocks noChangeShapeType="1"/>
              </p:cNvSpPr>
              <p:nvPr/>
            </p:nvSpPr>
            <p:spPr bwMode="auto">
              <a:xfrm rot="10800000" flipH="1">
                <a:off x="2871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91" name="Line 15"/>
              <p:cNvSpPr>
                <a:spLocks noChangeShapeType="1"/>
              </p:cNvSpPr>
              <p:nvPr/>
            </p:nvSpPr>
            <p:spPr bwMode="auto">
              <a:xfrm rot="10800000" flipH="1">
                <a:off x="2679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92" name="Line 16"/>
              <p:cNvSpPr>
                <a:spLocks noChangeShapeType="1"/>
              </p:cNvSpPr>
              <p:nvPr/>
            </p:nvSpPr>
            <p:spPr bwMode="auto">
              <a:xfrm rot="10800000" flipH="1">
                <a:off x="2487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93" name="Line 17"/>
              <p:cNvSpPr>
                <a:spLocks noChangeShapeType="1"/>
              </p:cNvSpPr>
              <p:nvPr/>
            </p:nvSpPr>
            <p:spPr bwMode="auto">
              <a:xfrm rot="10800000" flipH="1">
                <a:off x="2295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94" name="Line 18"/>
              <p:cNvSpPr>
                <a:spLocks noChangeShapeType="1"/>
              </p:cNvSpPr>
              <p:nvPr/>
            </p:nvSpPr>
            <p:spPr bwMode="auto">
              <a:xfrm rot="10800000" flipH="1">
                <a:off x="2104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95" name="Line 19"/>
              <p:cNvSpPr>
                <a:spLocks noChangeShapeType="1"/>
              </p:cNvSpPr>
              <p:nvPr/>
            </p:nvSpPr>
            <p:spPr bwMode="auto">
              <a:xfrm rot="10800000" flipH="1">
                <a:off x="1911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96" name="Line 20"/>
              <p:cNvSpPr>
                <a:spLocks noChangeShapeType="1"/>
              </p:cNvSpPr>
              <p:nvPr/>
            </p:nvSpPr>
            <p:spPr bwMode="auto">
              <a:xfrm rot="10800000" flipH="1">
                <a:off x="1719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387" name="Line 24"/>
            <p:cNvSpPr>
              <a:spLocks noChangeShapeType="1"/>
            </p:cNvSpPr>
            <p:nvPr/>
          </p:nvSpPr>
          <p:spPr bwMode="auto">
            <a:xfrm flipH="1">
              <a:off x="3416" y="1820"/>
              <a:ext cx="144" cy="192"/>
            </a:xfrm>
            <a:prstGeom prst="line">
              <a:avLst/>
            </a:prstGeom>
            <a:noFill/>
            <a:ln w="254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8175" name="Oval 27"/>
          <p:cNvSpPr>
            <a:spLocks noChangeArrowheads="1"/>
          </p:cNvSpPr>
          <p:nvPr/>
        </p:nvSpPr>
        <p:spPr bwMode="auto">
          <a:xfrm flipV="1">
            <a:off x="2827338" y="4454525"/>
            <a:ext cx="125412" cy="125413"/>
          </a:xfrm>
          <a:prstGeom prst="ellipse">
            <a:avLst/>
          </a:prstGeom>
          <a:solidFill>
            <a:schemeClr val="bg1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>
              <a:solidFill>
                <a:srgbClr val="6600CC"/>
              </a:solidFill>
            </a:endParaRPr>
          </a:p>
        </p:txBody>
      </p:sp>
      <p:sp>
        <p:nvSpPr>
          <p:cNvPr id="128152" name="Text Box 152"/>
          <p:cNvSpPr txBox="1">
            <a:spLocks noChangeArrowheads="1"/>
          </p:cNvSpPr>
          <p:nvPr/>
        </p:nvSpPr>
        <p:spPr bwMode="auto">
          <a:xfrm>
            <a:off x="4211638" y="45021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х</a:t>
            </a:r>
          </a:p>
        </p:txBody>
      </p:sp>
      <p:sp>
        <p:nvSpPr>
          <p:cNvPr id="128153" name="Text Box 153"/>
          <p:cNvSpPr txBox="1">
            <a:spLocks noChangeArrowheads="1"/>
          </p:cNvSpPr>
          <p:nvPr/>
        </p:nvSpPr>
        <p:spPr bwMode="auto">
          <a:xfrm>
            <a:off x="3540125" y="449580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 </a:t>
            </a:r>
            <a:r>
              <a:rPr lang="en-US" b="1" i="1"/>
              <a:t>b</a:t>
            </a:r>
            <a:endParaRPr lang="ru-RU" b="1" i="1"/>
          </a:p>
        </p:txBody>
      </p:sp>
      <p:sp>
        <p:nvSpPr>
          <p:cNvPr id="9319" name="Text Box 154"/>
          <p:cNvSpPr txBox="1">
            <a:spLocks noChangeArrowheads="1"/>
          </p:cNvSpPr>
          <p:nvPr/>
        </p:nvSpPr>
        <p:spPr bwMode="auto">
          <a:xfrm>
            <a:off x="2592388" y="450850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 </a:t>
            </a:r>
          </a:p>
        </p:txBody>
      </p:sp>
      <p:sp>
        <p:nvSpPr>
          <p:cNvPr id="128176" name="Line 10"/>
          <p:cNvSpPr>
            <a:spLocks noChangeShapeType="1"/>
          </p:cNvSpPr>
          <p:nvPr/>
        </p:nvSpPr>
        <p:spPr bwMode="auto">
          <a:xfrm>
            <a:off x="2641600" y="5141913"/>
            <a:ext cx="1800225" cy="0"/>
          </a:xfrm>
          <a:prstGeom prst="line">
            <a:avLst/>
          </a:prstGeom>
          <a:noFill/>
          <a:ln w="63500">
            <a:solidFill>
              <a:srgbClr val="66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8179" name="Oval 27"/>
          <p:cNvSpPr>
            <a:spLocks noChangeArrowheads="1"/>
          </p:cNvSpPr>
          <p:nvPr/>
        </p:nvSpPr>
        <p:spPr bwMode="auto">
          <a:xfrm flipV="1">
            <a:off x="3721100" y="5086350"/>
            <a:ext cx="125413" cy="125413"/>
          </a:xfrm>
          <a:prstGeom prst="ellipse">
            <a:avLst/>
          </a:prstGeom>
          <a:solidFill>
            <a:srgbClr val="6600CC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>
              <a:solidFill>
                <a:srgbClr val="6600CC"/>
              </a:solidFill>
            </a:endParaRPr>
          </a:p>
        </p:txBody>
      </p:sp>
      <p:grpSp>
        <p:nvGrpSpPr>
          <p:cNvPr id="14" name="Group 157"/>
          <p:cNvGrpSpPr>
            <a:grpSpLocks/>
          </p:cNvGrpSpPr>
          <p:nvPr/>
        </p:nvGrpSpPr>
        <p:grpSpPr bwMode="auto">
          <a:xfrm>
            <a:off x="3001963" y="4968875"/>
            <a:ext cx="720725" cy="185738"/>
            <a:chOff x="1746" y="1820"/>
            <a:chExt cx="1814" cy="192"/>
          </a:xfrm>
        </p:grpSpPr>
        <p:grpSp>
          <p:nvGrpSpPr>
            <p:cNvPr id="15" name="Group 158"/>
            <p:cNvGrpSpPr>
              <a:grpSpLocks/>
            </p:cNvGrpSpPr>
            <p:nvPr/>
          </p:nvGrpSpPr>
          <p:grpSpPr bwMode="auto">
            <a:xfrm>
              <a:off x="1746" y="1820"/>
              <a:ext cx="1680" cy="192"/>
              <a:chOff x="1719" y="1820"/>
              <a:chExt cx="1680" cy="192"/>
            </a:xfrm>
          </p:grpSpPr>
          <p:sp>
            <p:nvSpPr>
              <p:cNvPr id="9377" name="Line 12"/>
              <p:cNvSpPr>
                <a:spLocks noChangeShapeType="1"/>
              </p:cNvSpPr>
              <p:nvPr/>
            </p:nvSpPr>
            <p:spPr bwMode="auto">
              <a:xfrm rot="10800000" flipH="1">
                <a:off x="3255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78" name="Line 13"/>
              <p:cNvSpPr>
                <a:spLocks noChangeShapeType="1"/>
              </p:cNvSpPr>
              <p:nvPr/>
            </p:nvSpPr>
            <p:spPr bwMode="auto">
              <a:xfrm rot="10800000" flipH="1">
                <a:off x="3063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79" name="Line 14"/>
              <p:cNvSpPr>
                <a:spLocks noChangeShapeType="1"/>
              </p:cNvSpPr>
              <p:nvPr/>
            </p:nvSpPr>
            <p:spPr bwMode="auto">
              <a:xfrm rot="10800000" flipH="1">
                <a:off x="2871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80" name="Line 15"/>
              <p:cNvSpPr>
                <a:spLocks noChangeShapeType="1"/>
              </p:cNvSpPr>
              <p:nvPr/>
            </p:nvSpPr>
            <p:spPr bwMode="auto">
              <a:xfrm rot="10800000" flipH="1">
                <a:off x="2679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81" name="Line 16"/>
              <p:cNvSpPr>
                <a:spLocks noChangeShapeType="1"/>
              </p:cNvSpPr>
              <p:nvPr/>
            </p:nvSpPr>
            <p:spPr bwMode="auto">
              <a:xfrm rot="10800000" flipH="1">
                <a:off x="2487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82" name="Line 17"/>
              <p:cNvSpPr>
                <a:spLocks noChangeShapeType="1"/>
              </p:cNvSpPr>
              <p:nvPr/>
            </p:nvSpPr>
            <p:spPr bwMode="auto">
              <a:xfrm rot="10800000" flipH="1">
                <a:off x="2295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83" name="Line 18"/>
              <p:cNvSpPr>
                <a:spLocks noChangeShapeType="1"/>
              </p:cNvSpPr>
              <p:nvPr/>
            </p:nvSpPr>
            <p:spPr bwMode="auto">
              <a:xfrm rot="10800000" flipH="1">
                <a:off x="2104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84" name="Line 19"/>
              <p:cNvSpPr>
                <a:spLocks noChangeShapeType="1"/>
              </p:cNvSpPr>
              <p:nvPr/>
            </p:nvSpPr>
            <p:spPr bwMode="auto">
              <a:xfrm rot="10800000" flipH="1">
                <a:off x="1911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85" name="Line 20"/>
              <p:cNvSpPr>
                <a:spLocks noChangeShapeType="1"/>
              </p:cNvSpPr>
              <p:nvPr/>
            </p:nvSpPr>
            <p:spPr bwMode="auto">
              <a:xfrm rot="10800000" flipH="1">
                <a:off x="1719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376" name="Line 24"/>
            <p:cNvSpPr>
              <a:spLocks noChangeShapeType="1"/>
            </p:cNvSpPr>
            <p:nvPr/>
          </p:nvSpPr>
          <p:spPr bwMode="auto">
            <a:xfrm flipH="1">
              <a:off x="3416" y="1820"/>
              <a:ext cx="144" cy="192"/>
            </a:xfrm>
            <a:prstGeom prst="line">
              <a:avLst/>
            </a:prstGeom>
            <a:noFill/>
            <a:ln w="254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8194" name="Oval 27"/>
          <p:cNvSpPr>
            <a:spLocks noChangeArrowheads="1"/>
          </p:cNvSpPr>
          <p:nvPr/>
        </p:nvSpPr>
        <p:spPr bwMode="auto">
          <a:xfrm flipV="1">
            <a:off x="2876550" y="5094288"/>
            <a:ext cx="125413" cy="125412"/>
          </a:xfrm>
          <a:prstGeom prst="ellipse">
            <a:avLst/>
          </a:prstGeom>
          <a:solidFill>
            <a:srgbClr val="6600CC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>
              <a:solidFill>
                <a:srgbClr val="6600CC"/>
              </a:solidFill>
            </a:endParaRPr>
          </a:p>
        </p:txBody>
      </p:sp>
      <p:sp>
        <p:nvSpPr>
          <p:cNvPr id="128170" name="Text Box 170"/>
          <p:cNvSpPr txBox="1">
            <a:spLocks noChangeArrowheads="1"/>
          </p:cNvSpPr>
          <p:nvPr/>
        </p:nvSpPr>
        <p:spPr bwMode="auto">
          <a:xfrm>
            <a:off x="4260850" y="51419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х</a:t>
            </a:r>
          </a:p>
        </p:txBody>
      </p:sp>
      <p:sp>
        <p:nvSpPr>
          <p:cNvPr id="128171" name="Text Box 171"/>
          <p:cNvSpPr txBox="1">
            <a:spLocks noChangeArrowheads="1"/>
          </p:cNvSpPr>
          <p:nvPr/>
        </p:nvSpPr>
        <p:spPr bwMode="auto">
          <a:xfrm>
            <a:off x="3589338" y="5135563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 </a:t>
            </a:r>
            <a:r>
              <a:rPr lang="en-US" b="1" i="1"/>
              <a:t>b</a:t>
            </a:r>
            <a:endParaRPr lang="ru-RU" b="1" i="1"/>
          </a:p>
        </p:txBody>
      </p:sp>
      <p:sp>
        <p:nvSpPr>
          <p:cNvPr id="9326" name="Text Box 172"/>
          <p:cNvSpPr txBox="1">
            <a:spLocks noChangeArrowheads="1"/>
          </p:cNvSpPr>
          <p:nvPr/>
        </p:nvSpPr>
        <p:spPr bwMode="auto">
          <a:xfrm>
            <a:off x="2641600" y="514826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 </a:t>
            </a:r>
          </a:p>
        </p:txBody>
      </p:sp>
      <p:graphicFrame>
        <p:nvGraphicFramePr>
          <p:cNvPr id="128173" name="Object 173"/>
          <p:cNvGraphicFramePr>
            <a:graphicFrameLocks noChangeAspect="1"/>
          </p:cNvGraphicFramePr>
          <p:nvPr/>
        </p:nvGraphicFramePr>
        <p:xfrm>
          <a:off x="2771775" y="4579938"/>
          <a:ext cx="233363" cy="255587"/>
        </p:xfrm>
        <a:graphic>
          <a:graphicData uri="http://schemas.openxmlformats.org/presentationml/2006/ole">
            <p:oleObj spid="_x0000_s9236" name="Формула" r:id="rId22" imgW="126720" imgH="139680" progId="Equation.3">
              <p:embed/>
            </p:oleObj>
          </a:graphicData>
        </a:graphic>
      </p:graphicFrame>
      <p:graphicFrame>
        <p:nvGraphicFramePr>
          <p:cNvPr id="128174" name="Object 174"/>
          <p:cNvGraphicFramePr>
            <a:graphicFrameLocks noChangeAspect="1"/>
          </p:cNvGraphicFramePr>
          <p:nvPr/>
        </p:nvGraphicFramePr>
        <p:xfrm>
          <a:off x="2771775" y="5224463"/>
          <a:ext cx="233363" cy="255587"/>
        </p:xfrm>
        <a:graphic>
          <a:graphicData uri="http://schemas.openxmlformats.org/presentationml/2006/ole">
            <p:oleObj spid="_x0000_s9237" name="Формула" r:id="rId23" imgW="126720" imgH="139680" progId="Equation.3">
              <p:embed/>
            </p:oleObj>
          </a:graphicData>
        </a:graphic>
      </p:graphicFrame>
      <p:sp>
        <p:nvSpPr>
          <p:cNvPr id="128195" name="Line 10"/>
          <p:cNvSpPr>
            <a:spLocks noChangeShapeType="1"/>
          </p:cNvSpPr>
          <p:nvPr/>
        </p:nvSpPr>
        <p:spPr bwMode="auto">
          <a:xfrm>
            <a:off x="2641600" y="5762625"/>
            <a:ext cx="1800225" cy="0"/>
          </a:xfrm>
          <a:prstGeom prst="line">
            <a:avLst/>
          </a:prstGeom>
          <a:noFill/>
          <a:ln w="63500">
            <a:solidFill>
              <a:srgbClr val="66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8198" name="Oval 27"/>
          <p:cNvSpPr>
            <a:spLocks noChangeArrowheads="1"/>
          </p:cNvSpPr>
          <p:nvPr/>
        </p:nvSpPr>
        <p:spPr bwMode="auto">
          <a:xfrm flipV="1">
            <a:off x="3721100" y="5707063"/>
            <a:ext cx="125413" cy="125412"/>
          </a:xfrm>
          <a:prstGeom prst="ellipse">
            <a:avLst/>
          </a:prstGeom>
          <a:solidFill>
            <a:schemeClr val="bg1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>
              <a:solidFill>
                <a:srgbClr val="6600CC"/>
              </a:solidFill>
            </a:endParaRPr>
          </a:p>
        </p:txBody>
      </p:sp>
      <p:grpSp>
        <p:nvGrpSpPr>
          <p:cNvPr id="16" name="Group 177"/>
          <p:cNvGrpSpPr>
            <a:grpSpLocks/>
          </p:cNvGrpSpPr>
          <p:nvPr/>
        </p:nvGrpSpPr>
        <p:grpSpPr bwMode="auto">
          <a:xfrm>
            <a:off x="3001963" y="5589588"/>
            <a:ext cx="720725" cy="185737"/>
            <a:chOff x="1746" y="1820"/>
            <a:chExt cx="1814" cy="192"/>
          </a:xfrm>
        </p:grpSpPr>
        <p:grpSp>
          <p:nvGrpSpPr>
            <p:cNvPr id="17" name="Group 178"/>
            <p:cNvGrpSpPr>
              <a:grpSpLocks/>
            </p:cNvGrpSpPr>
            <p:nvPr/>
          </p:nvGrpSpPr>
          <p:grpSpPr bwMode="auto">
            <a:xfrm>
              <a:off x="1746" y="1820"/>
              <a:ext cx="1680" cy="192"/>
              <a:chOff x="1719" y="1820"/>
              <a:chExt cx="1680" cy="192"/>
            </a:xfrm>
          </p:grpSpPr>
          <p:sp>
            <p:nvSpPr>
              <p:cNvPr id="9366" name="Line 12"/>
              <p:cNvSpPr>
                <a:spLocks noChangeShapeType="1"/>
              </p:cNvSpPr>
              <p:nvPr/>
            </p:nvSpPr>
            <p:spPr bwMode="auto">
              <a:xfrm rot="10800000" flipH="1">
                <a:off x="3255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67" name="Line 13"/>
              <p:cNvSpPr>
                <a:spLocks noChangeShapeType="1"/>
              </p:cNvSpPr>
              <p:nvPr/>
            </p:nvSpPr>
            <p:spPr bwMode="auto">
              <a:xfrm rot="10800000" flipH="1">
                <a:off x="3063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68" name="Line 14"/>
              <p:cNvSpPr>
                <a:spLocks noChangeShapeType="1"/>
              </p:cNvSpPr>
              <p:nvPr/>
            </p:nvSpPr>
            <p:spPr bwMode="auto">
              <a:xfrm rot="10800000" flipH="1">
                <a:off x="2871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69" name="Line 15"/>
              <p:cNvSpPr>
                <a:spLocks noChangeShapeType="1"/>
              </p:cNvSpPr>
              <p:nvPr/>
            </p:nvSpPr>
            <p:spPr bwMode="auto">
              <a:xfrm rot="10800000" flipH="1">
                <a:off x="2679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70" name="Line 16"/>
              <p:cNvSpPr>
                <a:spLocks noChangeShapeType="1"/>
              </p:cNvSpPr>
              <p:nvPr/>
            </p:nvSpPr>
            <p:spPr bwMode="auto">
              <a:xfrm rot="10800000" flipH="1">
                <a:off x="2487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71" name="Line 17"/>
              <p:cNvSpPr>
                <a:spLocks noChangeShapeType="1"/>
              </p:cNvSpPr>
              <p:nvPr/>
            </p:nvSpPr>
            <p:spPr bwMode="auto">
              <a:xfrm rot="10800000" flipH="1">
                <a:off x="2295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72" name="Line 18"/>
              <p:cNvSpPr>
                <a:spLocks noChangeShapeType="1"/>
              </p:cNvSpPr>
              <p:nvPr/>
            </p:nvSpPr>
            <p:spPr bwMode="auto">
              <a:xfrm rot="10800000" flipH="1">
                <a:off x="2104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73" name="Line 19"/>
              <p:cNvSpPr>
                <a:spLocks noChangeShapeType="1"/>
              </p:cNvSpPr>
              <p:nvPr/>
            </p:nvSpPr>
            <p:spPr bwMode="auto">
              <a:xfrm rot="10800000" flipH="1">
                <a:off x="1911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74" name="Line 20"/>
              <p:cNvSpPr>
                <a:spLocks noChangeShapeType="1"/>
              </p:cNvSpPr>
              <p:nvPr/>
            </p:nvSpPr>
            <p:spPr bwMode="auto">
              <a:xfrm rot="10800000" flipH="1">
                <a:off x="1719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365" name="Line 24"/>
            <p:cNvSpPr>
              <a:spLocks noChangeShapeType="1"/>
            </p:cNvSpPr>
            <p:nvPr/>
          </p:nvSpPr>
          <p:spPr bwMode="auto">
            <a:xfrm flipH="1">
              <a:off x="3416" y="1820"/>
              <a:ext cx="144" cy="192"/>
            </a:xfrm>
            <a:prstGeom prst="line">
              <a:avLst/>
            </a:prstGeom>
            <a:noFill/>
            <a:ln w="254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8221" name="Oval 27"/>
          <p:cNvSpPr>
            <a:spLocks noChangeArrowheads="1"/>
          </p:cNvSpPr>
          <p:nvPr/>
        </p:nvSpPr>
        <p:spPr bwMode="auto">
          <a:xfrm flipV="1">
            <a:off x="2876550" y="5715000"/>
            <a:ext cx="125413" cy="125413"/>
          </a:xfrm>
          <a:prstGeom prst="ellipse">
            <a:avLst/>
          </a:prstGeom>
          <a:solidFill>
            <a:srgbClr val="6600CC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>
              <a:solidFill>
                <a:srgbClr val="6600CC"/>
              </a:solidFill>
            </a:endParaRPr>
          </a:p>
        </p:txBody>
      </p:sp>
      <p:sp>
        <p:nvSpPr>
          <p:cNvPr id="128190" name="Text Box 190"/>
          <p:cNvSpPr txBox="1">
            <a:spLocks noChangeArrowheads="1"/>
          </p:cNvSpPr>
          <p:nvPr/>
        </p:nvSpPr>
        <p:spPr bwMode="auto">
          <a:xfrm>
            <a:off x="4260850" y="576262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х</a:t>
            </a:r>
          </a:p>
        </p:txBody>
      </p:sp>
      <p:sp>
        <p:nvSpPr>
          <p:cNvPr id="128191" name="Text Box 191"/>
          <p:cNvSpPr txBox="1">
            <a:spLocks noChangeArrowheads="1"/>
          </p:cNvSpPr>
          <p:nvPr/>
        </p:nvSpPr>
        <p:spPr bwMode="auto">
          <a:xfrm>
            <a:off x="3589338" y="5756275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 </a:t>
            </a:r>
            <a:r>
              <a:rPr lang="en-US" b="1" i="1"/>
              <a:t>b</a:t>
            </a:r>
            <a:endParaRPr lang="ru-RU" b="1" i="1"/>
          </a:p>
        </p:txBody>
      </p:sp>
      <p:sp>
        <p:nvSpPr>
          <p:cNvPr id="9333" name="Text Box 192"/>
          <p:cNvSpPr txBox="1">
            <a:spLocks noChangeArrowheads="1"/>
          </p:cNvSpPr>
          <p:nvPr/>
        </p:nvSpPr>
        <p:spPr bwMode="auto">
          <a:xfrm>
            <a:off x="2641600" y="5768975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 </a:t>
            </a:r>
          </a:p>
        </p:txBody>
      </p:sp>
      <p:graphicFrame>
        <p:nvGraphicFramePr>
          <p:cNvPr id="128193" name="Object 193"/>
          <p:cNvGraphicFramePr>
            <a:graphicFrameLocks noChangeAspect="1"/>
          </p:cNvGraphicFramePr>
          <p:nvPr/>
        </p:nvGraphicFramePr>
        <p:xfrm>
          <a:off x="2820988" y="5840413"/>
          <a:ext cx="233362" cy="255587"/>
        </p:xfrm>
        <a:graphic>
          <a:graphicData uri="http://schemas.openxmlformats.org/presentationml/2006/ole">
            <p:oleObj spid="_x0000_s9238" name="Формула" r:id="rId24" imgW="126720" imgH="139680" progId="Equation.3">
              <p:embed/>
            </p:oleObj>
          </a:graphicData>
        </a:graphic>
      </p:graphicFrame>
      <p:sp>
        <p:nvSpPr>
          <p:cNvPr id="128222" name="Line 10"/>
          <p:cNvSpPr>
            <a:spLocks noChangeShapeType="1"/>
          </p:cNvSpPr>
          <p:nvPr/>
        </p:nvSpPr>
        <p:spPr bwMode="auto">
          <a:xfrm>
            <a:off x="2592388" y="6477000"/>
            <a:ext cx="1800225" cy="0"/>
          </a:xfrm>
          <a:prstGeom prst="line">
            <a:avLst/>
          </a:prstGeom>
          <a:noFill/>
          <a:ln w="63500">
            <a:solidFill>
              <a:srgbClr val="6600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8000" name="Oval 27"/>
          <p:cNvSpPr>
            <a:spLocks noChangeArrowheads="1"/>
          </p:cNvSpPr>
          <p:nvPr/>
        </p:nvSpPr>
        <p:spPr bwMode="auto">
          <a:xfrm flipV="1">
            <a:off x="3671888" y="6421438"/>
            <a:ext cx="125412" cy="125412"/>
          </a:xfrm>
          <a:prstGeom prst="ellipse">
            <a:avLst/>
          </a:prstGeom>
          <a:solidFill>
            <a:srgbClr val="6600CC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>
              <a:solidFill>
                <a:srgbClr val="6600CC"/>
              </a:solidFill>
            </a:endParaRPr>
          </a:p>
        </p:txBody>
      </p:sp>
      <p:grpSp>
        <p:nvGrpSpPr>
          <p:cNvPr id="18" name="Group 196"/>
          <p:cNvGrpSpPr>
            <a:grpSpLocks/>
          </p:cNvGrpSpPr>
          <p:nvPr/>
        </p:nvGrpSpPr>
        <p:grpSpPr bwMode="auto">
          <a:xfrm>
            <a:off x="2952750" y="6303963"/>
            <a:ext cx="720725" cy="185737"/>
            <a:chOff x="1746" y="1820"/>
            <a:chExt cx="1814" cy="192"/>
          </a:xfrm>
        </p:grpSpPr>
        <p:grpSp>
          <p:nvGrpSpPr>
            <p:cNvPr id="19" name="Group 197"/>
            <p:cNvGrpSpPr>
              <a:grpSpLocks/>
            </p:cNvGrpSpPr>
            <p:nvPr/>
          </p:nvGrpSpPr>
          <p:grpSpPr bwMode="auto">
            <a:xfrm>
              <a:off x="1746" y="1820"/>
              <a:ext cx="1680" cy="192"/>
              <a:chOff x="1719" y="1820"/>
              <a:chExt cx="1680" cy="192"/>
            </a:xfrm>
          </p:grpSpPr>
          <p:sp>
            <p:nvSpPr>
              <p:cNvPr id="9355" name="Line 12"/>
              <p:cNvSpPr>
                <a:spLocks noChangeShapeType="1"/>
              </p:cNvSpPr>
              <p:nvPr/>
            </p:nvSpPr>
            <p:spPr bwMode="auto">
              <a:xfrm rot="10800000" flipH="1">
                <a:off x="3255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56" name="Line 13"/>
              <p:cNvSpPr>
                <a:spLocks noChangeShapeType="1"/>
              </p:cNvSpPr>
              <p:nvPr/>
            </p:nvSpPr>
            <p:spPr bwMode="auto">
              <a:xfrm rot="10800000" flipH="1">
                <a:off x="3063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57" name="Line 14"/>
              <p:cNvSpPr>
                <a:spLocks noChangeShapeType="1"/>
              </p:cNvSpPr>
              <p:nvPr/>
            </p:nvSpPr>
            <p:spPr bwMode="auto">
              <a:xfrm rot="10800000" flipH="1">
                <a:off x="2871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58" name="Line 15"/>
              <p:cNvSpPr>
                <a:spLocks noChangeShapeType="1"/>
              </p:cNvSpPr>
              <p:nvPr/>
            </p:nvSpPr>
            <p:spPr bwMode="auto">
              <a:xfrm rot="10800000" flipH="1">
                <a:off x="2679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59" name="Line 16"/>
              <p:cNvSpPr>
                <a:spLocks noChangeShapeType="1"/>
              </p:cNvSpPr>
              <p:nvPr/>
            </p:nvSpPr>
            <p:spPr bwMode="auto">
              <a:xfrm rot="10800000" flipH="1">
                <a:off x="2487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60" name="Line 17"/>
              <p:cNvSpPr>
                <a:spLocks noChangeShapeType="1"/>
              </p:cNvSpPr>
              <p:nvPr/>
            </p:nvSpPr>
            <p:spPr bwMode="auto">
              <a:xfrm rot="10800000" flipH="1">
                <a:off x="2295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61" name="Line 18"/>
              <p:cNvSpPr>
                <a:spLocks noChangeShapeType="1"/>
              </p:cNvSpPr>
              <p:nvPr/>
            </p:nvSpPr>
            <p:spPr bwMode="auto">
              <a:xfrm rot="10800000" flipH="1">
                <a:off x="2104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62" name="Line 19"/>
              <p:cNvSpPr>
                <a:spLocks noChangeShapeType="1"/>
              </p:cNvSpPr>
              <p:nvPr/>
            </p:nvSpPr>
            <p:spPr bwMode="auto">
              <a:xfrm rot="10800000" flipH="1">
                <a:off x="1911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63" name="Line 20"/>
              <p:cNvSpPr>
                <a:spLocks noChangeShapeType="1"/>
              </p:cNvSpPr>
              <p:nvPr/>
            </p:nvSpPr>
            <p:spPr bwMode="auto">
              <a:xfrm rot="10800000" flipH="1">
                <a:off x="1719" y="1820"/>
                <a:ext cx="144" cy="192"/>
              </a:xfrm>
              <a:prstGeom prst="line">
                <a:avLst/>
              </a:prstGeom>
              <a:noFill/>
              <a:ln w="25400">
                <a:solidFill>
                  <a:srgbClr val="6600CC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354" name="Line 24"/>
            <p:cNvSpPr>
              <a:spLocks noChangeShapeType="1"/>
            </p:cNvSpPr>
            <p:nvPr/>
          </p:nvSpPr>
          <p:spPr bwMode="auto">
            <a:xfrm flipH="1">
              <a:off x="3416" y="1820"/>
              <a:ext cx="144" cy="192"/>
            </a:xfrm>
            <a:prstGeom prst="line">
              <a:avLst/>
            </a:prstGeom>
            <a:noFill/>
            <a:ln w="25400">
              <a:solidFill>
                <a:srgbClr val="6600C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8001" name="Oval 27"/>
          <p:cNvSpPr>
            <a:spLocks noChangeArrowheads="1"/>
          </p:cNvSpPr>
          <p:nvPr/>
        </p:nvSpPr>
        <p:spPr bwMode="auto">
          <a:xfrm flipV="1">
            <a:off x="2827338" y="6429375"/>
            <a:ext cx="125412" cy="125413"/>
          </a:xfrm>
          <a:prstGeom prst="ellipse">
            <a:avLst/>
          </a:prstGeom>
          <a:solidFill>
            <a:schemeClr val="bg1"/>
          </a:solidFill>
          <a:ln w="9525">
            <a:solidFill>
              <a:srgbClr val="6600CC"/>
            </a:solidFill>
            <a:round/>
            <a:headEnd/>
            <a:tailEnd/>
          </a:ln>
        </p:spPr>
        <p:txBody>
          <a:bodyPr rot="10800000" wrap="none" anchor="ctr"/>
          <a:lstStyle/>
          <a:p>
            <a:endParaRPr lang="ru-RU">
              <a:solidFill>
                <a:srgbClr val="6600CC"/>
              </a:solidFill>
            </a:endParaRPr>
          </a:p>
        </p:txBody>
      </p:sp>
      <p:sp>
        <p:nvSpPr>
          <p:cNvPr id="128209" name="Text Box 209"/>
          <p:cNvSpPr txBox="1">
            <a:spLocks noChangeArrowheads="1"/>
          </p:cNvSpPr>
          <p:nvPr/>
        </p:nvSpPr>
        <p:spPr bwMode="auto">
          <a:xfrm>
            <a:off x="4211638" y="64770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х</a:t>
            </a:r>
          </a:p>
        </p:txBody>
      </p:sp>
      <p:sp>
        <p:nvSpPr>
          <p:cNvPr id="128210" name="Text Box 210"/>
          <p:cNvSpPr txBox="1">
            <a:spLocks noChangeArrowheads="1"/>
          </p:cNvSpPr>
          <p:nvPr/>
        </p:nvSpPr>
        <p:spPr bwMode="auto">
          <a:xfrm>
            <a:off x="3540125" y="6470650"/>
            <a:ext cx="38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 </a:t>
            </a:r>
            <a:r>
              <a:rPr lang="en-US" b="1" i="1"/>
              <a:t>b</a:t>
            </a:r>
            <a:endParaRPr lang="ru-RU" b="1" i="1"/>
          </a:p>
        </p:txBody>
      </p:sp>
      <p:sp>
        <p:nvSpPr>
          <p:cNvPr id="9340" name="Text Box 211"/>
          <p:cNvSpPr txBox="1">
            <a:spLocks noChangeArrowheads="1"/>
          </p:cNvSpPr>
          <p:nvPr/>
        </p:nvSpPr>
        <p:spPr bwMode="auto">
          <a:xfrm>
            <a:off x="2592388" y="6483350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/>
              <a:t> </a:t>
            </a:r>
          </a:p>
        </p:txBody>
      </p:sp>
      <p:graphicFrame>
        <p:nvGraphicFramePr>
          <p:cNvPr id="128212" name="Object 212"/>
          <p:cNvGraphicFramePr>
            <a:graphicFrameLocks noChangeAspect="1"/>
          </p:cNvGraphicFramePr>
          <p:nvPr/>
        </p:nvGraphicFramePr>
        <p:xfrm>
          <a:off x="2771775" y="6554788"/>
          <a:ext cx="233363" cy="255587"/>
        </p:xfrm>
        <a:graphic>
          <a:graphicData uri="http://schemas.openxmlformats.org/presentationml/2006/ole">
            <p:oleObj spid="_x0000_s9239" name="Формула" r:id="rId25" imgW="126720" imgH="139680" progId="Equation.3">
              <p:embed/>
            </p:oleObj>
          </a:graphicData>
        </a:graphic>
      </p:graphicFrame>
      <p:sp>
        <p:nvSpPr>
          <p:cNvPr id="128213" name="Text Box 213"/>
          <p:cNvSpPr txBox="1">
            <a:spLocks noChangeArrowheads="1"/>
          </p:cNvSpPr>
          <p:nvPr/>
        </p:nvSpPr>
        <p:spPr bwMode="auto">
          <a:xfrm>
            <a:off x="7272338" y="2168525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/>
              <a:t>ЛУЧ</a:t>
            </a:r>
          </a:p>
        </p:txBody>
      </p:sp>
      <p:sp>
        <p:nvSpPr>
          <p:cNvPr id="128214" name="Text Box 214"/>
          <p:cNvSpPr txBox="1">
            <a:spLocks noChangeArrowheads="1"/>
          </p:cNvSpPr>
          <p:nvPr/>
        </p:nvSpPr>
        <p:spPr bwMode="auto">
          <a:xfrm>
            <a:off x="7272338" y="3511550"/>
            <a:ext cx="107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/>
              <a:t>ЛУЧ</a:t>
            </a:r>
          </a:p>
        </p:txBody>
      </p:sp>
      <p:sp>
        <p:nvSpPr>
          <p:cNvPr id="128215" name="Text Box 215"/>
          <p:cNvSpPr txBox="1">
            <a:spLocks noChangeArrowheads="1"/>
          </p:cNvSpPr>
          <p:nvPr/>
        </p:nvSpPr>
        <p:spPr bwMode="auto">
          <a:xfrm>
            <a:off x="6661150" y="1338263"/>
            <a:ext cx="2051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/>
              <a:t>ОТКРЫТЫЙ     ЛУЧ</a:t>
            </a:r>
          </a:p>
        </p:txBody>
      </p:sp>
      <p:sp>
        <p:nvSpPr>
          <p:cNvPr id="128216" name="Text Box 216"/>
          <p:cNvSpPr txBox="1">
            <a:spLocks noChangeArrowheads="1"/>
          </p:cNvSpPr>
          <p:nvPr/>
        </p:nvSpPr>
        <p:spPr bwMode="auto">
          <a:xfrm>
            <a:off x="6661150" y="2708275"/>
            <a:ext cx="2051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/>
              <a:t>ОТКРЫТЫЙ     ЛУЧ</a:t>
            </a:r>
          </a:p>
        </p:txBody>
      </p:sp>
      <p:sp>
        <p:nvSpPr>
          <p:cNvPr id="128217" name="Text Box 217"/>
          <p:cNvSpPr txBox="1">
            <a:spLocks noChangeArrowheads="1"/>
          </p:cNvSpPr>
          <p:nvPr/>
        </p:nvSpPr>
        <p:spPr bwMode="auto">
          <a:xfrm>
            <a:off x="6732588" y="414972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/>
              <a:t>ИНТЕРВАЛ</a:t>
            </a:r>
          </a:p>
        </p:txBody>
      </p:sp>
      <p:sp>
        <p:nvSpPr>
          <p:cNvPr id="128218" name="Text Box 218"/>
          <p:cNvSpPr txBox="1">
            <a:spLocks noChangeArrowheads="1"/>
          </p:cNvSpPr>
          <p:nvPr/>
        </p:nvSpPr>
        <p:spPr bwMode="auto">
          <a:xfrm>
            <a:off x="6911975" y="4951413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/>
              <a:t>ОТРЕЗОК</a:t>
            </a:r>
          </a:p>
        </p:txBody>
      </p:sp>
      <p:sp>
        <p:nvSpPr>
          <p:cNvPr id="128219" name="Text Box 219"/>
          <p:cNvSpPr txBox="1">
            <a:spLocks noChangeArrowheads="1"/>
          </p:cNvSpPr>
          <p:nvPr/>
        </p:nvSpPr>
        <p:spPr bwMode="auto">
          <a:xfrm>
            <a:off x="6480175" y="5589588"/>
            <a:ext cx="2771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/>
              <a:t>ПОЛУИНТЕРВАЛ </a:t>
            </a:r>
          </a:p>
        </p:txBody>
      </p:sp>
      <p:sp>
        <p:nvSpPr>
          <p:cNvPr id="128220" name="Text Box 220"/>
          <p:cNvSpPr txBox="1">
            <a:spLocks noChangeArrowheads="1"/>
          </p:cNvSpPr>
          <p:nvPr/>
        </p:nvSpPr>
        <p:spPr bwMode="auto">
          <a:xfrm>
            <a:off x="6480175" y="6138863"/>
            <a:ext cx="2771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i="1"/>
              <a:t>ПОЛУИНТЕРВАЛ </a:t>
            </a:r>
          </a:p>
        </p:txBody>
      </p:sp>
      <p:sp>
        <p:nvSpPr>
          <p:cNvPr id="128223" name="Line 223"/>
          <p:cNvSpPr>
            <a:spLocks noChangeShapeType="1"/>
          </p:cNvSpPr>
          <p:nvPr/>
        </p:nvSpPr>
        <p:spPr bwMode="auto">
          <a:xfrm>
            <a:off x="3132138" y="1520825"/>
            <a:ext cx="28733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8224" name="Line 224"/>
          <p:cNvSpPr>
            <a:spLocks noChangeShapeType="1"/>
          </p:cNvSpPr>
          <p:nvPr/>
        </p:nvSpPr>
        <p:spPr bwMode="auto">
          <a:xfrm>
            <a:off x="3132138" y="2168525"/>
            <a:ext cx="28733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8225" name="Line 225"/>
          <p:cNvSpPr>
            <a:spLocks noChangeShapeType="1"/>
          </p:cNvSpPr>
          <p:nvPr/>
        </p:nvSpPr>
        <p:spPr bwMode="auto">
          <a:xfrm>
            <a:off x="2484438" y="2852738"/>
            <a:ext cx="28733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8226" name="Line 226"/>
          <p:cNvSpPr>
            <a:spLocks noChangeShapeType="1"/>
          </p:cNvSpPr>
          <p:nvPr/>
        </p:nvSpPr>
        <p:spPr bwMode="auto">
          <a:xfrm>
            <a:off x="2517775" y="3573463"/>
            <a:ext cx="28733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8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8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8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51445E-7 L 0.08281 7.51445E-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28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12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2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28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8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28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28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51445E-7 L 0.08281 7.51445E-7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28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3"/>
                                            </p:cond>
                                          </p:stCondLst>
                                        </p:cTn>
                                        <p:tgtEl>
                                          <p:spTgt spid="12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28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2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28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28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28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28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32948E-6 L 0.09461 0.00532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128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9"/>
                                            </p:cond>
                                          </p:stCondLst>
                                        </p:cTn>
                                        <p:tgtEl>
                                          <p:spTgt spid="128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128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2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128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128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12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12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32948E-6 L 0.09461 0.00532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128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5"/>
                                            </p:cond>
                                          </p:stCondLst>
                                        </p:cTn>
                                        <p:tgtEl>
                                          <p:spTgt spid="12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128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12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128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12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500"/>
                            </p:stCondLst>
                            <p:childTnLst>
                              <p:par>
                                <p:cTn id="1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500"/>
                                        <p:tgtEl>
                                          <p:spTgt spid="128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5" dur="500"/>
                                        <p:tgtEl>
                                          <p:spTgt spid="128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"/>
                            </p:stCondLst>
                            <p:childTnLst>
                              <p:par>
                                <p:cTn id="2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128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4" dur="500"/>
                                        <p:tgtEl>
                                          <p:spTgt spid="128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500"/>
                            </p:stCondLst>
                            <p:childTnLst>
                              <p:par>
                                <p:cTn id="2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12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500"/>
                                        <p:tgtEl>
                                          <p:spTgt spid="12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3" dur="500"/>
                                        <p:tgtEl>
                                          <p:spTgt spid="12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500"/>
                                        <p:tgtEl>
                                          <p:spTgt spid="128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3" dur="500"/>
                                        <p:tgtEl>
                                          <p:spTgt spid="128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500"/>
                            </p:stCondLst>
                            <p:childTnLst>
                              <p:par>
                                <p:cTn id="2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12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12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500"/>
                            </p:stCondLst>
                            <p:childTnLst>
                              <p:par>
                                <p:cTn id="2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6" dur="500"/>
                                        <p:tgtEl>
                                          <p:spTgt spid="12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1" dur="500"/>
                                        <p:tgtEl>
                                          <p:spTgt spid="128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500"/>
                            </p:stCondLst>
                            <p:childTnLst>
                              <p:par>
                                <p:cTn id="2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5" dur="500"/>
                                        <p:tgtEl>
                                          <p:spTgt spid="128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5" dur="500"/>
                                        <p:tgtEl>
                                          <p:spTgt spid="12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0" dur="500"/>
                                        <p:tgtEl>
                                          <p:spTgt spid="12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5" dur="500"/>
                                        <p:tgtEl>
                                          <p:spTgt spid="128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0" dur="500"/>
                                        <p:tgtEl>
                                          <p:spTgt spid="12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500"/>
                            </p:stCondLst>
                            <p:childTnLst>
                              <p:par>
                                <p:cTn id="2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4" dur="500"/>
                                        <p:tgtEl>
                                          <p:spTgt spid="128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9" dur="500"/>
                                        <p:tgtEl>
                                          <p:spTgt spid="12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500"/>
                            </p:stCondLst>
                            <p:childTnLst>
                              <p:par>
                                <p:cTn id="3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3" dur="500"/>
                                        <p:tgtEl>
                                          <p:spTgt spid="12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8" dur="500"/>
                                        <p:tgtEl>
                                          <p:spTgt spid="12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500"/>
                            </p:stCondLst>
                            <p:childTnLst>
                              <p:par>
                                <p:cTn id="3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2" dur="500"/>
                                        <p:tgtEl>
                                          <p:spTgt spid="128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2" dur="500"/>
                                        <p:tgtEl>
                                          <p:spTgt spid="12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7" dur="500"/>
                                        <p:tgtEl>
                                          <p:spTgt spid="12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2" dur="500"/>
                                        <p:tgtEl>
                                          <p:spTgt spid="128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7" dur="500"/>
                                        <p:tgtEl>
                                          <p:spTgt spid="12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500"/>
                            </p:stCondLst>
                            <p:childTnLst>
                              <p:par>
                                <p:cTn id="3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1" dur="500"/>
                                        <p:tgtEl>
                                          <p:spTgt spid="12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6" dur="500"/>
                                        <p:tgtEl>
                                          <p:spTgt spid="128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500"/>
                            </p:stCondLst>
                            <p:childTnLst>
                              <p:par>
                                <p:cTn id="3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0" dur="500"/>
                                        <p:tgtEl>
                                          <p:spTgt spid="128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5" dur="500"/>
                                        <p:tgtEl>
                                          <p:spTgt spid="128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500"/>
                            </p:stCondLst>
                            <p:childTnLst>
                              <p:par>
                                <p:cTn id="3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9" dur="500"/>
                                        <p:tgtEl>
                                          <p:spTgt spid="12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9" dur="500"/>
                                        <p:tgtEl>
                                          <p:spTgt spid="12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4" dur="500"/>
                                        <p:tgtEl>
                                          <p:spTgt spid="12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6" grpId="0" animBg="1"/>
      <p:bldP spid="19483" grpId="0" animBg="1"/>
      <p:bldP spid="128077" grpId="0"/>
      <p:bldP spid="128078" grpId="0"/>
      <p:bldP spid="12" grpId="0" animBg="1"/>
      <p:bldP spid="13" grpId="0" animBg="1"/>
      <p:bldP spid="128094" grpId="0"/>
      <p:bldP spid="24" grpId="0" animBg="1"/>
      <p:bldP spid="25" grpId="0" animBg="1"/>
      <p:bldP spid="128111" grpId="0"/>
      <p:bldP spid="128112" grpId="0"/>
      <p:bldP spid="128141" grpId="0" animBg="1"/>
      <p:bldP spid="128129" grpId="0"/>
      <p:bldP spid="128155" grpId="0" animBg="1"/>
      <p:bldP spid="128156" grpId="0" animBg="1"/>
      <p:bldP spid="128159" grpId="0" animBg="1"/>
      <p:bldP spid="128175" grpId="0" animBg="1"/>
      <p:bldP spid="128152" grpId="0"/>
      <p:bldP spid="128153" grpId="0"/>
      <p:bldP spid="128176" grpId="0" animBg="1"/>
      <p:bldP spid="128179" grpId="0" animBg="1"/>
      <p:bldP spid="128194" grpId="0" animBg="1"/>
      <p:bldP spid="128170" grpId="0"/>
      <p:bldP spid="128171" grpId="0"/>
      <p:bldP spid="128195" grpId="0" animBg="1"/>
      <p:bldP spid="128198" grpId="0" animBg="1"/>
      <p:bldP spid="128221" grpId="0" animBg="1"/>
      <p:bldP spid="128190" grpId="0"/>
      <p:bldP spid="128191" grpId="0"/>
      <p:bldP spid="128222" grpId="0" animBg="1"/>
      <p:bldP spid="128000" grpId="0" animBg="1"/>
      <p:bldP spid="128001" grpId="0" animBg="1"/>
      <p:bldP spid="128209" grpId="0"/>
      <p:bldP spid="128210" grpId="0"/>
      <p:bldP spid="128213" grpId="0"/>
      <p:bldP spid="128214" grpId="0"/>
      <p:bldP spid="128215" grpId="0"/>
      <p:bldP spid="128216" grpId="0"/>
      <p:bldP spid="128217" grpId="0"/>
      <p:bldP spid="128218" grpId="0"/>
      <p:bldP spid="128219" grpId="0"/>
      <p:bldP spid="128220" grpId="0"/>
      <p:bldP spid="128223" grpId="0" animBg="1"/>
      <p:bldP spid="128223" grpId="1" animBg="1"/>
      <p:bldP spid="128224" grpId="0" animBg="1"/>
      <p:bldP spid="128224" grpId="1" animBg="1"/>
      <p:bldP spid="128225" grpId="0" animBg="1"/>
      <p:bldP spid="128225" grpId="1" animBg="1"/>
      <p:bldP spid="128226" grpId="0" animBg="1"/>
      <p:bldP spid="12822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229600" cy="1066800"/>
          </a:xfrm>
        </p:spPr>
        <p:txBody>
          <a:bodyPr/>
          <a:lstStyle/>
          <a:p>
            <a:pPr eaLnBrk="1" hangingPunct="1"/>
            <a:r>
              <a:rPr lang="ru-RU" sz="4800" b="1" smtClean="0">
                <a:solidFill>
                  <a:schemeClr val="bg2"/>
                </a:solidFill>
                <a:latin typeface="Times New Roman" pitchFamily="18" charset="0"/>
              </a:rPr>
              <a:t>Цели урока: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724400"/>
          </a:xfrm>
        </p:spPr>
        <p:txBody>
          <a:bodyPr/>
          <a:lstStyle/>
          <a:p>
            <a:pPr eaLnBrk="1" hangingPunct="1"/>
            <a:r>
              <a:rPr lang="ru-RU" b="1" smtClean="0">
                <a:latin typeface="Times New Roman" pitchFamily="18" charset="0"/>
              </a:rPr>
              <a:t>Ввести понятие числового промежутка;</a:t>
            </a:r>
          </a:p>
          <a:p>
            <a:pPr eaLnBrk="1" hangingPunct="1"/>
            <a:r>
              <a:rPr lang="ru-RU" b="1" smtClean="0">
                <a:latin typeface="Times New Roman" pitchFamily="18" charset="0"/>
              </a:rPr>
              <a:t>Научится изображать и записывать числовые промежутки;</a:t>
            </a:r>
          </a:p>
          <a:p>
            <a:pPr eaLnBrk="1" hangingPunct="1"/>
            <a:r>
              <a:rPr lang="ru-RU" b="1" smtClean="0">
                <a:latin typeface="Times New Roman" pitchFamily="18" charset="0"/>
              </a:rPr>
              <a:t>Рассмотреть виды числовых промежутков;</a:t>
            </a:r>
          </a:p>
          <a:p>
            <a:pPr eaLnBrk="1" hangingPunct="1"/>
            <a:r>
              <a:rPr lang="ru-RU" b="1" smtClean="0">
                <a:latin typeface="Times New Roman" pitchFamily="18" charset="0"/>
              </a:rPr>
              <a:t>Закрепить полученные знания при выполнении упражнений.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458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chemeClr val="bg2"/>
                </a:solidFill>
                <a:latin typeface="Times New Roman" pitchFamily="18" charset="0"/>
              </a:rPr>
              <a:t>Числовой промежуток.</a:t>
            </a:r>
          </a:p>
        </p:txBody>
      </p:sp>
      <p:graphicFrame>
        <p:nvGraphicFramePr>
          <p:cNvPr id="96259" name="Object 3"/>
          <p:cNvGraphicFramePr>
            <a:graphicFrameLocks noChangeAspect="1"/>
          </p:cNvGraphicFramePr>
          <p:nvPr/>
        </p:nvGraphicFramePr>
        <p:xfrm>
          <a:off x="2687638" y="4191000"/>
          <a:ext cx="3529012" cy="914400"/>
        </p:xfrm>
        <a:graphic>
          <a:graphicData uri="http://schemas.openxmlformats.org/presentationml/2006/ole">
            <p:oleObj spid="_x0000_s1026" name="Формула" r:id="rId4" imgW="685800" imgH="177480" progId="Equation.3">
              <p:embed/>
            </p:oleObj>
          </a:graphicData>
        </a:graphic>
      </p:graphicFrame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0" y="1295400"/>
            <a:ext cx="91440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500" b="1" dirty="0">
                <a:latin typeface="Monotype Corsiva" pitchFamily="66" charset="0"/>
              </a:rPr>
              <a:t>Множество всех чисел, удовлетворяющих данному условию называют </a:t>
            </a:r>
            <a:r>
              <a:rPr lang="ru-RU" sz="4500" b="1" dirty="0">
                <a:solidFill>
                  <a:srgbClr val="FF0000"/>
                </a:solidFill>
                <a:latin typeface="Monotype Corsiva" pitchFamily="66" charset="0"/>
              </a:rPr>
              <a:t>числовым промежутком</a:t>
            </a:r>
            <a:r>
              <a:rPr lang="ru-RU" sz="4500" b="1" dirty="0">
                <a:latin typeface="Monotype Corsiva" pitchFamily="66" charset="0"/>
              </a:rPr>
              <a:t> или </a:t>
            </a:r>
            <a:r>
              <a:rPr lang="ru-RU" sz="4500" b="1" dirty="0">
                <a:solidFill>
                  <a:srgbClr val="FF0000"/>
                </a:solidFill>
                <a:latin typeface="Monotype Corsiva" pitchFamily="66" charset="0"/>
              </a:rPr>
              <a:t>промежутком</a:t>
            </a:r>
            <a:r>
              <a:rPr lang="ru-RU" sz="4500" b="1" dirty="0">
                <a:latin typeface="Monotype Corsiva" pitchFamily="66" charset="0"/>
              </a:rPr>
              <a:t> от </a:t>
            </a:r>
          </a:p>
          <a:p>
            <a:pPr algn="ctr"/>
            <a:r>
              <a:rPr lang="ru-RU" sz="4500" b="1" dirty="0">
                <a:latin typeface="Monotype Corsiva" pitchFamily="66" charset="0"/>
              </a:rPr>
              <a:t>-2 до1 и обозначают </a:t>
            </a:r>
            <a:endParaRPr lang="ru-RU" sz="4500" dirty="0">
              <a:latin typeface="Monotype Corsiva" pitchFamily="66" charset="0"/>
            </a:endParaRPr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0" y="1219200"/>
            <a:ext cx="91440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500" b="1" dirty="0">
                <a:latin typeface="Monotype Corsiva" pitchFamily="66" charset="0"/>
              </a:rPr>
              <a:t>Если точка расположена на координатной прямой между числами </a:t>
            </a:r>
          </a:p>
          <a:p>
            <a:pPr algn="ctr"/>
            <a:r>
              <a:rPr lang="ru-RU" sz="4500" b="1" dirty="0">
                <a:latin typeface="Monotype Corsiva" pitchFamily="66" charset="0"/>
              </a:rPr>
              <a:t>-2 и 1, то число Х удовлетворяет условию</a:t>
            </a:r>
            <a:endParaRPr lang="ru-RU" sz="4500" dirty="0">
              <a:latin typeface="Monotype Corsiva" pitchFamily="66" charset="0"/>
            </a:endParaRPr>
          </a:p>
        </p:txBody>
      </p:sp>
      <p:sp>
        <p:nvSpPr>
          <p:cNvPr id="96265" name="Line 9"/>
          <p:cNvSpPr>
            <a:spLocks noChangeShapeType="1"/>
          </p:cNvSpPr>
          <p:nvPr/>
        </p:nvSpPr>
        <p:spPr bwMode="auto">
          <a:xfrm>
            <a:off x="838200" y="6096000"/>
            <a:ext cx="7543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96266" name="Oval 10"/>
          <p:cNvSpPr>
            <a:spLocks noChangeArrowheads="1"/>
          </p:cNvSpPr>
          <p:nvPr/>
        </p:nvSpPr>
        <p:spPr bwMode="auto">
          <a:xfrm>
            <a:off x="3886200" y="59436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6267" name="Oval 11"/>
          <p:cNvSpPr>
            <a:spLocks noChangeArrowheads="1"/>
          </p:cNvSpPr>
          <p:nvPr/>
        </p:nvSpPr>
        <p:spPr bwMode="auto">
          <a:xfrm>
            <a:off x="6096000" y="5943600"/>
            <a:ext cx="228600" cy="2286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96268" name="Text Box 12"/>
          <p:cNvSpPr txBox="1">
            <a:spLocks noChangeArrowheads="1"/>
          </p:cNvSpPr>
          <p:nvPr/>
        </p:nvSpPr>
        <p:spPr bwMode="auto">
          <a:xfrm>
            <a:off x="3733800" y="5181600"/>
            <a:ext cx="457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х</a:t>
            </a:r>
            <a:endParaRPr lang="ru-RU" sz="4800"/>
          </a:p>
        </p:txBody>
      </p:sp>
      <p:sp>
        <p:nvSpPr>
          <p:cNvPr id="96269" name="Text Box 13"/>
          <p:cNvSpPr txBox="1">
            <a:spLocks noChangeArrowheads="1"/>
          </p:cNvSpPr>
          <p:nvPr/>
        </p:nvSpPr>
        <p:spPr bwMode="auto">
          <a:xfrm>
            <a:off x="5943600" y="5181600"/>
            <a:ext cx="609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 dirty="0">
                <a:latin typeface="Times New Roman" pitchFamily="18" charset="0"/>
              </a:rPr>
              <a:t>1</a:t>
            </a:r>
            <a:endParaRPr lang="ru-RU" sz="4800" dirty="0"/>
          </a:p>
        </p:txBody>
      </p:sp>
      <p:sp>
        <p:nvSpPr>
          <p:cNvPr id="96270" name="Text Box 14"/>
          <p:cNvSpPr txBox="1">
            <a:spLocks noChangeArrowheads="1"/>
          </p:cNvSpPr>
          <p:nvPr/>
        </p:nvSpPr>
        <p:spPr bwMode="auto">
          <a:xfrm>
            <a:off x="8458200" y="57150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Monotype Corsiva" pitchFamily="66" charset="0"/>
              </a:rPr>
              <a:t>x</a:t>
            </a:r>
            <a:endParaRPr lang="ru-RU"/>
          </a:p>
        </p:txBody>
      </p:sp>
      <p:sp>
        <p:nvSpPr>
          <p:cNvPr id="96271" name="Text Box 15"/>
          <p:cNvSpPr txBox="1">
            <a:spLocks noChangeArrowheads="1"/>
          </p:cNvSpPr>
          <p:nvPr/>
        </p:nvSpPr>
        <p:spPr bwMode="auto">
          <a:xfrm>
            <a:off x="1752600" y="5181600"/>
            <a:ext cx="838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-2</a:t>
            </a:r>
            <a:endParaRPr lang="ru-RU" sz="4800"/>
          </a:p>
        </p:txBody>
      </p:sp>
      <p:sp>
        <p:nvSpPr>
          <p:cNvPr id="96272" name="Oval 16"/>
          <p:cNvSpPr>
            <a:spLocks noChangeArrowheads="1"/>
          </p:cNvSpPr>
          <p:nvPr/>
        </p:nvSpPr>
        <p:spPr bwMode="auto">
          <a:xfrm>
            <a:off x="2057400" y="5943600"/>
            <a:ext cx="228600" cy="228600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96289" name="Object 33"/>
          <p:cNvGraphicFramePr>
            <a:graphicFrameLocks noChangeAspect="1"/>
          </p:cNvGraphicFramePr>
          <p:nvPr>
            <p:ph/>
          </p:nvPr>
        </p:nvGraphicFramePr>
        <p:xfrm>
          <a:off x="2571736" y="4143380"/>
          <a:ext cx="3233738" cy="1077913"/>
        </p:xfrm>
        <a:graphic>
          <a:graphicData uri="http://schemas.openxmlformats.org/presentationml/2006/ole">
            <p:oleObj spid="_x0000_s1027" name="Формула" r:id="rId5" imgW="647640" imgH="215640" progId="Equation.3">
              <p:embed/>
            </p:oleObj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6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700"/>
                            </p:stCondLst>
                            <p:childTnLst>
                              <p:par>
                                <p:cTn id="2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962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9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9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96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96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96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96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 tmFilter="0,0; .5, 1; 1, 1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770" decel="100000"/>
                                        <p:tgtEl>
                                          <p:spTgt spid="962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770" decel="100000"/>
                                        <p:tgtEl>
                                          <p:spTgt spid="9628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628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96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6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770" fill="hold"/>
                                        <p:tgtEl>
                                          <p:spTgt spid="96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6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 autoUpdateAnimBg="0"/>
      <p:bldP spid="96260" grpId="0"/>
      <p:bldP spid="96262" grpId="0"/>
      <p:bldP spid="96262" grpId="1"/>
      <p:bldP spid="96265" grpId="0" animBg="1"/>
      <p:bldP spid="96266" grpId="0" animBg="1"/>
      <p:bldP spid="96266" grpId="1" animBg="1"/>
      <p:bldP spid="96267" grpId="0" animBg="1"/>
      <p:bldP spid="96268" grpId="0"/>
      <p:bldP spid="96268" grpId="1"/>
      <p:bldP spid="96269" grpId="0"/>
      <p:bldP spid="96270" grpId="0"/>
      <p:bldP spid="96271" grpId="0"/>
      <p:bldP spid="962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457200" y="381000"/>
            <a:ext cx="7848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chemeClr val="bg2"/>
                </a:solidFill>
                <a:latin typeface="Times New Roman" pitchFamily="18" charset="0"/>
              </a:rPr>
              <a:t>Виды промежутков.</a:t>
            </a:r>
          </a:p>
        </p:txBody>
      </p:sp>
      <p:graphicFrame>
        <p:nvGraphicFramePr>
          <p:cNvPr id="81928" name="Object 8"/>
          <p:cNvGraphicFramePr>
            <a:graphicFrameLocks noChangeAspect="1"/>
          </p:cNvGraphicFramePr>
          <p:nvPr/>
        </p:nvGraphicFramePr>
        <p:xfrm>
          <a:off x="4800600" y="5257800"/>
          <a:ext cx="4057650" cy="1349375"/>
        </p:xfrm>
        <a:graphic>
          <a:graphicData uri="http://schemas.openxmlformats.org/presentationml/2006/ole">
            <p:oleObj spid="_x0000_s2050" name="Формула" r:id="rId4" imgW="647640" imgH="215640" progId="Equation.3">
              <p:embed/>
            </p:oleObj>
          </a:graphicData>
        </a:graphic>
      </p:graphicFrame>
      <p:graphicFrame>
        <p:nvGraphicFramePr>
          <p:cNvPr id="81930" name="Object 10"/>
          <p:cNvGraphicFramePr>
            <a:graphicFrameLocks noChangeAspect="1"/>
          </p:cNvGraphicFramePr>
          <p:nvPr/>
        </p:nvGraphicFramePr>
        <p:xfrm>
          <a:off x="4724400" y="2667000"/>
          <a:ext cx="3824288" cy="1301750"/>
        </p:xfrm>
        <a:graphic>
          <a:graphicData uri="http://schemas.openxmlformats.org/presentationml/2006/ole">
            <p:oleObj spid="_x0000_s2051" name="Формула" r:id="rId5" imgW="634680" imgH="215640" progId="Equation.3">
              <p:embed/>
            </p:oleObj>
          </a:graphicData>
        </a:graphic>
      </p:graphicFrame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381000" y="1447800"/>
            <a:ext cx="8077200" cy="1174750"/>
            <a:chOff x="240" y="912"/>
            <a:chExt cx="5088" cy="740"/>
          </a:xfrm>
        </p:grpSpPr>
        <p:sp>
          <p:nvSpPr>
            <p:cNvPr id="2079" name="Line 43"/>
            <p:cNvSpPr>
              <a:spLocks noChangeShapeType="1"/>
            </p:cNvSpPr>
            <p:nvPr/>
          </p:nvSpPr>
          <p:spPr bwMode="auto">
            <a:xfrm>
              <a:off x="240" y="1488"/>
              <a:ext cx="47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80" name="Oval 45"/>
            <p:cNvSpPr>
              <a:spLocks noChangeArrowheads="1"/>
            </p:cNvSpPr>
            <p:nvPr/>
          </p:nvSpPr>
          <p:spPr bwMode="auto">
            <a:xfrm>
              <a:off x="3552" y="1392"/>
              <a:ext cx="144" cy="154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2081" name="Text Box 47"/>
            <p:cNvSpPr txBox="1">
              <a:spLocks noChangeArrowheads="1"/>
            </p:cNvSpPr>
            <p:nvPr/>
          </p:nvSpPr>
          <p:spPr bwMode="auto">
            <a:xfrm>
              <a:off x="3552" y="912"/>
              <a:ext cx="384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800" b="1" i="1">
                  <a:latin typeface="Times New Roman" pitchFamily="18" charset="0"/>
                </a:rPr>
                <a:t>1</a:t>
              </a:r>
              <a:endParaRPr lang="ru-RU"/>
            </a:p>
          </p:txBody>
        </p:sp>
        <p:sp>
          <p:nvSpPr>
            <p:cNvPr id="2082" name="Text Box 48"/>
            <p:cNvSpPr txBox="1">
              <a:spLocks noChangeArrowheads="1"/>
            </p:cNvSpPr>
            <p:nvPr/>
          </p:nvSpPr>
          <p:spPr bwMode="auto">
            <a:xfrm>
              <a:off x="5040" y="124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>
                  <a:latin typeface="Monotype Corsiva" pitchFamily="66" charset="0"/>
                </a:rPr>
                <a:t>x</a:t>
              </a:r>
              <a:endParaRPr lang="ru-RU"/>
            </a:p>
          </p:txBody>
        </p:sp>
        <p:sp>
          <p:nvSpPr>
            <p:cNvPr id="2083" name="Text Box 49"/>
            <p:cNvSpPr txBox="1">
              <a:spLocks noChangeArrowheads="1"/>
            </p:cNvSpPr>
            <p:nvPr/>
          </p:nvSpPr>
          <p:spPr bwMode="auto">
            <a:xfrm>
              <a:off x="816" y="912"/>
              <a:ext cx="528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800" b="1" i="1">
                  <a:latin typeface="Times New Roman" pitchFamily="18" charset="0"/>
                </a:rPr>
                <a:t>-2</a:t>
              </a:r>
              <a:endParaRPr lang="ru-RU"/>
            </a:p>
          </p:txBody>
        </p:sp>
        <p:sp>
          <p:nvSpPr>
            <p:cNvPr id="2084" name="Oval 50"/>
            <p:cNvSpPr>
              <a:spLocks noChangeArrowheads="1"/>
            </p:cNvSpPr>
            <p:nvPr/>
          </p:nvSpPr>
          <p:spPr bwMode="auto">
            <a:xfrm>
              <a:off x="1008" y="1392"/>
              <a:ext cx="144" cy="154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85" name="Line 51"/>
            <p:cNvSpPr>
              <a:spLocks noChangeShapeType="1"/>
            </p:cNvSpPr>
            <p:nvPr/>
          </p:nvSpPr>
          <p:spPr bwMode="auto">
            <a:xfrm flipH="1">
              <a:off x="1152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86" name="Line 52"/>
            <p:cNvSpPr>
              <a:spLocks noChangeShapeType="1"/>
            </p:cNvSpPr>
            <p:nvPr/>
          </p:nvSpPr>
          <p:spPr bwMode="auto">
            <a:xfrm flipH="1">
              <a:off x="1296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87" name="Line 53"/>
            <p:cNvSpPr>
              <a:spLocks noChangeShapeType="1"/>
            </p:cNvSpPr>
            <p:nvPr/>
          </p:nvSpPr>
          <p:spPr bwMode="auto">
            <a:xfrm flipH="1">
              <a:off x="1440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88" name="Line 54"/>
            <p:cNvSpPr>
              <a:spLocks noChangeShapeType="1"/>
            </p:cNvSpPr>
            <p:nvPr/>
          </p:nvSpPr>
          <p:spPr bwMode="auto">
            <a:xfrm flipH="1">
              <a:off x="1584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89" name="Line 55"/>
            <p:cNvSpPr>
              <a:spLocks noChangeShapeType="1"/>
            </p:cNvSpPr>
            <p:nvPr/>
          </p:nvSpPr>
          <p:spPr bwMode="auto">
            <a:xfrm flipH="1">
              <a:off x="1728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0" name="Line 56"/>
            <p:cNvSpPr>
              <a:spLocks noChangeShapeType="1"/>
            </p:cNvSpPr>
            <p:nvPr/>
          </p:nvSpPr>
          <p:spPr bwMode="auto">
            <a:xfrm flipH="1">
              <a:off x="1872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1" name="Line 57"/>
            <p:cNvSpPr>
              <a:spLocks noChangeShapeType="1"/>
            </p:cNvSpPr>
            <p:nvPr/>
          </p:nvSpPr>
          <p:spPr bwMode="auto">
            <a:xfrm flipH="1">
              <a:off x="2016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2" name="Line 58"/>
            <p:cNvSpPr>
              <a:spLocks noChangeShapeType="1"/>
            </p:cNvSpPr>
            <p:nvPr/>
          </p:nvSpPr>
          <p:spPr bwMode="auto">
            <a:xfrm flipH="1">
              <a:off x="2160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3" name="Line 59"/>
            <p:cNvSpPr>
              <a:spLocks noChangeShapeType="1"/>
            </p:cNvSpPr>
            <p:nvPr/>
          </p:nvSpPr>
          <p:spPr bwMode="auto">
            <a:xfrm flipH="1">
              <a:off x="2304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4" name="Line 60"/>
            <p:cNvSpPr>
              <a:spLocks noChangeShapeType="1"/>
            </p:cNvSpPr>
            <p:nvPr/>
          </p:nvSpPr>
          <p:spPr bwMode="auto">
            <a:xfrm flipH="1">
              <a:off x="2448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5" name="Line 61"/>
            <p:cNvSpPr>
              <a:spLocks noChangeShapeType="1"/>
            </p:cNvSpPr>
            <p:nvPr/>
          </p:nvSpPr>
          <p:spPr bwMode="auto">
            <a:xfrm flipH="1">
              <a:off x="2592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6" name="Line 62"/>
            <p:cNvSpPr>
              <a:spLocks noChangeShapeType="1"/>
            </p:cNvSpPr>
            <p:nvPr/>
          </p:nvSpPr>
          <p:spPr bwMode="auto">
            <a:xfrm flipH="1">
              <a:off x="2736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7" name="Line 63"/>
            <p:cNvSpPr>
              <a:spLocks noChangeShapeType="1"/>
            </p:cNvSpPr>
            <p:nvPr/>
          </p:nvSpPr>
          <p:spPr bwMode="auto">
            <a:xfrm flipH="1">
              <a:off x="2880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8" name="Line 64"/>
            <p:cNvSpPr>
              <a:spLocks noChangeShapeType="1"/>
            </p:cNvSpPr>
            <p:nvPr/>
          </p:nvSpPr>
          <p:spPr bwMode="auto">
            <a:xfrm flipH="1">
              <a:off x="3024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99" name="Line 65"/>
            <p:cNvSpPr>
              <a:spLocks noChangeShapeType="1"/>
            </p:cNvSpPr>
            <p:nvPr/>
          </p:nvSpPr>
          <p:spPr bwMode="auto">
            <a:xfrm flipH="1">
              <a:off x="3168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00" name="Line 66"/>
            <p:cNvSpPr>
              <a:spLocks noChangeShapeType="1"/>
            </p:cNvSpPr>
            <p:nvPr/>
          </p:nvSpPr>
          <p:spPr bwMode="auto">
            <a:xfrm flipH="1">
              <a:off x="3312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01" name="Line 67"/>
            <p:cNvSpPr>
              <a:spLocks noChangeShapeType="1"/>
            </p:cNvSpPr>
            <p:nvPr/>
          </p:nvSpPr>
          <p:spPr bwMode="auto">
            <a:xfrm flipH="1">
              <a:off x="3456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99"/>
          <p:cNvGrpSpPr>
            <a:grpSpLocks/>
          </p:cNvGrpSpPr>
          <p:nvPr/>
        </p:nvGrpSpPr>
        <p:grpSpPr bwMode="auto">
          <a:xfrm>
            <a:off x="457200" y="4038600"/>
            <a:ext cx="8077200" cy="1174750"/>
            <a:chOff x="288" y="2544"/>
            <a:chExt cx="5088" cy="740"/>
          </a:xfrm>
        </p:grpSpPr>
        <p:sp>
          <p:nvSpPr>
            <p:cNvPr id="2057" name="Line 69"/>
            <p:cNvSpPr>
              <a:spLocks noChangeShapeType="1"/>
            </p:cNvSpPr>
            <p:nvPr/>
          </p:nvSpPr>
          <p:spPr bwMode="auto">
            <a:xfrm>
              <a:off x="288" y="3120"/>
              <a:ext cx="47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8" name="Oval 71"/>
            <p:cNvSpPr>
              <a:spLocks noChangeArrowheads="1"/>
            </p:cNvSpPr>
            <p:nvPr/>
          </p:nvSpPr>
          <p:spPr bwMode="auto">
            <a:xfrm>
              <a:off x="3600" y="3024"/>
              <a:ext cx="144" cy="144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2059" name="Text Box 73"/>
            <p:cNvSpPr txBox="1">
              <a:spLocks noChangeArrowheads="1"/>
            </p:cNvSpPr>
            <p:nvPr/>
          </p:nvSpPr>
          <p:spPr bwMode="auto">
            <a:xfrm>
              <a:off x="3504" y="2544"/>
              <a:ext cx="384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800" b="1" i="1">
                  <a:latin typeface="Times New Roman" pitchFamily="18" charset="0"/>
                </a:rPr>
                <a:t>1</a:t>
              </a:r>
              <a:endParaRPr lang="ru-RU"/>
            </a:p>
          </p:txBody>
        </p:sp>
        <p:sp>
          <p:nvSpPr>
            <p:cNvPr id="2060" name="Text Box 74"/>
            <p:cNvSpPr txBox="1">
              <a:spLocks noChangeArrowheads="1"/>
            </p:cNvSpPr>
            <p:nvPr/>
          </p:nvSpPr>
          <p:spPr bwMode="auto">
            <a:xfrm>
              <a:off x="5088" y="2880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>
                  <a:latin typeface="Monotype Corsiva" pitchFamily="66" charset="0"/>
                </a:rPr>
                <a:t>x</a:t>
              </a:r>
              <a:endParaRPr lang="ru-RU"/>
            </a:p>
          </p:txBody>
        </p:sp>
        <p:sp>
          <p:nvSpPr>
            <p:cNvPr id="2061" name="Text Box 75"/>
            <p:cNvSpPr txBox="1">
              <a:spLocks noChangeArrowheads="1"/>
            </p:cNvSpPr>
            <p:nvPr/>
          </p:nvSpPr>
          <p:spPr bwMode="auto">
            <a:xfrm>
              <a:off x="864" y="2544"/>
              <a:ext cx="528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800" b="1" i="1">
                  <a:latin typeface="Times New Roman" pitchFamily="18" charset="0"/>
                </a:rPr>
                <a:t>-2</a:t>
              </a:r>
              <a:endParaRPr lang="ru-RU"/>
            </a:p>
          </p:txBody>
        </p:sp>
        <p:sp>
          <p:nvSpPr>
            <p:cNvPr id="2062" name="Oval 76"/>
            <p:cNvSpPr>
              <a:spLocks noChangeArrowheads="1"/>
            </p:cNvSpPr>
            <p:nvPr/>
          </p:nvSpPr>
          <p:spPr bwMode="auto">
            <a:xfrm>
              <a:off x="1056" y="3024"/>
              <a:ext cx="144" cy="14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63" name="Line 77"/>
            <p:cNvSpPr>
              <a:spLocks noChangeShapeType="1"/>
            </p:cNvSpPr>
            <p:nvPr/>
          </p:nvSpPr>
          <p:spPr bwMode="auto">
            <a:xfrm flipH="1">
              <a:off x="1248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4" name="Line 78"/>
            <p:cNvSpPr>
              <a:spLocks noChangeShapeType="1"/>
            </p:cNvSpPr>
            <p:nvPr/>
          </p:nvSpPr>
          <p:spPr bwMode="auto">
            <a:xfrm flipH="1">
              <a:off x="1392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5" name="Line 79"/>
            <p:cNvSpPr>
              <a:spLocks noChangeShapeType="1"/>
            </p:cNvSpPr>
            <p:nvPr/>
          </p:nvSpPr>
          <p:spPr bwMode="auto">
            <a:xfrm flipH="1">
              <a:off x="1536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6" name="Line 80"/>
            <p:cNvSpPr>
              <a:spLocks noChangeShapeType="1"/>
            </p:cNvSpPr>
            <p:nvPr/>
          </p:nvSpPr>
          <p:spPr bwMode="auto">
            <a:xfrm flipH="1">
              <a:off x="1680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7" name="Line 81"/>
            <p:cNvSpPr>
              <a:spLocks noChangeShapeType="1"/>
            </p:cNvSpPr>
            <p:nvPr/>
          </p:nvSpPr>
          <p:spPr bwMode="auto">
            <a:xfrm flipH="1">
              <a:off x="1824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8" name="Line 82"/>
            <p:cNvSpPr>
              <a:spLocks noChangeShapeType="1"/>
            </p:cNvSpPr>
            <p:nvPr/>
          </p:nvSpPr>
          <p:spPr bwMode="auto">
            <a:xfrm flipH="1">
              <a:off x="1968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69" name="Line 83"/>
            <p:cNvSpPr>
              <a:spLocks noChangeShapeType="1"/>
            </p:cNvSpPr>
            <p:nvPr/>
          </p:nvSpPr>
          <p:spPr bwMode="auto">
            <a:xfrm flipH="1">
              <a:off x="2112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0" name="Line 84"/>
            <p:cNvSpPr>
              <a:spLocks noChangeShapeType="1"/>
            </p:cNvSpPr>
            <p:nvPr/>
          </p:nvSpPr>
          <p:spPr bwMode="auto">
            <a:xfrm flipH="1">
              <a:off x="2256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1" name="Line 85"/>
            <p:cNvSpPr>
              <a:spLocks noChangeShapeType="1"/>
            </p:cNvSpPr>
            <p:nvPr/>
          </p:nvSpPr>
          <p:spPr bwMode="auto">
            <a:xfrm flipH="1">
              <a:off x="2400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2" name="Line 86"/>
            <p:cNvSpPr>
              <a:spLocks noChangeShapeType="1"/>
            </p:cNvSpPr>
            <p:nvPr/>
          </p:nvSpPr>
          <p:spPr bwMode="auto">
            <a:xfrm flipH="1">
              <a:off x="2544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3" name="Line 87"/>
            <p:cNvSpPr>
              <a:spLocks noChangeShapeType="1"/>
            </p:cNvSpPr>
            <p:nvPr/>
          </p:nvSpPr>
          <p:spPr bwMode="auto">
            <a:xfrm flipH="1">
              <a:off x="2688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4" name="Line 88"/>
            <p:cNvSpPr>
              <a:spLocks noChangeShapeType="1"/>
            </p:cNvSpPr>
            <p:nvPr/>
          </p:nvSpPr>
          <p:spPr bwMode="auto">
            <a:xfrm flipH="1">
              <a:off x="2832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5" name="Line 89"/>
            <p:cNvSpPr>
              <a:spLocks noChangeShapeType="1"/>
            </p:cNvSpPr>
            <p:nvPr/>
          </p:nvSpPr>
          <p:spPr bwMode="auto">
            <a:xfrm flipH="1">
              <a:off x="2976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6" name="Line 90"/>
            <p:cNvSpPr>
              <a:spLocks noChangeShapeType="1"/>
            </p:cNvSpPr>
            <p:nvPr/>
          </p:nvSpPr>
          <p:spPr bwMode="auto">
            <a:xfrm flipH="1">
              <a:off x="3120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7" name="Line 91"/>
            <p:cNvSpPr>
              <a:spLocks noChangeShapeType="1"/>
            </p:cNvSpPr>
            <p:nvPr/>
          </p:nvSpPr>
          <p:spPr bwMode="auto">
            <a:xfrm flipH="1">
              <a:off x="3264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78" name="Line 92"/>
            <p:cNvSpPr>
              <a:spLocks noChangeShapeType="1"/>
            </p:cNvSpPr>
            <p:nvPr/>
          </p:nvSpPr>
          <p:spPr bwMode="auto">
            <a:xfrm flipH="1">
              <a:off x="3408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82015" name="Object 95"/>
          <p:cNvGraphicFramePr>
            <a:graphicFrameLocks noChangeAspect="1"/>
          </p:cNvGraphicFramePr>
          <p:nvPr/>
        </p:nvGraphicFramePr>
        <p:xfrm>
          <a:off x="228600" y="2819400"/>
          <a:ext cx="4130675" cy="1071563"/>
        </p:xfrm>
        <a:graphic>
          <a:graphicData uri="http://schemas.openxmlformats.org/presentationml/2006/ole">
            <p:oleObj spid="_x0000_s2052" name="Формула" r:id="rId6" imgW="685800" imgH="177480" progId="Equation.3">
              <p:embed/>
            </p:oleObj>
          </a:graphicData>
        </a:graphic>
      </p:graphicFrame>
      <p:graphicFrame>
        <p:nvGraphicFramePr>
          <p:cNvPr id="82017" name="Object 97"/>
          <p:cNvGraphicFramePr>
            <a:graphicFrameLocks noChangeAspect="1"/>
          </p:cNvGraphicFramePr>
          <p:nvPr/>
        </p:nvGraphicFramePr>
        <p:xfrm>
          <a:off x="152400" y="5410200"/>
          <a:ext cx="4130675" cy="1071563"/>
        </p:xfrm>
        <a:graphic>
          <a:graphicData uri="http://schemas.openxmlformats.org/presentationml/2006/ole">
            <p:oleObj spid="_x0000_s2053" name="Формула" r:id="rId7" imgW="685800" imgH="177480" progId="Equation.3">
              <p:embed/>
            </p:oleObj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2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7848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chemeClr val="bg2"/>
                </a:solidFill>
                <a:latin typeface="Times New Roman" pitchFamily="18" charset="0"/>
              </a:rPr>
              <a:t>Виды промежутков.</a:t>
            </a:r>
          </a:p>
        </p:txBody>
      </p:sp>
      <p:graphicFrame>
        <p:nvGraphicFramePr>
          <p:cNvPr id="99331" name="Object 3"/>
          <p:cNvGraphicFramePr>
            <a:graphicFrameLocks noChangeAspect="1"/>
          </p:cNvGraphicFramePr>
          <p:nvPr/>
        </p:nvGraphicFramePr>
        <p:xfrm>
          <a:off x="4724400" y="2667000"/>
          <a:ext cx="4137025" cy="1349375"/>
        </p:xfrm>
        <a:graphic>
          <a:graphicData uri="http://schemas.openxmlformats.org/presentationml/2006/ole">
            <p:oleObj spid="_x0000_s3074" name="Формула" r:id="rId4" imgW="660240" imgH="215640" progId="Equation.3">
              <p:embed/>
            </p:oleObj>
          </a:graphicData>
        </a:graphic>
      </p:graphicFrame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457200" y="1371600"/>
            <a:ext cx="8077200" cy="1174750"/>
            <a:chOff x="240" y="768"/>
            <a:chExt cx="5088" cy="740"/>
          </a:xfrm>
        </p:grpSpPr>
        <p:sp>
          <p:nvSpPr>
            <p:cNvPr id="3103" name="Line 28"/>
            <p:cNvSpPr>
              <a:spLocks noChangeShapeType="1"/>
            </p:cNvSpPr>
            <p:nvPr/>
          </p:nvSpPr>
          <p:spPr bwMode="auto">
            <a:xfrm>
              <a:off x="240" y="1344"/>
              <a:ext cx="47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4" name="Oval 29"/>
            <p:cNvSpPr>
              <a:spLocks noChangeArrowheads="1"/>
            </p:cNvSpPr>
            <p:nvPr/>
          </p:nvSpPr>
          <p:spPr bwMode="auto">
            <a:xfrm>
              <a:off x="3552" y="1248"/>
              <a:ext cx="144" cy="144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105" name="Text Box 30"/>
            <p:cNvSpPr txBox="1">
              <a:spLocks noChangeArrowheads="1"/>
            </p:cNvSpPr>
            <p:nvPr/>
          </p:nvSpPr>
          <p:spPr bwMode="auto">
            <a:xfrm>
              <a:off x="3456" y="768"/>
              <a:ext cx="384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800" b="1" i="1">
                  <a:latin typeface="Times New Roman" pitchFamily="18" charset="0"/>
                </a:rPr>
                <a:t>1</a:t>
              </a:r>
              <a:endParaRPr lang="ru-RU"/>
            </a:p>
          </p:txBody>
        </p:sp>
        <p:sp>
          <p:nvSpPr>
            <p:cNvPr id="3106" name="Text Box 31"/>
            <p:cNvSpPr txBox="1">
              <a:spLocks noChangeArrowheads="1"/>
            </p:cNvSpPr>
            <p:nvPr/>
          </p:nvSpPr>
          <p:spPr bwMode="auto">
            <a:xfrm>
              <a:off x="5040" y="1104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>
                  <a:latin typeface="Monotype Corsiva" pitchFamily="66" charset="0"/>
                </a:rPr>
                <a:t>x</a:t>
              </a:r>
              <a:endParaRPr lang="ru-RU"/>
            </a:p>
          </p:txBody>
        </p:sp>
        <p:sp>
          <p:nvSpPr>
            <p:cNvPr id="3107" name="Text Box 32"/>
            <p:cNvSpPr txBox="1">
              <a:spLocks noChangeArrowheads="1"/>
            </p:cNvSpPr>
            <p:nvPr/>
          </p:nvSpPr>
          <p:spPr bwMode="auto">
            <a:xfrm>
              <a:off x="816" y="768"/>
              <a:ext cx="528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800" b="1" i="1">
                  <a:latin typeface="Times New Roman" pitchFamily="18" charset="0"/>
                </a:rPr>
                <a:t>-2</a:t>
              </a:r>
              <a:endParaRPr lang="ru-RU"/>
            </a:p>
          </p:txBody>
        </p:sp>
        <p:sp>
          <p:nvSpPr>
            <p:cNvPr id="3108" name="Oval 33"/>
            <p:cNvSpPr>
              <a:spLocks noChangeArrowheads="1"/>
            </p:cNvSpPr>
            <p:nvPr/>
          </p:nvSpPr>
          <p:spPr bwMode="auto">
            <a:xfrm>
              <a:off x="1008" y="1248"/>
              <a:ext cx="144" cy="14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109" name="Line 34"/>
            <p:cNvSpPr>
              <a:spLocks noChangeShapeType="1"/>
            </p:cNvSpPr>
            <p:nvPr/>
          </p:nvSpPr>
          <p:spPr bwMode="auto">
            <a:xfrm flipH="1">
              <a:off x="1200" y="1104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0" name="Line 35"/>
            <p:cNvSpPr>
              <a:spLocks noChangeShapeType="1"/>
            </p:cNvSpPr>
            <p:nvPr/>
          </p:nvSpPr>
          <p:spPr bwMode="auto">
            <a:xfrm flipH="1">
              <a:off x="1344" y="1104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1" name="Line 36"/>
            <p:cNvSpPr>
              <a:spLocks noChangeShapeType="1"/>
            </p:cNvSpPr>
            <p:nvPr/>
          </p:nvSpPr>
          <p:spPr bwMode="auto">
            <a:xfrm flipH="1">
              <a:off x="1488" y="1104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2" name="Line 37"/>
            <p:cNvSpPr>
              <a:spLocks noChangeShapeType="1"/>
            </p:cNvSpPr>
            <p:nvPr/>
          </p:nvSpPr>
          <p:spPr bwMode="auto">
            <a:xfrm flipH="1">
              <a:off x="1632" y="1104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3" name="Line 38"/>
            <p:cNvSpPr>
              <a:spLocks noChangeShapeType="1"/>
            </p:cNvSpPr>
            <p:nvPr/>
          </p:nvSpPr>
          <p:spPr bwMode="auto">
            <a:xfrm flipH="1">
              <a:off x="1776" y="1104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4" name="Line 39"/>
            <p:cNvSpPr>
              <a:spLocks noChangeShapeType="1"/>
            </p:cNvSpPr>
            <p:nvPr/>
          </p:nvSpPr>
          <p:spPr bwMode="auto">
            <a:xfrm flipH="1">
              <a:off x="1920" y="1104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5" name="Line 40"/>
            <p:cNvSpPr>
              <a:spLocks noChangeShapeType="1"/>
            </p:cNvSpPr>
            <p:nvPr/>
          </p:nvSpPr>
          <p:spPr bwMode="auto">
            <a:xfrm flipH="1">
              <a:off x="2064" y="1104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6" name="Line 41"/>
            <p:cNvSpPr>
              <a:spLocks noChangeShapeType="1"/>
            </p:cNvSpPr>
            <p:nvPr/>
          </p:nvSpPr>
          <p:spPr bwMode="auto">
            <a:xfrm flipH="1">
              <a:off x="2208" y="1104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7" name="Line 42"/>
            <p:cNvSpPr>
              <a:spLocks noChangeShapeType="1"/>
            </p:cNvSpPr>
            <p:nvPr/>
          </p:nvSpPr>
          <p:spPr bwMode="auto">
            <a:xfrm flipH="1">
              <a:off x="2352" y="1104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8" name="Line 43"/>
            <p:cNvSpPr>
              <a:spLocks noChangeShapeType="1"/>
            </p:cNvSpPr>
            <p:nvPr/>
          </p:nvSpPr>
          <p:spPr bwMode="auto">
            <a:xfrm flipH="1">
              <a:off x="2496" y="1104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19" name="Line 44"/>
            <p:cNvSpPr>
              <a:spLocks noChangeShapeType="1"/>
            </p:cNvSpPr>
            <p:nvPr/>
          </p:nvSpPr>
          <p:spPr bwMode="auto">
            <a:xfrm flipH="1">
              <a:off x="2640" y="1104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0" name="Line 45"/>
            <p:cNvSpPr>
              <a:spLocks noChangeShapeType="1"/>
            </p:cNvSpPr>
            <p:nvPr/>
          </p:nvSpPr>
          <p:spPr bwMode="auto">
            <a:xfrm flipH="1">
              <a:off x="2784" y="1104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1" name="Line 46"/>
            <p:cNvSpPr>
              <a:spLocks noChangeShapeType="1"/>
            </p:cNvSpPr>
            <p:nvPr/>
          </p:nvSpPr>
          <p:spPr bwMode="auto">
            <a:xfrm flipH="1">
              <a:off x="2928" y="1104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2" name="Line 47"/>
            <p:cNvSpPr>
              <a:spLocks noChangeShapeType="1"/>
            </p:cNvSpPr>
            <p:nvPr/>
          </p:nvSpPr>
          <p:spPr bwMode="auto">
            <a:xfrm flipH="1">
              <a:off x="3072" y="1104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3" name="Line 48"/>
            <p:cNvSpPr>
              <a:spLocks noChangeShapeType="1"/>
            </p:cNvSpPr>
            <p:nvPr/>
          </p:nvSpPr>
          <p:spPr bwMode="auto">
            <a:xfrm flipH="1">
              <a:off x="3216" y="1104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24" name="Line 49"/>
            <p:cNvSpPr>
              <a:spLocks noChangeShapeType="1"/>
            </p:cNvSpPr>
            <p:nvPr/>
          </p:nvSpPr>
          <p:spPr bwMode="auto">
            <a:xfrm flipH="1">
              <a:off x="3360" y="1104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99378" name="Object 50"/>
          <p:cNvGraphicFramePr>
            <a:graphicFrameLocks noChangeAspect="1"/>
          </p:cNvGraphicFramePr>
          <p:nvPr/>
        </p:nvGraphicFramePr>
        <p:xfrm>
          <a:off x="4724400" y="5257800"/>
          <a:ext cx="4137025" cy="1349375"/>
        </p:xfrm>
        <a:graphic>
          <a:graphicData uri="http://schemas.openxmlformats.org/presentationml/2006/ole">
            <p:oleObj spid="_x0000_s3075" name="Формула" r:id="rId5" imgW="660240" imgH="215640" progId="Equation.3">
              <p:embed/>
            </p:oleObj>
          </a:graphicData>
        </a:graphic>
      </p:graphicFrame>
      <p:grpSp>
        <p:nvGrpSpPr>
          <p:cNvPr id="3" name="Group 75"/>
          <p:cNvGrpSpPr>
            <a:grpSpLocks/>
          </p:cNvGrpSpPr>
          <p:nvPr/>
        </p:nvGrpSpPr>
        <p:grpSpPr bwMode="auto">
          <a:xfrm>
            <a:off x="457200" y="4038600"/>
            <a:ext cx="8077200" cy="1174750"/>
            <a:chOff x="288" y="2544"/>
            <a:chExt cx="5088" cy="740"/>
          </a:xfrm>
        </p:grpSpPr>
        <p:sp>
          <p:nvSpPr>
            <p:cNvPr id="3081" name="Line 51"/>
            <p:cNvSpPr>
              <a:spLocks noChangeShapeType="1"/>
            </p:cNvSpPr>
            <p:nvPr/>
          </p:nvSpPr>
          <p:spPr bwMode="auto">
            <a:xfrm>
              <a:off x="288" y="3120"/>
              <a:ext cx="47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2" name="Oval 52"/>
            <p:cNvSpPr>
              <a:spLocks noChangeArrowheads="1"/>
            </p:cNvSpPr>
            <p:nvPr/>
          </p:nvSpPr>
          <p:spPr bwMode="auto">
            <a:xfrm>
              <a:off x="3600" y="3024"/>
              <a:ext cx="144" cy="144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083" name="Text Box 53"/>
            <p:cNvSpPr txBox="1">
              <a:spLocks noChangeArrowheads="1"/>
            </p:cNvSpPr>
            <p:nvPr/>
          </p:nvSpPr>
          <p:spPr bwMode="auto">
            <a:xfrm>
              <a:off x="3504" y="2544"/>
              <a:ext cx="384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800" b="1" i="1">
                  <a:latin typeface="Times New Roman" pitchFamily="18" charset="0"/>
                </a:rPr>
                <a:t>1</a:t>
              </a:r>
              <a:endParaRPr lang="ru-RU"/>
            </a:p>
          </p:txBody>
        </p:sp>
        <p:sp>
          <p:nvSpPr>
            <p:cNvPr id="3084" name="Text Box 54"/>
            <p:cNvSpPr txBox="1">
              <a:spLocks noChangeArrowheads="1"/>
            </p:cNvSpPr>
            <p:nvPr/>
          </p:nvSpPr>
          <p:spPr bwMode="auto">
            <a:xfrm>
              <a:off x="5088" y="2880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>
                  <a:latin typeface="Monotype Corsiva" pitchFamily="66" charset="0"/>
                </a:rPr>
                <a:t>x</a:t>
              </a:r>
              <a:endParaRPr lang="ru-RU"/>
            </a:p>
          </p:txBody>
        </p:sp>
        <p:sp>
          <p:nvSpPr>
            <p:cNvPr id="3085" name="Text Box 55"/>
            <p:cNvSpPr txBox="1">
              <a:spLocks noChangeArrowheads="1"/>
            </p:cNvSpPr>
            <p:nvPr/>
          </p:nvSpPr>
          <p:spPr bwMode="auto">
            <a:xfrm>
              <a:off x="864" y="2544"/>
              <a:ext cx="528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800" b="1" i="1">
                  <a:latin typeface="Times New Roman" pitchFamily="18" charset="0"/>
                </a:rPr>
                <a:t>-2</a:t>
              </a:r>
              <a:endParaRPr lang="ru-RU"/>
            </a:p>
          </p:txBody>
        </p:sp>
        <p:sp>
          <p:nvSpPr>
            <p:cNvPr id="3086" name="Oval 56"/>
            <p:cNvSpPr>
              <a:spLocks noChangeArrowheads="1"/>
            </p:cNvSpPr>
            <p:nvPr/>
          </p:nvSpPr>
          <p:spPr bwMode="auto">
            <a:xfrm>
              <a:off x="1056" y="3024"/>
              <a:ext cx="144" cy="144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87" name="Line 57"/>
            <p:cNvSpPr>
              <a:spLocks noChangeShapeType="1"/>
            </p:cNvSpPr>
            <p:nvPr/>
          </p:nvSpPr>
          <p:spPr bwMode="auto">
            <a:xfrm flipH="1">
              <a:off x="1248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8" name="Line 58"/>
            <p:cNvSpPr>
              <a:spLocks noChangeShapeType="1"/>
            </p:cNvSpPr>
            <p:nvPr/>
          </p:nvSpPr>
          <p:spPr bwMode="auto">
            <a:xfrm flipH="1">
              <a:off x="1392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89" name="Line 59"/>
            <p:cNvSpPr>
              <a:spLocks noChangeShapeType="1"/>
            </p:cNvSpPr>
            <p:nvPr/>
          </p:nvSpPr>
          <p:spPr bwMode="auto">
            <a:xfrm flipH="1">
              <a:off x="1536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0" name="Line 60"/>
            <p:cNvSpPr>
              <a:spLocks noChangeShapeType="1"/>
            </p:cNvSpPr>
            <p:nvPr/>
          </p:nvSpPr>
          <p:spPr bwMode="auto">
            <a:xfrm flipH="1">
              <a:off x="1680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1" name="Line 61"/>
            <p:cNvSpPr>
              <a:spLocks noChangeShapeType="1"/>
            </p:cNvSpPr>
            <p:nvPr/>
          </p:nvSpPr>
          <p:spPr bwMode="auto">
            <a:xfrm flipH="1">
              <a:off x="1824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2" name="Line 62"/>
            <p:cNvSpPr>
              <a:spLocks noChangeShapeType="1"/>
            </p:cNvSpPr>
            <p:nvPr/>
          </p:nvSpPr>
          <p:spPr bwMode="auto">
            <a:xfrm flipH="1">
              <a:off x="1968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3" name="Line 63"/>
            <p:cNvSpPr>
              <a:spLocks noChangeShapeType="1"/>
            </p:cNvSpPr>
            <p:nvPr/>
          </p:nvSpPr>
          <p:spPr bwMode="auto">
            <a:xfrm flipH="1">
              <a:off x="2112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4" name="Line 64"/>
            <p:cNvSpPr>
              <a:spLocks noChangeShapeType="1"/>
            </p:cNvSpPr>
            <p:nvPr/>
          </p:nvSpPr>
          <p:spPr bwMode="auto">
            <a:xfrm flipH="1">
              <a:off x="2256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5" name="Line 65"/>
            <p:cNvSpPr>
              <a:spLocks noChangeShapeType="1"/>
            </p:cNvSpPr>
            <p:nvPr/>
          </p:nvSpPr>
          <p:spPr bwMode="auto">
            <a:xfrm flipH="1">
              <a:off x="2400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6" name="Line 66"/>
            <p:cNvSpPr>
              <a:spLocks noChangeShapeType="1"/>
            </p:cNvSpPr>
            <p:nvPr/>
          </p:nvSpPr>
          <p:spPr bwMode="auto">
            <a:xfrm flipH="1">
              <a:off x="2544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7" name="Line 67"/>
            <p:cNvSpPr>
              <a:spLocks noChangeShapeType="1"/>
            </p:cNvSpPr>
            <p:nvPr/>
          </p:nvSpPr>
          <p:spPr bwMode="auto">
            <a:xfrm flipH="1">
              <a:off x="2688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8" name="Line 68"/>
            <p:cNvSpPr>
              <a:spLocks noChangeShapeType="1"/>
            </p:cNvSpPr>
            <p:nvPr/>
          </p:nvSpPr>
          <p:spPr bwMode="auto">
            <a:xfrm flipH="1">
              <a:off x="2832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099" name="Line 69"/>
            <p:cNvSpPr>
              <a:spLocks noChangeShapeType="1"/>
            </p:cNvSpPr>
            <p:nvPr/>
          </p:nvSpPr>
          <p:spPr bwMode="auto">
            <a:xfrm flipH="1">
              <a:off x="2976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0" name="Line 70"/>
            <p:cNvSpPr>
              <a:spLocks noChangeShapeType="1"/>
            </p:cNvSpPr>
            <p:nvPr/>
          </p:nvSpPr>
          <p:spPr bwMode="auto">
            <a:xfrm flipH="1">
              <a:off x="3120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1" name="Line 71"/>
            <p:cNvSpPr>
              <a:spLocks noChangeShapeType="1"/>
            </p:cNvSpPr>
            <p:nvPr/>
          </p:nvSpPr>
          <p:spPr bwMode="auto">
            <a:xfrm flipH="1">
              <a:off x="3264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02" name="Line 72"/>
            <p:cNvSpPr>
              <a:spLocks noChangeShapeType="1"/>
            </p:cNvSpPr>
            <p:nvPr/>
          </p:nvSpPr>
          <p:spPr bwMode="auto">
            <a:xfrm flipH="1">
              <a:off x="3408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99404" name="Object 76"/>
          <p:cNvGraphicFramePr>
            <a:graphicFrameLocks noChangeAspect="1"/>
          </p:cNvGraphicFramePr>
          <p:nvPr/>
        </p:nvGraphicFramePr>
        <p:xfrm>
          <a:off x="228600" y="2819400"/>
          <a:ext cx="4130675" cy="1071563"/>
        </p:xfrm>
        <a:graphic>
          <a:graphicData uri="http://schemas.openxmlformats.org/presentationml/2006/ole">
            <p:oleObj spid="_x0000_s3076" name="Формула" r:id="rId6" imgW="685800" imgH="177480" progId="Equation.3">
              <p:embed/>
            </p:oleObj>
          </a:graphicData>
        </a:graphic>
      </p:graphicFrame>
      <p:graphicFrame>
        <p:nvGraphicFramePr>
          <p:cNvPr id="99405" name="Object 77"/>
          <p:cNvGraphicFramePr>
            <a:graphicFrameLocks noChangeAspect="1"/>
          </p:cNvGraphicFramePr>
          <p:nvPr/>
        </p:nvGraphicFramePr>
        <p:xfrm>
          <a:off x="152400" y="5410200"/>
          <a:ext cx="4130675" cy="1071563"/>
        </p:xfrm>
        <a:graphic>
          <a:graphicData uri="http://schemas.openxmlformats.org/presentationml/2006/ole">
            <p:oleObj spid="_x0000_s3077" name="Формула" r:id="rId7" imgW="685800" imgH="177480" progId="Equation.3">
              <p:embed/>
            </p:oleObj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9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9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9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9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7848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chemeClr val="bg2"/>
                </a:solidFill>
                <a:latin typeface="Times New Roman" pitchFamily="18" charset="0"/>
              </a:rPr>
              <a:t>Виды промежутков.</a:t>
            </a:r>
          </a:p>
        </p:txBody>
      </p:sp>
      <p:graphicFrame>
        <p:nvGraphicFramePr>
          <p:cNvPr id="101379" name="Object 3"/>
          <p:cNvGraphicFramePr>
            <a:graphicFrameLocks noChangeAspect="1"/>
          </p:cNvGraphicFramePr>
          <p:nvPr/>
        </p:nvGraphicFramePr>
        <p:xfrm>
          <a:off x="3962400" y="5257800"/>
          <a:ext cx="5011738" cy="1349375"/>
        </p:xfrm>
        <a:graphic>
          <a:graphicData uri="http://schemas.openxmlformats.org/presentationml/2006/ole">
            <p:oleObj spid="_x0000_s4098" name="Формула" r:id="rId4" imgW="799920" imgH="215640" progId="Equation.3">
              <p:embed/>
            </p:oleObj>
          </a:graphicData>
        </a:graphic>
      </p:graphicFrame>
      <p:graphicFrame>
        <p:nvGraphicFramePr>
          <p:cNvPr id="101380" name="Object 4"/>
          <p:cNvGraphicFramePr>
            <a:graphicFrameLocks noChangeAspect="1"/>
          </p:cNvGraphicFramePr>
          <p:nvPr/>
        </p:nvGraphicFramePr>
        <p:xfrm>
          <a:off x="4191000" y="2667000"/>
          <a:ext cx="4818063" cy="1301750"/>
        </p:xfrm>
        <a:graphic>
          <a:graphicData uri="http://schemas.openxmlformats.org/presentationml/2006/ole">
            <p:oleObj spid="_x0000_s4099" name="Формула" r:id="rId5" imgW="799920" imgH="215640" progId="Equation.3">
              <p:embed/>
            </p:oleObj>
          </a:graphicData>
        </a:graphic>
      </p:graphicFrame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304800" y="1447800"/>
            <a:ext cx="8153400" cy="1174750"/>
            <a:chOff x="192" y="912"/>
            <a:chExt cx="5136" cy="740"/>
          </a:xfrm>
        </p:grpSpPr>
        <p:sp>
          <p:nvSpPr>
            <p:cNvPr id="4125" name="Line 5"/>
            <p:cNvSpPr>
              <a:spLocks noChangeShapeType="1"/>
            </p:cNvSpPr>
            <p:nvPr/>
          </p:nvSpPr>
          <p:spPr bwMode="auto">
            <a:xfrm>
              <a:off x="192" y="1488"/>
              <a:ext cx="47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6" name="Text Box 8"/>
            <p:cNvSpPr txBox="1">
              <a:spLocks noChangeArrowheads="1"/>
            </p:cNvSpPr>
            <p:nvPr/>
          </p:nvSpPr>
          <p:spPr bwMode="auto">
            <a:xfrm>
              <a:off x="5040" y="124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>
                  <a:latin typeface="Monotype Corsiva" pitchFamily="66" charset="0"/>
                </a:rPr>
                <a:t>x</a:t>
              </a:r>
              <a:endParaRPr lang="ru-RU"/>
            </a:p>
          </p:txBody>
        </p:sp>
        <p:sp>
          <p:nvSpPr>
            <p:cNvPr id="4127" name="Text Box 9"/>
            <p:cNvSpPr txBox="1">
              <a:spLocks noChangeArrowheads="1"/>
            </p:cNvSpPr>
            <p:nvPr/>
          </p:nvSpPr>
          <p:spPr bwMode="auto">
            <a:xfrm>
              <a:off x="1920" y="912"/>
              <a:ext cx="528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800" b="1" i="1">
                  <a:latin typeface="Times New Roman" pitchFamily="18" charset="0"/>
                </a:rPr>
                <a:t>-7</a:t>
              </a:r>
              <a:endParaRPr lang="ru-RU"/>
            </a:p>
          </p:txBody>
        </p:sp>
        <p:sp>
          <p:nvSpPr>
            <p:cNvPr id="4128" name="Oval 10"/>
            <p:cNvSpPr>
              <a:spLocks noChangeArrowheads="1"/>
            </p:cNvSpPr>
            <p:nvPr/>
          </p:nvSpPr>
          <p:spPr bwMode="auto">
            <a:xfrm>
              <a:off x="2112" y="1392"/>
              <a:ext cx="144" cy="154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9" name="Line 11"/>
            <p:cNvSpPr>
              <a:spLocks noChangeShapeType="1"/>
            </p:cNvSpPr>
            <p:nvPr/>
          </p:nvSpPr>
          <p:spPr bwMode="auto">
            <a:xfrm flipH="1">
              <a:off x="2256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0" name="Line 12"/>
            <p:cNvSpPr>
              <a:spLocks noChangeShapeType="1"/>
            </p:cNvSpPr>
            <p:nvPr/>
          </p:nvSpPr>
          <p:spPr bwMode="auto">
            <a:xfrm flipH="1">
              <a:off x="2400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1" name="Line 13"/>
            <p:cNvSpPr>
              <a:spLocks noChangeShapeType="1"/>
            </p:cNvSpPr>
            <p:nvPr/>
          </p:nvSpPr>
          <p:spPr bwMode="auto">
            <a:xfrm flipH="1">
              <a:off x="2544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2" name="Line 14"/>
            <p:cNvSpPr>
              <a:spLocks noChangeShapeType="1"/>
            </p:cNvSpPr>
            <p:nvPr/>
          </p:nvSpPr>
          <p:spPr bwMode="auto">
            <a:xfrm flipH="1">
              <a:off x="2688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3" name="Line 15"/>
            <p:cNvSpPr>
              <a:spLocks noChangeShapeType="1"/>
            </p:cNvSpPr>
            <p:nvPr/>
          </p:nvSpPr>
          <p:spPr bwMode="auto">
            <a:xfrm flipH="1">
              <a:off x="2832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4" name="Line 16"/>
            <p:cNvSpPr>
              <a:spLocks noChangeShapeType="1"/>
            </p:cNvSpPr>
            <p:nvPr/>
          </p:nvSpPr>
          <p:spPr bwMode="auto">
            <a:xfrm flipH="1">
              <a:off x="2976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5" name="Line 17"/>
            <p:cNvSpPr>
              <a:spLocks noChangeShapeType="1"/>
            </p:cNvSpPr>
            <p:nvPr/>
          </p:nvSpPr>
          <p:spPr bwMode="auto">
            <a:xfrm flipH="1">
              <a:off x="3120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6" name="Line 18"/>
            <p:cNvSpPr>
              <a:spLocks noChangeShapeType="1"/>
            </p:cNvSpPr>
            <p:nvPr/>
          </p:nvSpPr>
          <p:spPr bwMode="auto">
            <a:xfrm flipH="1">
              <a:off x="3264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7" name="Line 19"/>
            <p:cNvSpPr>
              <a:spLocks noChangeShapeType="1"/>
            </p:cNvSpPr>
            <p:nvPr/>
          </p:nvSpPr>
          <p:spPr bwMode="auto">
            <a:xfrm flipH="1">
              <a:off x="3408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8" name="Line 20"/>
            <p:cNvSpPr>
              <a:spLocks noChangeShapeType="1"/>
            </p:cNvSpPr>
            <p:nvPr/>
          </p:nvSpPr>
          <p:spPr bwMode="auto">
            <a:xfrm flipH="1">
              <a:off x="3552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9" name="Line 21"/>
            <p:cNvSpPr>
              <a:spLocks noChangeShapeType="1"/>
            </p:cNvSpPr>
            <p:nvPr/>
          </p:nvSpPr>
          <p:spPr bwMode="auto">
            <a:xfrm flipH="1">
              <a:off x="3696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0" name="Line 22"/>
            <p:cNvSpPr>
              <a:spLocks noChangeShapeType="1"/>
            </p:cNvSpPr>
            <p:nvPr/>
          </p:nvSpPr>
          <p:spPr bwMode="auto">
            <a:xfrm flipH="1">
              <a:off x="3840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1" name="Line 23"/>
            <p:cNvSpPr>
              <a:spLocks noChangeShapeType="1"/>
            </p:cNvSpPr>
            <p:nvPr/>
          </p:nvSpPr>
          <p:spPr bwMode="auto">
            <a:xfrm flipH="1">
              <a:off x="3984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2" name="Line 24"/>
            <p:cNvSpPr>
              <a:spLocks noChangeShapeType="1"/>
            </p:cNvSpPr>
            <p:nvPr/>
          </p:nvSpPr>
          <p:spPr bwMode="auto">
            <a:xfrm flipH="1">
              <a:off x="4128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3" name="Line 25"/>
            <p:cNvSpPr>
              <a:spLocks noChangeShapeType="1"/>
            </p:cNvSpPr>
            <p:nvPr/>
          </p:nvSpPr>
          <p:spPr bwMode="auto">
            <a:xfrm flipH="1">
              <a:off x="4272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4" name="Line 26"/>
            <p:cNvSpPr>
              <a:spLocks noChangeShapeType="1"/>
            </p:cNvSpPr>
            <p:nvPr/>
          </p:nvSpPr>
          <p:spPr bwMode="auto">
            <a:xfrm flipH="1">
              <a:off x="4416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45" name="Line 27"/>
            <p:cNvSpPr>
              <a:spLocks noChangeShapeType="1"/>
            </p:cNvSpPr>
            <p:nvPr/>
          </p:nvSpPr>
          <p:spPr bwMode="auto">
            <a:xfrm flipH="1">
              <a:off x="4560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228600" y="4038600"/>
            <a:ext cx="8382000" cy="1174750"/>
            <a:chOff x="144" y="2544"/>
            <a:chExt cx="5280" cy="740"/>
          </a:xfrm>
        </p:grpSpPr>
        <p:sp>
          <p:nvSpPr>
            <p:cNvPr id="4105" name="Line 28"/>
            <p:cNvSpPr>
              <a:spLocks noChangeShapeType="1"/>
            </p:cNvSpPr>
            <p:nvPr/>
          </p:nvSpPr>
          <p:spPr bwMode="auto">
            <a:xfrm>
              <a:off x="144" y="3120"/>
              <a:ext cx="484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6" name="Oval 29"/>
            <p:cNvSpPr>
              <a:spLocks noChangeArrowheads="1"/>
            </p:cNvSpPr>
            <p:nvPr/>
          </p:nvSpPr>
          <p:spPr bwMode="auto">
            <a:xfrm>
              <a:off x="2544" y="3024"/>
              <a:ext cx="144" cy="144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4107" name="Text Box 30"/>
            <p:cNvSpPr txBox="1">
              <a:spLocks noChangeArrowheads="1"/>
            </p:cNvSpPr>
            <p:nvPr/>
          </p:nvSpPr>
          <p:spPr bwMode="auto">
            <a:xfrm>
              <a:off x="2448" y="2544"/>
              <a:ext cx="576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800" b="1" i="1">
                  <a:latin typeface="Times New Roman" pitchFamily="18" charset="0"/>
                </a:rPr>
                <a:t>-7</a:t>
              </a:r>
              <a:endParaRPr lang="ru-RU"/>
            </a:p>
          </p:txBody>
        </p:sp>
        <p:sp>
          <p:nvSpPr>
            <p:cNvPr id="4108" name="Text Box 31"/>
            <p:cNvSpPr txBox="1">
              <a:spLocks noChangeArrowheads="1"/>
            </p:cNvSpPr>
            <p:nvPr/>
          </p:nvSpPr>
          <p:spPr bwMode="auto">
            <a:xfrm>
              <a:off x="5136" y="2880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>
                  <a:latin typeface="Monotype Corsiva" pitchFamily="66" charset="0"/>
                </a:rPr>
                <a:t>x</a:t>
              </a:r>
              <a:endParaRPr lang="ru-RU"/>
            </a:p>
          </p:txBody>
        </p:sp>
        <p:sp>
          <p:nvSpPr>
            <p:cNvPr id="4109" name="Line 34"/>
            <p:cNvSpPr>
              <a:spLocks noChangeShapeType="1"/>
            </p:cNvSpPr>
            <p:nvPr/>
          </p:nvSpPr>
          <p:spPr bwMode="auto">
            <a:xfrm flipH="1">
              <a:off x="192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0" name="Line 35"/>
            <p:cNvSpPr>
              <a:spLocks noChangeShapeType="1"/>
            </p:cNvSpPr>
            <p:nvPr/>
          </p:nvSpPr>
          <p:spPr bwMode="auto">
            <a:xfrm flipH="1">
              <a:off x="336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1" name="Line 36"/>
            <p:cNvSpPr>
              <a:spLocks noChangeShapeType="1"/>
            </p:cNvSpPr>
            <p:nvPr/>
          </p:nvSpPr>
          <p:spPr bwMode="auto">
            <a:xfrm flipH="1">
              <a:off x="480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2" name="Line 37"/>
            <p:cNvSpPr>
              <a:spLocks noChangeShapeType="1"/>
            </p:cNvSpPr>
            <p:nvPr/>
          </p:nvSpPr>
          <p:spPr bwMode="auto">
            <a:xfrm flipH="1">
              <a:off x="624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3" name="Line 38"/>
            <p:cNvSpPr>
              <a:spLocks noChangeShapeType="1"/>
            </p:cNvSpPr>
            <p:nvPr/>
          </p:nvSpPr>
          <p:spPr bwMode="auto">
            <a:xfrm flipH="1">
              <a:off x="768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4" name="Line 39"/>
            <p:cNvSpPr>
              <a:spLocks noChangeShapeType="1"/>
            </p:cNvSpPr>
            <p:nvPr/>
          </p:nvSpPr>
          <p:spPr bwMode="auto">
            <a:xfrm flipH="1">
              <a:off x="912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5" name="Line 40"/>
            <p:cNvSpPr>
              <a:spLocks noChangeShapeType="1"/>
            </p:cNvSpPr>
            <p:nvPr/>
          </p:nvSpPr>
          <p:spPr bwMode="auto">
            <a:xfrm flipH="1">
              <a:off x="1056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6" name="Line 41"/>
            <p:cNvSpPr>
              <a:spLocks noChangeShapeType="1"/>
            </p:cNvSpPr>
            <p:nvPr/>
          </p:nvSpPr>
          <p:spPr bwMode="auto">
            <a:xfrm flipH="1">
              <a:off x="1200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7" name="Line 42"/>
            <p:cNvSpPr>
              <a:spLocks noChangeShapeType="1"/>
            </p:cNvSpPr>
            <p:nvPr/>
          </p:nvSpPr>
          <p:spPr bwMode="auto">
            <a:xfrm flipH="1">
              <a:off x="1344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8" name="Line 43"/>
            <p:cNvSpPr>
              <a:spLocks noChangeShapeType="1"/>
            </p:cNvSpPr>
            <p:nvPr/>
          </p:nvSpPr>
          <p:spPr bwMode="auto">
            <a:xfrm flipH="1">
              <a:off x="1488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19" name="Line 44"/>
            <p:cNvSpPr>
              <a:spLocks noChangeShapeType="1"/>
            </p:cNvSpPr>
            <p:nvPr/>
          </p:nvSpPr>
          <p:spPr bwMode="auto">
            <a:xfrm flipH="1">
              <a:off x="1632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0" name="Line 45"/>
            <p:cNvSpPr>
              <a:spLocks noChangeShapeType="1"/>
            </p:cNvSpPr>
            <p:nvPr/>
          </p:nvSpPr>
          <p:spPr bwMode="auto">
            <a:xfrm flipH="1">
              <a:off x="1776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1" name="Line 46"/>
            <p:cNvSpPr>
              <a:spLocks noChangeShapeType="1"/>
            </p:cNvSpPr>
            <p:nvPr/>
          </p:nvSpPr>
          <p:spPr bwMode="auto">
            <a:xfrm flipH="1">
              <a:off x="1920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2" name="Line 47"/>
            <p:cNvSpPr>
              <a:spLocks noChangeShapeType="1"/>
            </p:cNvSpPr>
            <p:nvPr/>
          </p:nvSpPr>
          <p:spPr bwMode="auto">
            <a:xfrm flipH="1">
              <a:off x="2064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3" name="Line 48"/>
            <p:cNvSpPr>
              <a:spLocks noChangeShapeType="1"/>
            </p:cNvSpPr>
            <p:nvPr/>
          </p:nvSpPr>
          <p:spPr bwMode="auto">
            <a:xfrm flipH="1">
              <a:off x="2208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24" name="Line 49"/>
            <p:cNvSpPr>
              <a:spLocks noChangeShapeType="1"/>
            </p:cNvSpPr>
            <p:nvPr/>
          </p:nvSpPr>
          <p:spPr bwMode="auto">
            <a:xfrm flipH="1">
              <a:off x="2352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01429" name="Object 53"/>
          <p:cNvGraphicFramePr>
            <a:graphicFrameLocks noChangeAspect="1"/>
          </p:cNvGraphicFramePr>
          <p:nvPr/>
        </p:nvGraphicFramePr>
        <p:xfrm>
          <a:off x="457200" y="2743200"/>
          <a:ext cx="2678113" cy="1071563"/>
        </p:xfrm>
        <a:graphic>
          <a:graphicData uri="http://schemas.openxmlformats.org/presentationml/2006/ole">
            <p:oleObj spid="_x0000_s4100" name="Формула" r:id="rId6" imgW="444240" imgH="177480" progId="Equation.3">
              <p:embed/>
            </p:oleObj>
          </a:graphicData>
        </a:graphic>
      </p:graphicFrame>
      <p:graphicFrame>
        <p:nvGraphicFramePr>
          <p:cNvPr id="101430" name="Object 54"/>
          <p:cNvGraphicFramePr>
            <a:graphicFrameLocks noChangeAspect="1"/>
          </p:cNvGraphicFramePr>
          <p:nvPr/>
        </p:nvGraphicFramePr>
        <p:xfrm>
          <a:off x="533400" y="5334000"/>
          <a:ext cx="2678113" cy="1071563"/>
        </p:xfrm>
        <a:graphic>
          <a:graphicData uri="http://schemas.openxmlformats.org/presentationml/2006/ole">
            <p:oleObj spid="_x0000_s4101" name="Формула" r:id="rId7" imgW="444240" imgH="177480" progId="Equation.3">
              <p:embed/>
            </p:oleObj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7848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chemeClr val="bg2"/>
                </a:solidFill>
                <a:latin typeface="Times New Roman" pitchFamily="18" charset="0"/>
              </a:rPr>
              <a:t>Виды промежутков.</a:t>
            </a:r>
          </a:p>
        </p:txBody>
      </p:sp>
      <p:graphicFrame>
        <p:nvGraphicFramePr>
          <p:cNvPr id="103427" name="Object 3"/>
          <p:cNvGraphicFramePr>
            <a:graphicFrameLocks noChangeAspect="1"/>
          </p:cNvGraphicFramePr>
          <p:nvPr/>
        </p:nvGraphicFramePr>
        <p:xfrm>
          <a:off x="4038600" y="5257800"/>
          <a:ext cx="4772025" cy="1349375"/>
        </p:xfrm>
        <a:graphic>
          <a:graphicData uri="http://schemas.openxmlformats.org/presentationml/2006/ole">
            <p:oleObj spid="_x0000_s5122" name="Формула" r:id="rId4" imgW="761760" imgH="215640" progId="Equation.3">
              <p:embed/>
            </p:oleObj>
          </a:graphicData>
        </a:graphic>
      </p:graphicFrame>
      <p:graphicFrame>
        <p:nvGraphicFramePr>
          <p:cNvPr id="103428" name="Object 4"/>
          <p:cNvGraphicFramePr>
            <a:graphicFrameLocks noChangeAspect="1"/>
          </p:cNvGraphicFramePr>
          <p:nvPr/>
        </p:nvGraphicFramePr>
        <p:xfrm>
          <a:off x="4114800" y="2819400"/>
          <a:ext cx="4435475" cy="1301750"/>
        </p:xfrm>
        <a:graphic>
          <a:graphicData uri="http://schemas.openxmlformats.org/presentationml/2006/ole">
            <p:oleObj spid="_x0000_s5123" name="Формула" r:id="rId5" imgW="736560" imgH="215640" progId="Equation.3">
              <p:embed/>
            </p:oleObj>
          </a:graphicData>
        </a:graphic>
      </p:graphicFrame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304800" y="1447800"/>
            <a:ext cx="8153400" cy="1174750"/>
            <a:chOff x="192" y="912"/>
            <a:chExt cx="5136" cy="740"/>
          </a:xfrm>
        </p:grpSpPr>
        <p:sp>
          <p:nvSpPr>
            <p:cNvPr id="5149" name="Line 5"/>
            <p:cNvSpPr>
              <a:spLocks noChangeShapeType="1"/>
            </p:cNvSpPr>
            <p:nvPr/>
          </p:nvSpPr>
          <p:spPr bwMode="auto">
            <a:xfrm>
              <a:off x="192" y="1488"/>
              <a:ext cx="47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0" name="Text Box 6"/>
            <p:cNvSpPr txBox="1">
              <a:spLocks noChangeArrowheads="1"/>
            </p:cNvSpPr>
            <p:nvPr/>
          </p:nvSpPr>
          <p:spPr bwMode="auto">
            <a:xfrm>
              <a:off x="5040" y="124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>
                  <a:latin typeface="Monotype Corsiva" pitchFamily="66" charset="0"/>
                </a:rPr>
                <a:t>x</a:t>
              </a:r>
              <a:endParaRPr lang="ru-RU"/>
            </a:p>
          </p:txBody>
        </p:sp>
        <p:sp>
          <p:nvSpPr>
            <p:cNvPr id="5151" name="Text Box 7"/>
            <p:cNvSpPr txBox="1">
              <a:spLocks noChangeArrowheads="1"/>
            </p:cNvSpPr>
            <p:nvPr/>
          </p:nvSpPr>
          <p:spPr bwMode="auto">
            <a:xfrm>
              <a:off x="1920" y="912"/>
              <a:ext cx="528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800" b="1" i="1">
                  <a:latin typeface="Times New Roman" pitchFamily="18" charset="0"/>
                </a:rPr>
                <a:t>10</a:t>
              </a:r>
              <a:endParaRPr lang="ru-RU"/>
            </a:p>
          </p:txBody>
        </p:sp>
        <p:sp>
          <p:nvSpPr>
            <p:cNvPr id="5152" name="Oval 8"/>
            <p:cNvSpPr>
              <a:spLocks noChangeArrowheads="1"/>
            </p:cNvSpPr>
            <p:nvPr/>
          </p:nvSpPr>
          <p:spPr bwMode="auto">
            <a:xfrm>
              <a:off x="2112" y="1392"/>
              <a:ext cx="144" cy="154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53" name="Line 9"/>
            <p:cNvSpPr>
              <a:spLocks noChangeShapeType="1"/>
            </p:cNvSpPr>
            <p:nvPr/>
          </p:nvSpPr>
          <p:spPr bwMode="auto">
            <a:xfrm flipH="1">
              <a:off x="2256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4" name="Line 10"/>
            <p:cNvSpPr>
              <a:spLocks noChangeShapeType="1"/>
            </p:cNvSpPr>
            <p:nvPr/>
          </p:nvSpPr>
          <p:spPr bwMode="auto">
            <a:xfrm flipH="1">
              <a:off x="2400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5" name="Line 11"/>
            <p:cNvSpPr>
              <a:spLocks noChangeShapeType="1"/>
            </p:cNvSpPr>
            <p:nvPr/>
          </p:nvSpPr>
          <p:spPr bwMode="auto">
            <a:xfrm flipH="1">
              <a:off x="2544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6" name="Line 12"/>
            <p:cNvSpPr>
              <a:spLocks noChangeShapeType="1"/>
            </p:cNvSpPr>
            <p:nvPr/>
          </p:nvSpPr>
          <p:spPr bwMode="auto">
            <a:xfrm flipH="1">
              <a:off x="2688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7" name="Line 13"/>
            <p:cNvSpPr>
              <a:spLocks noChangeShapeType="1"/>
            </p:cNvSpPr>
            <p:nvPr/>
          </p:nvSpPr>
          <p:spPr bwMode="auto">
            <a:xfrm flipH="1">
              <a:off x="2832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8" name="Line 14"/>
            <p:cNvSpPr>
              <a:spLocks noChangeShapeType="1"/>
            </p:cNvSpPr>
            <p:nvPr/>
          </p:nvSpPr>
          <p:spPr bwMode="auto">
            <a:xfrm flipH="1">
              <a:off x="2976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59" name="Line 15"/>
            <p:cNvSpPr>
              <a:spLocks noChangeShapeType="1"/>
            </p:cNvSpPr>
            <p:nvPr/>
          </p:nvSpPr>
          <p:spPr bwMode="auto">
            <a:xfrm flipH="1">
              <a:off x="3120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0" name="Line 16"/>
            <p:cNvSpPr>
              <a:spLocks noChangeShapeType="1"/>
            </p:cNvSpPr>
            <p:nvPr/>
          </p:nvSpPr>
          <p:spPr bwMode="auto">
            <a:xfrm flipH="1">
              <a:off x="3264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1" name="Line 17"/>
            <p:cNvSpPr>
              <a:spLocks noChangeShapeType="1"/>
            </p:cNvSpPr>
            <p:nvPr/>
          </p:nvSpPr>
          <p:spPr bwMode="auto">
            <a:xfrm flipH="1">
              <a:off x="3408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2" name="Line 18"/>
            <p:cNvSpPr>
              <a:spLocks noChangeShapeType="1"/>
            </p:cNvSpPr>
            <p:nvPr/>
          </p:nvSpPr>
          <p:spPr bwMode="auto">
            <a:xfrm flipH="1">
              <a:off x="3552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3" name="Line 19"/>
            <p:cNvSpPr>
              <a:spLocks noChangeShapeType="1"/>
            </p:cNvSpPr>
            <p:nvPr/>
          </p:nvSpPr>
          <p:spPr bwMode="auto">
            <a:xfrm flipH="1">
              <a:off x="3696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4" name="Line 20"/>
            <p:cNvSpPr>
              <a:spLocks noChangeShapeType="1"/>
            </p:cNvSpPr>
            <p:nvPr/>
          </p:nvSpPr>
          <p:spPr bwMode="auto">
            <a:xfrm flipH="1">
              <a:off x="3840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5" name="Line 21"/>
            <p:cNvSpPr>
              <a:spLocks noChangeShapeType="1"/>
            </p:cNvSpPr>
            <p:nvPr/>
          </p:nvSpPr>
          <p:spPr bwMode="auto">
            <a:xfrm flipH="1">
              <a:off x="3984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6" name="Line 22"/>
            <p:cNvSpPr>
              <a:spLocks noChangeShapeType="1"/>
            </p:cNvSpPr>
            <p:nvPr/>
          </p:nvSpPr>
          <p:spPr bwMode="auto">
            <a:xfrm flipH="1">
              <a:off x="4128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7" name="Line 23"/>
            <p:cNvSpPr>
              <a:spLocks noChangeShapeType="1"/>
            </p:cNvSpPr>
            <p:nvPr/>
          </p:nvSpPr>
          <p:spPr bwMode="auto">
            <a:xfrm flipH="1">
              <a:off x="4272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8" name="Line 24"/>
            <p:cNvSpPr>
              <a:spLocks noChangeShapeType="1"/>
            </p:cNvSpPr>
            <p:nvPr/>
          </p:nvSpPr>
          <p:spPr bwMode="auto">
            <a:xfrm flipH="1">
              <a:off x="4416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69" name="Line 25"/>
            <p:cNvSpPr>
              <a:spLocks noChangeShapeType="1"/>
            </p:cNvSpPr>
            <p:nvPr/>
          </p:nvSpPr>
          <p:spPr bwMode="auto">
            <a:xfrm flipH="1">
              <a:off x="4560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228600" y="4038600"/>
            <a:ext cx="8382000" cy="1174750"/>
            <a:chOff x="144" y="2544"/>
            <a:chExt cx="5280" cy="740"/>
          </a:xfrm>
        </p:grpSpPr>
        <p:sp>
          <p:nvSpPr>
            <p:cNvPr id="5129" name="Line 26"/>
            <p:cNvSpPr>
              <a:spLocks noChangeShapeType="1"/>
            </p:cNvSpPr>
            <p:nvPr/>
          </p:nvSpPr>
          <p:spPr bwMode="auto">
            <a:xfrm>
              <a:off x="144" y="3120"/>
              <a:ext cx="484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0" name="Oval 27"/>
            <p:cNvSpPr>
              <a:spLocks noChangeArrowheads="1"/>
            </p:cNvSpPr>
            <p:nvPr/>
          </p:nvSpPr>
          <p:spPr bwMode="auto">
            <a:xfrm>
              <a:off x="2544" y="3024"/>
              <a:ext cx="144" cy="144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5131" name="Text Box 28"/>
            <p:cNvSpPr txBox="1">
              <a:spLocks noChangeArrowheads="1"/>
            </p:cNvSpPr>
            <p:nvPr/>
          </p:nvSpPr>
          <p:spPr bwMode="auto">
            <a:xfrm>
              <a:off x="2448" y="2544"/>
              <a:ext cx="576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4800" b="1" i="1">
                  <a:latin typeface="Times New Roman" pitchFamily="18" charset="0"/>
                </a:rPr>
                <a:t>10</a:t>
              </a:r>
              <a:endParaRPr lang="ru-RU"/>
            </a:p>
          </p:txBody>
        </p:sp>
        <p:sp>
          <p:nvSpPr>
            <p:cNvPr id="5132" name="Text Box 29"/>
            <p:cNvSpPr txBox="1">
              <a:spLocks noChangeArrowheads="1"/>
            </p:cNvSpPr>
            <p:nvPr/>
          </p:nvSpPr>
          <p:spPr bwMode="auto">
            <a:xfrm>
              <a:off x="5136" y="2880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>
                  <a:latin typeface="Monotype Corsiva" pitchFamily="66" charset="0"/>
                </a:rPr>
                <a:t>x</a:t>
              </a:r>
              <a:endParaRPr lang="ru-RU"/>
            </a:p>
          </p:txBody>
        </p:sp>
        <p:sp>
          <p:nvSpPr>
            <p:cNvPr id="5133" name="Line 30"/>
            <p:cNvSpPr>
              <a:spLocks noChangeShapeType="1"/>
            </p:cNvSpPr>
            <p:nvPr/>
          </p:nvSpPr>
          <p:spPr bwMode="auto">
            <a:xfrm flipH="1">
              <a:off x="192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4" name="Line 31"/>
            <p:cNvSpPr>
              <a:spLocks noChangeShapeType="1"/>
            </p:cNvSpPr>
            <p:nvPr/>
          </p:nvSpPr>
          <p:spPr bwMode="auto">
            <a:xfrm flipH="1">
              <a:off x="336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5" name="Line 32"/>
            <p:cNvSpPr>
              <a:spLocks noChangeShapeType="1"/>
            </p:cNvSpPr>
            <p:nvPr/>
          </p:nvSpPr>
          <p:spPr bwMode="auto">
            <a:xfrm flipH="1">
              <a:off x="480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6" name="Line 33"/>
            <p:cNvSpPr>
              <a:spLocks noChangeShapeType="1"/>
            </p:cNvSpPr>
            <p:nvPr/>
          </p:nvSpPr>
          <p:spPr bwMode="auto">
            <a:xfrm flipH="1">
              <a:off x="624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7" name="Line 34"/>
            <p:cNvSpPr>
              <a:spLocks noChangeShapeType="1"/>
            </p:cNvSpPr>
            <p:nvPr/>
          </p:nvSpPr>
          <p:spPr bwMode="auto">
            <a:xfrm flipH="1">
              <a:off x="768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8" name="Line 35"/>
            <p:cNvSpPr>
              <a:spLocks noChangeShapeType="1"/>
            </p:cNvSpPr>
            <p:nvPr/>
          </p:nvSpPr>
          <p:spPr bwMode="auto">
            <a:xfrm flipH="1">
              <a:off x="912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39" name="Line 36"/>
            <p:cNvSpPr>
              <a:spLocks noChangeShapeType="1"/>
            </p:cNvSpPr>
            <p:nvPr/>
          </p:nvSpPr>
          <p:spPr bwMode="auto">
            <a:xfrm flipH="1">
              <a:off x="1056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0" name="Line 37"/>
            <p:cNvSpPr>
              <a:spLocks noChangeShapeType="1"/>
            </p:cNvSpPr>
            <p:nvPr/>
          </p:nvSpPr>
          <p:spPr bwMode="auto">
            <a:xfrm flipH="1">
              <a:off x="1200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1" name="Line 38"/>
            <p:cNvSpPr>
              <a:spLocks noChangeShapeType="1"/>
            </p:cNvSpPr>
            <p:nvPr/>
          </p:nvSpPr>
          <p:spPr bwMode="auto">
            <a:xfrm flipH="1">
              <a:off x="1344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2" name="Line 39"/>
            <p:cNvSpPr>
              <a:spLocks noChangeShapeType="1"/>
            </p:cNvSpPr>
            <p:nvPr/>
          </p:nvSpPr>
          <p:spPr bwMode="auto">
            <a:xfrm flipH="1">
              <a:off x="1488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3" name="Line 40"/>
            <p:cNvSpPr>
              <a:spLocks noChangeShapeType="1"/>
            </p:cNvSpPr>
            <p:nvPr/>
          </p:nvSpPr>
          <p:spPr bwMode="auto">
            <a:xfrm flipH="1">
              <a:off x="1632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4" name="Line 41"/>
            <p:cNvSpPr>
              <a:spLocks noChangeShapeType="1"/>
            </p:cNvSpPr>
            <p:nvPr/>
          </p:nvSpPr>
          <p:spPr bwMode="auto">
            <a:xfrm flipH="1">
              <a:off x="1776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5" name="Line 42"/>
            <p:cNvSpPr>
              <a:spLocks noChangeShapeType="1"/>
            </p:cNvSpPr>
            <p:nvPr/>
          </p:nvSpPr>
          <p:spPr bwMode="auto">
            <a:xfrm flipH="1">
              <a:off x="1920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6" name="Line 43"/>
            <p:cNvSpPr>
              <a:spLocks noChangeShapeType="1"/>
            </p:cNvSpPr>
            <p:nvPr/>
          </p:nvSpPr>
          <p:spPr bwMode="auto">
            <a:xfrm flipH="1">
              <a:off x="2064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7" name="Line 44"/>
            <p:cNvSpPr>
              <a:spLocks noChangeShapeType="1"/>
            </p:cNvSpPr>
            <p:nvPr/>
          </p:nvSpPr>
          <p:spPr bwMode="auto">
            <a:xfrm flipH="1">
              <a:off x="2208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48" name="Line 45"/>
            <p:cNvSpPr>
              <a:spLocks noChangeShapeType="1"/>
            </p:cNvSpPr>
            <p:nvPr/>
          </p:nvSpPr>
          <p:spPr bwMode="auto">
            <a:xfrm flipH="1">
              <a:off x="2352" y="2880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03473" name="Object 49"/>
          <p:cNvGraphicFramePr>
            <a:graphicFrameLocks noChangeAspect="1"/>
          </p:cNvGraphicFramePr>
          <p:nvPr/>
        </p:nvGraphicFramePr>
        <p:xfrm>
          <a:off x="762000" y="5257800"/>
          <a:ext cx="2625725" cy="1111250"/>
        </p:xfrm>
        <a:graphic>
          <a:graphicData uri="http://schemas.openxmlformats.org/presentationml/2006/ole">
            <p:oleObj spid="_x0000_s5124" name="Формула" r:id="rId6" imgW="419040" imgH="177480" progId="Equation.3">
              <p:embed/>
            </p:oleObj>
          </a:graphicData>
        </a:graphic>
      </p:graphicFrame>
      <p:graphicFrame>
        <p:nvGraphicFramePr>
          <p:cNvPr id="103474" name="Object 50"/>
          <p:cNvGraphicFramePr>
            <a:graphicFrameLocks noChangeAspect="1"/>
          </p:cNvGraphicFramePr>
          <p:nvPr/>
        </p:nvGraphicFramePr>
        <p:xfrm>
          <a:off x="762000" y="2971800"/>
          <a:ext cx="2524125" cy="1071563"/>
        </p:xfrm>
        <a:graphic>
          <a:graphicData uri="http://schemas.openxmlformats.org/presentationml/2006/ole">
            <p:oleObj spid="_x0000_s5125" name="Формула" r:id="rId7" imgW="419040" imgH="177480" progId="Equation.3">
              <p:embed/>
            </p:oleObj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3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3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457200" y="381000"/>
            <a:ext cx="7848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chemeClr val="bg2"/>
                </a:solidFill>
                <a:latin typeface="Times New Roman" pitchFamily="18" charset="0"/>
              </a:rPr>
              <a:t>Виды промежутков.</a:t>
            </a:r>
          </a:p>
        </p:txBody>
      </p:sp>
      <p:graphicFrame>
        <p:nvGraphicFramePr>
          <p:cNvPr id="107524" name="Object 4">
            <a:hlinkClick r:id="" action="ppaction://noaction"/>
          </p:cNvPr>
          <p:cNvGraphicFramePr>
            <a:graphicFrameLocks noChangeAspect="1"/>
          </p:cNvGraphicFramePr>
          <p:nvPr/>
        </p:nvGraphicFramePr>
        <p:xfrm>
          <a:off x="1179513" y="2667000"/>
          <a:ext cx="4970462" cy="1301750"/>
        </p:xfrm>
        <a:graphic>
          <a:graphicData uri="http://schemas.openxmlformats.org/presentationml/2006/ole">
            <p:oleObj spid="_x0000_s6146" name="Формула" r:id="rId4" imgW="825480" imgH="215640" progId="Equation.3">
              <p:embed/>
            </p:oleObj>
          </a:graphicData>
        </a:graphic>
      </p:graphicFrame>
      <p:grpSp>
        <p:nvGrpSpPr>
          <p:cNvPr id="2" name="Group 105"/>
          <p:cNvGrpSpPr>
            <a:grpSpLocks/>
          </p:cNvGrpSpPr>
          <p:nvPr/>
        </p:nvGrpSpPr>
        <p:grpSpPr bwMode="auto">
          <a:xfrm>
            <a:off x="304800" y="1981200"/>
            <a:ext cx="8153400" cy="641350"/>
            <a:chOff x="192" y="1248"/>
            <a:chExt cx="5136" cy="404"/>
          </a:xfrm>
        </p:grpSpPr>
        <p:sp>
          <p:nvSpPr>
            <p:cNvPr id="6149" name="Line 5"/>
            <p:cNvSpPr>
              <a:spLocks noChangeShapeType="1"/>
            </p:cNvSpPr>
            <p:nvPr/>
          </p:nvSpPr>
          <p:spPr bwMode="auto">
            <a:xfrm>
              <a:off x="192" y="1488"/>
              <a:ext cx="475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stealth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0" name="Text Box 6"/>
            <p:cNvSpPr txBox="1">
              <a:spLocks noChangeArrowheads="1"/>
            </p:cNvSpPr>
            <p:nvPr/>
          </p:nvSpPr>
          <p:spPr bwMode="auto">
            <a:xfrm>
              <a:off x="5040" y="124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600" b="1">
                  <a:latin typeface="Monotype Corsiva" pitchFamily="66" charset="0"/>
                </a:rPr>
                <a:t>x</a:t>
              </a:r>
              <a:endParaRPr lang="ru-RU"/>
            </a:p>
          </p:txBody>
        </p:sp>
        <p:sp>
          <p:nvSpPr>
            <p:cNvPr id="6151" name="Line 9"/>
            <p:cNvSpPr>
              <a:spLocks noChangeShapeType="1"/>
            </p:cNvSpPr>
            <p:nvPr/>
          </p:nvSpPr>
          <p:spPr bwMode="auto">
            <a:xfrm flipH="1">
              <a:off x="2256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2" name="Line 10"/>
            <p:cNvSpPr>
              <a:spLocks noChangeShapeType="1"/>
            </p:cNvSpPr>
            <p:nvPr/>
          </p:nvSpPr>
          <p:spPr bwMode="auto">
            <a:xfrm flipH="1">
              <a:off x="2400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3" name="Line 11"/>
            <p:cNvSpPr>
              <a:spLocks noChangeShapeType="1"/>
            </p:cNvSpPr>
            <p:nvPr/>
          </p:nvSpPr>
          <p:spPr bwMode="auto">
            <a:xfrm flipH="1">
              <a:off x="2544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4" name="Line 12"/>
            <p:cNvSpPr>
              <a:spLocks noChangeShapeType="1"/>
            </p:cNvSpPr>
            <p:nvPr/>
          </p:nvSpPr>
          <p:spPr bwMode="auto">
            <a:xfrm flipH="1">
              <a:off x="2688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5" name="Line 13"/>
            <p:cNvSpPr>
              <a:spLocks noChangeShapeType="1"/>
            </p:cNvSpPr>
            <p:nvPr/>
          </p:nvSpPr>
          <p:spPr bwMode="auto">
            <a:xfrm flipH="1">
              <a:off x="2832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6" name="Line 14"/>
            <p:cNvSpPr>
              <a:spLocks noChangeShapeType="1"/>
            </p:cNvSpPr>
            <p:nvPr/>
          </p:nvSpPr>
          <p:spPr bwMode="auto">
            <a:xfrm flipH="1">
              <a:off x="2976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7" name="Line 15"/>
            <p:cNvSpPr>
              <a:spLocks noChangeShapeType="1"/>
            </p:cNvSpPr>
            <p:nvPr/>
          </p:nvSpPr>
          <p:spPr bwMode="auto">
            <a:xfrm flipH="1">
              <a:off x="3120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8" name="Line 16"/>
            <p:cNvSpPr>
              <a:spLocks noChangeShapeType="1"/>
            </p:cNvSpPr>
            <p:nvPr/>
          </p:nvSpPr>
          <p:spPr bwMode="auto">
            <a:xfrm flipH="1">
              <a:off x="3264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59" name="Line 17"/>
            <p:cNvSpPr>
              <a:spLocks noChangeShapeType="1"/>
            </p:cNvSpPr>
            <p:nvPr/>
          </p:nvSpPr>
          <p:spPr bwMode="auto">
            <a:xfrm flipH="1">
              <a:off x="3408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0" name="Line 18"/>
            <p:cNvSpPr>
              <a:spLocks noChangeShapeType="1"/>
            </p:cNvSpPr>
            <p:nvPr/>
          </p:nvSpPr>
          <p:spPr bwMode="auto">
            <a:xfrm flipH="1">
              <a:off x="3552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1" name="Line 19"/>
            <p:cNvSpPr>
              <a:spLocks noChangeShapeType="1"/>
            </p:cNvSpPr>
            <p:nvPr/>
          </p:nvSpPr>
          <p:spPr bwMode="auto">
            <a:xfrm flipH="1">
              <a:off x="3696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2" name="Line 20"/>
            <p:cNvSpPr>
              <a:spLocks noChangeShapeType="1"/>
            </p:cNvSpPr>
            <p:nvPr/>
          </p:nvSpPr>
          <p:spPr bwMode="auto">
            <a:xfrm flipH="1">
              <a:off x="3840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3" name="Line 21"/>
            <p:cNvSpPr>
              <a:spLocks noChangeShapeType="1"/>
            </p:cNvSpPr>
            <p:nvPr/>
          </p:nvSpPr>
          <p:spPr bwMode="auto">
            <a:xfrm flipH="1">
              <a:off x="3984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4" name="Line 22"/>
            <p:cNvSpPr>
              <a:spLocks noChangeShapeType="1"/>
            </p:cNvSpPr>
            <p:nvPr/>
          </p:nvSpPr>
          <p:spPr bwMode="auto">
            <a:xfrm flipH="1">
              <a:off x="4128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5" name="Line 23"/>
            <p:cNvSpPr>
              <a:spLocks noChangeShapeType="1"/>
            </p:cNvSpPr>
            <p:nvPr/>
          </p:nvSpPr>
          <p:spPr bwMode="auto">
            <a:xfrm flipH="1">
              <a:off x="4272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6" name="Line 24"/>
            <p:cNvSpPr>
              <a:spLocks noChangeShapeType="1"/>
            </p:cNvSpPr>
            <p:nvPr/>
          </p:nvSpPr>
          <p:spPr bwMode="auto">
            <a:xfrm flipH="1">
              <a:off x="4416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7" name="Line 25"/>
            <p:cNvSpPr>
              <a:spLocks noChangeShapeType="1"/>
            </p:cNvSpPr>
            <p:nvPr/>
          </p:nvSpPr>
          <p:spPr bwMode="auto">
            <a:xfrm flipH="1">
              <a:off x="4560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8" name="Line 47"/>
            <p:cNvSpPr>
              <a:spLocks noChangeShapeType="1"/>
            </p:cNvSpPr>
            <p:nvPr/>
          </p:nvSpPr>
          <p:spPr bwMode="auto">
            <a:xfrm flipH="1">
              <a:off x="240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69" name="Line 48"/>
            <p:cNvSpPr>
              <a:spLocks noChangeShapeType="1"/>
            </p:cNvSpPr>
            <p:nvPr/>
          </p:nvSpPr>
          <p:spPr bwMode="auto">
            <a:xfrm flipH="1">
              <a:off x="384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0" name="Line 49"/>
            <p:cNvSpPr>
              <a:spLocks noChangeShapeType="1"/>
            </p:cNvSpPr>
            <p:nvPr/>
          </p:nvSpPr>
          <p:spPr bwMode="auto">
            <a:xfrm flipH="1">
              <a:off x="528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1" name="Line 50"/>
            <p:cNvSpPr>
              <a:spLocks noChangeShapeType="1"/>
            </p:cNvSpPr>
            <p:nvPr/>
          </p:nvSpPr>
          <p:spPr bwMode="auto">
            <a:xfrm flipH="1">
              <a:off x="672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2" name="Line 51"/>
            <p:cNvSpPr>
              <a:spLocks noChangeShapeType="1"/>
            </p:cNvSpPr>
            <p:nvPr/>
          </p:nvSpPr>
          <p:spPr bwMode="auto">
            <a:xfrm flipH="1">
              <a:off x="816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3" name="Line 52"/>
            <p:cNvSpPr>
              <a:spLocks noChangeShapeType="1"/>
            </p:cNvSpPr>
            <p:nvPr/>
          </p:nvSpPr>
          <p:spPr bwMode="auto">
            <a:xfrm flipH="1">
              <a:off x="960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4" name="Line 53"/>
            <p:cNvSpPr>
              <a:spLocks noChangeShapeType="1"/>
            </p:cNvSpPr>
            <p:nvPr/>
          </p:nvSpPr>
          <p:spPr bwMode="auto">
            <a:xfrm flipH="1">
              <a:off x="1104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5" name="Line 54"/>
            <p:cNvSpPr>
              <a:spLocks noChangeShapeType="1"/>
            </p:cNvSpPr>
            <p:nvPr/>
          </p:nvSpPr>
          <p:spPr bwMode="auto">
            <a:xfrm flipH="1">
              <a:off x="1248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6" name="Line 55"/>
            <p:cNvSpPr>
              <a:spLocks noChangeShapeType="1"/>
            </p:cNvSpPr>
            <p:nvPr/>
          </p:nvSpPr>
          <p:spPr bwMode="auto">
            <a:xfrm flipH="1">
              <a:off x="1392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7" name="Line 56"/>
            <p:cNvSpPr>
              <a:spLocks noChangeShapeType="1"/>
            </p:cNvSpPr>
            <p:nvPr/>
          </p:nvSpPr>
          <p:spPr bwMode="auto">
            <a:xfrm flipH="1">
              <a:off x="1536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8" name="Line 57"/>
            <p:cNvSpPr>
              <a:spLocks noChangeShapeType="1"/>
            </p:cNvSpPr>
            <p:nvPr/>
          </p:nvSpPr>
          <p:spPr bwMode="auto">
            <a:xfrm flipH="1">
              <a:off x="1680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79" name="Line 58"/>
            <p:cNvSpPr>
              <a:spLocks noChangeShapeType="1"/>
            </p:cNvSpPr>
            <p:nvPr/>
          </p:nvSpPr>
          <p:spPr bwMode="auto">
            <a:xfrm flipH="1">
              <a:off x="1824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0" name="Line 59"/>
            <p:cNvSpPr>
              <a:spLocks noChangeShapeType="1"/>
            </p:cNvSpPr>
            <p:nvPr/>
          </p:nvSpPr>
          <p:spPr bwMode="auto">
            <a:xfrm flipH="1">
              <a:off x="1968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1" name="Line 60"/>
            <p:cNvSpPr>
              <a:spLocks noChangeShapeType="1"/>
            </p:cNvSpPr>
            <p:nvPr/>
          </p:nvSpPr>
          <p:spPr bwMode="auto">
            <a:xfrm flipH="1">
              <a:off x="2112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182" name="Line 61"/>
            <p:cNvSpPr>
              <a:spLocks noChangeShapeType="1"/>
            </p:cNvSpPr>
            <p:nvPr/>
          </p:nvSpPr>
          <p:spPr bwMode="auto">
            <a:xfrm flipH="1">
              <a:off x="2256" y="1248"/>
              <a:ext cx="192" cy="24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1075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1075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7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2"/>
          <p:cNvSpPr txBox="1">
            <a:spLocks noChangeArrowheads="1"/>
          </p:cNvSpPr>
          <p:nvPr/>
        </p:nvSpPr>
        <p:spPr bwMode="auto">
          <a:xfrm>
            <a:off x="0" y="533400"/>
            <a:ext cx="7848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>
                <a:solidFill>
                  <a:schemeClr val="bg2"/>
                </a:solidFill>
                <a:latin typeface="Times New Roman" pitchFamily="18" charset="0"/>
              </a:rPr>
              <a:t>Пересечение промежутков.</a:t>
            </a:r>
          </a:p>
        </p:txBody>
      </p:sp>
      <p:graphicFrame>
        <p:nvGraphicFramePr>
          <p:cNvPr id="109615" name="Object 47"/>
          <p:cNvGraphicFramePr>
            <a:graphicFrameLocks noChangeAspect="1"/>
          </p:cNvGraphicFramePr>
          <p:nvPr/>
        </p:nvGraphicFramePr>
        <p:xfrm>
          <a:off x="228600" y="4038600"/>
          <a:ext cx="5791200" cy="1511300"/>
        </p:xfrm>
        <a:graphic>
          <a:graphicData uri="http://schemas.openxmlformats.org/presentationml/2006/ole">
            <p:oleObj spid="_x0000_s7170" name="Формула" r:id="rId4" imgW="825480" imgH="215640" progId="Equation.3">
              <p:embed/>
            </p:oleObj>
          </a:graphicData>
        </a:graphic>
      </p:graphicFrame>
      <p:sp>
        <p:nvSpPr>
          <p:cNvPr id="109616" name="Line 48"/>
          <p:cNvSpPr>
            <a:spLocks noChangeShapeType="1"/>
          </p:cNvSpPr>
          <p:nvPr/>
        </p:nvSpPr>
        <p:spPr bwMode="auto">
          <a:xfrm>
            <a:off x="609600" y="3124200"/>
            <a:ext cx="7543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9617" name="Text Box 49"/>
          <p:cNvSpPr txBox="1">
            <a:spLocks noChangeArrowheads="1"/>
          </p:cNvSpPr>
          <p:nvPr/>
        </p:nvSpPr>
        <p:spPr bwMode="auto">
          <a:xfrm>
            <a:off x="6629400" y="3048000"/>
            <a:ext cx="609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7</a:t>
            </a:r>
            <a:endParaRPr lang="ru-RU"/>
          </a:p>
        </p:txBody>
      </p:sp>
      <p:sp>
        <p:nvSpPr>
          <p:cNvPr id="109618" name="Text Box 50"/>
          <p:cNvSpPr txBox="1">
            <a:spLocks noChangeArrowheads="1"/>
          </p:cNvSpPr>
          <p:nvPr/>
        </p:nvSpPr>
        <p:spPr bwMode="auto">
          <a:xfrm>
            <a:off x="8229600" y="2743200"/>
            <a:ext cx="45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>
                <a:latin typeface="Monotype Corsiva" pitchFamily="66" charset="0"/>
              </a:rPr>
              <a:t>x</a:t>
            </a:r>
            <a:endParaRPr lang="ru-RU"/>
          </a:p>
        </p:txBody>
      </p:sp>
      <p:sp>
        <p:nvSpPr>
          <p:cNvPr id="109619" name="Text Box 51"/>
          <p:cNvSpPr txBox="1">
            <a:spLocks noChangeArrowheads="1"/>
          </p:cNvSpPr>
          <p:nvPr/>
        </p:nvSpPr>
        <p:spPr bwMode="auto">
          <a:xfrm>
            <a:off x="1524000" y="2209800"/>
            <a:ext cx="838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-2</a:t>
            </a:r>
            <a:endParaRPr lang="ru-RU"/>
          </a:p>
        </p:txBody>
      </p:sp>
      <p:sp>
        <p:nvSpPr>
          <p:cNvPr id="109620" name="Oval 52"/>
          <p:cNvSpPr>
            <a:spLocks noChangeArrowheads="1"/>
          </p:cNvSpPr>
          <p:nvPr/>
        </p:nvSpPr>
        <p:spPr bwMode="auto">
          <a:xfrm>
            <a:off x="1828800" y="2971800"/>
            <a:ext cx="228600" cy="2286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9621" name="Line 53"/>
          <p:cNvSpPr>
            <a:spLocks noChangeShapeType="1"/>
          </p:cNvSpPr>
          <p:nvPr/>
        </p:nvSpPr>
        <p:spPr bwMode="auto">
          <a:xfrm flipH="1">
            <a:off x="21336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22" name="Line 54"/>
          <p:cNvSpPr>
            <a:spLocks noChangeShapeType="1"/>
          </p:cNvSpPr>
          <p:nvPr/>
        </p:nvSpPr>
        <p:spPr bwMode="auto">
          <a:xfrm flipH="1">
            <a:off x="23622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23" name="Line 55"/>
          <p:cNvSpPr>
            <a:spLocks noChangeShapeType="1"/>
          </p:cNvSpPr>
          <p:nvPr/>
        </p:nvSpPr>
        <p:spPr bwMode="auto">
          <a:xfrm flipH="1">
            <a:off x="25908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24" name="Line 56"/>
          <p:cNvSpPr>
            <a:spLocks noChangeShapeType="1"/>
          </p:cNvSpPr>
          <p:nvPr/>
        </p:nvSpPr>
        <p:spPr bwMode="auto">
          <a:xfrm flipH="1">
            <a:off x="28194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25" name="Line 57"/>
          <p:cNvSpPr>
            <a:spLocks noChangeShapeType="1"/>
          </p:cNvSpPr>
          <p:nvPr/>
        </p:nvSpPr>
        <p:spPr bwMode="auto">
          <a:xfrm flipH="1">
            <a:off x="30480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26" name="Line 58"/>
          <p:cNvSpPr>
            <a:spLocks noChangeShapeType="1"/>
          </p:cNvSpPr>
          <p:nvPr/>
        </p:nvSpPr>
        <p:spPr bwMode="auto">
          <a:xfrm flipH="1">
            <a:off x="32766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27" name="Line 59"/>
          <p:cNvSpPr>
            <a:spLocks noChangeShapeType="1"/>
          </p:cNvSpPr>
          <p:nvPr/>
        </p:nvSpPr>
        <p:spPr bwMode="auto">
          <a:xfrm flipH="1">
            <a:off x="35052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28" name="Line 60"/>
          <p:cNvSpPr>
            <a:spLocks noChangeShapeType="1"/>
          </p:cNvSpPr>
          <p:nvPr/>
        </p:nvSpPr>
        <p:spPr bwMode="auto">
          <a:xfrm flipH="1">
            <a:off x="37338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29" name="Line 61"/>
          <p:cNvSpPr>
            <a:spLocks noChangeShapeType="1"/>
          </p:cNvSpPr>
          <p:nvPr/>
        </p:nvSpPr>
        <p:spPr bwMode="auto">
          <a:xfrm flipH="1">
            <a:off x="39624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30" name="Line 62"/>
          <p:cNvSpPr>
            <a:spLocks noChangeShapeType="1"/>
          </p:cNvSpPr>
          <p:nvPr/>
        </p:nvSpPr>
        <p:spPr bwMode="auto">
          <a:xfrm flipH="1">
            <a:off x="41910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31" name="Line 63"/>
          <p:cNvSpPr>
            <a:spLocks noChangeShapeType="1"/>
          </p:cNvSpPr>
          <p:nvPr/>
        </p:nvSpPr>
        <p:spPr bwMode="auto">
          <a:xfrm flipH="1">
            <a:off x="44196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32" name="Line 64"/>
          <p:cNvSpPr>
            <a:spLocks noChangeShapeType="1"/>
          </p:cNvSpPr>
          <p:nvPr/>
        </p:nvSpPr>
        <p:spPr bwMode="auto">
          <a:xfrm flipH="1">
            <a:off x="4648200" y="2743200"/>
            <a:ext cx="304800" cy="381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33" name="Oval 65"/>
          <p:cNvSpPr>
            <a:spLocks noChangeArrowheads="1"/>
          </p:cNvSpPr>
          <p:nvPr/>
        </p:nvSpPr>
        <p:spPr bwMode="auto">
          <a:xfrm>
            <a:off x="4572000" y="2971800"/>
            <a:ext cx="228600" cy="2286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9634" name="Oval 66"/>
          <p:cNvSpPr>
            <a:spLocks noChangeArrowheads="1"/>
          </p:cNvSpPr>
          <p:nvPr/>
        </p:nvSpPr>
        <p:spPr bwMode="auto">
          <a:xfrm>
            <a:off x="3124200" y="2971800"/>
            <a:ext cx="228600" cy="2286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9635" name="Oval 67"/>
          <p:cNvSpPr>
            <a:spLocks noChangeArrowheads="1"/>
          </p:cNvSpPr>
          <p:nvPr/>
        </p:nvSpPr>
        <p:spPr bwMode="auto">
          <a:xfrm>
            <a:off x="6553200" y="2971800"/>
            <a:ext cx="228600" cy="2286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9636" name="Text Box 68"/>
          <p:cNvSpPr txBox="1">
            <a:spLocks noChangeArrowheads="1"/>
          </p:cNvSpPr>
          <p:nvPr/>
        </p:nvSpPr>
        <p:spPr bwMode="auto">
          <a:xfrm>
            <a:off x="2895600" y="3200400"/>
            <a:ext cx="609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1</a:t>
            </a:r>
            <a:endParaRPr lang="ru-RU"/>
          </a:p>
        </p:txBody>
      </p:sp>
      <p:sp>
        <p:nvSpPr>
          <p:cNvPr id="109637" name="Line 69"/>
          <p:cNvSpPr>
            <a:spLocks noChangeShapeType="1"/>
          </p:cNvSpPr>
          <p:nvPr/>
        </p:nvSpPr>
        <p:spPr bwMode="auto">
          <a:xfrm>
            <a:off x="33528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38" name="Line 70"/>
          <p:cNvSpPr>
            <a:spLocks noChangeShapeType="1"/>
          </p:cNvSpPr>
          <p:nvPr/>
        </p:nvSpPr>
        <p:spPr bwMode="auto">
          <a:xfrm>
            <a:off x="35814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39" name="Line 71"/>
          <p:cNvSpPr>
            <a:spLocks noChangeShapeType="1"/>
          </p:cNvSpPr>
          <p:nvPr/>
        </p:nvSpPr>
        <p:spPr bwMode="auto">
          <a:xfrm>
            <a:off x="38100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40" name="Line 72"/>
          <p:cNvSpPr>
            <a:spLocks noChangeShapeType="1"/>
          </p:cNvSpPr>
          <p:nvPr/>
        </p:nvSpPr>
        <p:spPr bwMode="auto">
          <a:xfrm>
            <a:off x="40386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41" name="Line 73"/>
          <p:cNvSpPr>
            <a:spLocks noChangeShapeType="1"/>
          </p:cNvSpPr>
          <p:nvPr/>
        </p:nvSpPr>
        <p:spPr bwMode="auto">
          <a:xfrm>
            <a:off x="42672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42" name="Line 74"/>
          <p:cNvSpPr>
            <a:spLocks noChangeShapeType="1"/>
          </p:cNvSpPr>
          <p:nvPr/>
        </p:nvSpPr>
        <p:spPr bwMode="auto">
          <a:xfrm>
            <a:off x="44958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43" name="Line 75"/>
          <p:cNvSpPr>
            <a:spLocks noChangeShapeType="1"/>
          </p:cNvSpPr>
          <p:nvPr/>
        </p:nvSpPr>
        <p:spPr bwMode="auto">
          <a:xfrm>
            <a:off x="47244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44" name="Line 76"/>
          <p:cNvSpPr>
            <a:spLocks noChangeShapeType="1"/>
          </p:cNvSpPr>
          <p:nvPr/>
        </p:nvSpPr>
        <p:spPr bwMode="auto">
          <a:xfrm>
            <a:off x="49530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45" name="Line 77"/>
          <p:cNvSpPr>
            <a:spLocks noChangeShapeType="1"/>
          </p:cNvSpPr>
          <p:nvPr/>
        </p:nvSpPr>
        <p:spPr bwMode="auto">
          <a:xfrm>
            <a:off x="51816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46" name="Line 78"/>
          <p:cNvSpPr>
            <a:spLocks noChangeShapeType="1"/>
          </p:cNvSpPr>
          <p:nvPr/>
        </p:nvSpPr>
        <p:spPr bwMode="auto">
          <a:xfrm>
            <a:off x="54102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47" name="Line 79"/>
          <p:cNvSpPr>
            <a:spLocks noChangeShapeType="1"/>
          </p:cNvSpPr>
          <p:nvPr/>
        </p:nvSpPr>
        <p:spPr bwMode="auto">
          <a:xfrm>
            <a:off x="56388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48" name="Line 80"/>
          <p:cNvSpPr>
            <a:spLocks noChangeShapeType="1"/>
          </p:cNvSpPr>
          <p:nvPr/>
        </p:nvSpPr>
        <p:spPr bwMode="auto">
          <a:xfrm>
            <a:off x="58674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49" name="Line 81"/>
          <p:cNvSpPr>
            <a:spLocks noChangeShapeType="1"/>
          </p:cNvSpPr>
          <p:nvPr/>
        </p:nvSpPr>
        <p:spPr bwMode="auto">
          <a:xfrm>
            <a:off x="60960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50" name="Line 82"/>
          <p:cNvSpPr>
            <a:spLocks noChangeShapeType="1"/>
          </p:cNvSpPr>
          <p:nvPr/>
        </p:nvSpPr>
        <p:spPr bwMode="auto">
          <a:xfrm>
            <a:off x="63246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51" name="Line 83"/>
          <p:cNvSpPr>
            <a:spLocks noChangeShapeType="1"/>
          </p:cNvSpPr>
          <p:nvPr/>
        </p:nvSpPr>
        <p:spPr bwMode="auto">
          <a:xfrm>
            <a:off x="6553200" y="3124200"/>
            <a:ext cx="228600" cy="3810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9652" name="Text Box 84"/>
          <p:cNvSpPr txBox="1">
            <a:spLocks noChangeArrowheads="1"/>
          </p:cNvSpPr>
          <p:nvPr/>
        </p:nvSpPr>
        <p:spPr bwMode="auto">
          <a:xfrm>
            <a:off x="4800600" y="2286000"/>
            <a:ext cx="609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800" b="1" i="1">
                <a:latin typeface="Times New Roman" pitchFamily="18" charset="0"/>
              </a:rPr>
              <a:t>5</a:t>
            </a:r>
            <a:endParaRPr lang="ru-RU"/>
          </a:p>
        </p:txBody>
      </p:sp>
      <p:graphicFrame>
        <p:nvGraphicFramePr>
          <p:cNvPr id="109653" name="Object 85"/>
          <p:cNvGraphicFramePr>
            <a:graphicFrameLocks noChangeAspect="1"/>
          </p:cNvGraphicFramePr>
          <p:nvPr>
            <p:ph/>
          </p:nvPr>
        </p:nvGraphicFramePr>
        <p:xfrm>
          <a:off x="4375150" y="3054350"/>
          <a:ext cx="393700" cy="215900"/>
        </p:xfrm>
        <a:graphic>
          <a:graphicData uri="http://schemas.openxmlformats.org/presentationml/2006/ole">
            <p:oleObj spid="_x0000_s7171" name="Формула" r:id="rId5" imgW="393480" imgH="215640" progId="Equation.3">
              <p:embed/>
            </p:oleObj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9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9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9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9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9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9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9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9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9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9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9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9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9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9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9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9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9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9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9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9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9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9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9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500"/>
                            </p:stCondLst>
                            <p:childTnLst>
                              <p:par>
                                <p:cTn id="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9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9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9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000"/>
                            </p:stCondLst>
                            <p:childTnLst>
                              <p:par>
                                <p:cTn id="8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9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9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9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500"/>
                            </p:stCondLst>
                            <p:childTnLst>
                              <p:par>
                                <p:cTn id="9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9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9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9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0"/>
                            </p:stCondLst>
                            <p:childTnLst>
                              <p:par>
                                <p:cTn id="9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09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9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9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500"/>
                            </p:stCondLst>
                            <p:childTnLst>
                              <p:par>
                                <p:cTn id="10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09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09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09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0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10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10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109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096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096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09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09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09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0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000"/>
                            </p:stCondLst>
                            <p:childTnLst>
                              <p:par>
                                <p:cTn id="1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09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09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0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09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109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0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096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1096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09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500"/>
                            </p:stCondLst>
                            <p:childTnLst>
                              <p:par>
                                <p:cTn id="15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09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09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0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000"/>
                            </p:stCondLst>
                            <p:childTnLst>
                              <p:par>
                                <p:cTn id="16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09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09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0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3500"/>
                            </p:stCondLst>
                            <p:childTnLst>
                              <p:par>
                                <p:cTn id="16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09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09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0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4000"/>
                            </p:stCondLst>
                            <p:childTnLst>
                              <p:par>
                                <p:cTn id="17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09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109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0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4500"/>
                            </p:stCondLst>
                            <p:childTnLst>
                              <p:par>
                                <p:cTn id="18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09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09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0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0"/>
                            </p:stCondLst>
                            <p:childTnLst>
                              <p:par>
                                <p:cTn id="18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09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09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09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500"/>
                            </p:stCondLst>
                            <p:childTnLst>
                              <p:par>
                                <p:cTn id="19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09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109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109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6000"/>
                            </p:stCondLst>
                            <p:childTnLst>
                              <p:par>
                                <p:cTn id="19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09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09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09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6500"/>
                            </p:stCondLst>
                            <p:childTnLst>
                              <p:par>
                                <p:cTn id="20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109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109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109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7000"/>
                            </p:stCondLst>
                            <p:childTnLst>
                              <p:par>
                                <p:cTn id="2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09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09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109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109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109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109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utoUpdateAnimBg="0"/>
      <p:bldP spid="109616" grpId="0" animBg="1"/>
      <p:bldP spid="109617" grpId="0"/>
      <p:bldP spid="109618" grpId="0"/>
      <p:bldP spid="109619" grpId="0"/>
      <p:bldP spid="109620" grpId="0" animBg="1"/>
      <p:bldP spid="109621" grpId="0" animBg="1"/>
      <p:bldP spid="109622" grpId="0" animBg="1"/>
      <p:bldP spid="109623" grpId="0" animBg="1"/>
      <p:bldP spid="109624" grpId="0" animBg="1"/>
      <p:bldP spid="109625" grpId="0" animBg="1"/>
      <p:bldP spid="109626" grpId="0" animBg="1"/>
      <p:bldP spid="109627" grpId="0" animBg="1"/>
      <p:bldP spid="109628" grpId="0" animBg="1"/>
      <p:bldP spid="109629" grpId="0" animBg="1"/>
      <p:bldP spid="109630" grpId="0" animBg="1"/>
      <p:bldP spid="109631" grpId="0" animBg="1"/>
      <p:bldP spid="109632" grpId="0" animBg="1"/>
      <p:bldP spid="109633" grpId="0" animBg="1"/>
      <p:bldP spid="109634" grpId="0" animBg="1"/>
      <p:bldP spid="109635" grpId="0" animBg="1"/>
      <p:bldP spid="109636" grpId="0"/>
      <p:bldP spid="109637" grpId="0" animBg="1"/>
      <p:bldP spid="109638" grpId="0" animBg="1"/>
      <p:bldP spid="109639" grpId="0" animBg="1"/>
      <p:bldP spid="109640" grpId="0" animBg="1"/>
      <p:bldP spid="109641" grpId="0" animBg="1"/>
      <p:bldP spid="109642" grpId="0" animBg="1"/>
      <p:bldP spid="109643" grpId="0" animBg="1"/>
      <p:bldP spid="109644" grpId="0" animBg="1"/>
      <p:bldP spid="109645" grpId="0" animBg="1"/>
      <p:bldP spid="109646" grpId="0" animBg="1"/>
      <p:bldP spid="109647" grpId="0" animBg="1"/>
      <p:bldP spid="109648" grpId="0" animBg="1"/>
      <p:bldP spid="109649" grpId="0" animBg="1"/>
      <p:bldP spid="109650" grpId="0" animBg="1"/>
      <p:bldP spid="109651" grpId="0" animBg="1"/>
      <p:bldP spid="10965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292</Words>
  <Application>Microsoft Office PowerPoint</Application>
  <PresentationFormat>Экран (4:3)</PresentationFormat>
  <Paragraphs>143</Paragraphs>
  <Slides>16</Slides>
  <Notes>13</Notes>
  <HiddenSlides>2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Формула</vt:lpstr>
      <vt:lpstr>Числовые промежутки.</vt:lpstr>
      <vt:lpstr>Цели урока: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Решаем в классе.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</cp:revision>
  <dcterms:modified xsi:type="dcterms:W3CDTF">2012-12-25T13:21:59Z</dcterms:modified>
</cp:coreProperties>
</file>