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1063905">
            <a:off x="466087" y="1264978"/>
            <a:ext cx="39912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Оди</a:t>
            </a:r>
            <a:r>
              <a:rPr lang="ru-RU" sz="2800" i="1" u="sng" dirty="0" smtClean="0">
                <a:solidFill>
                  <a:srgbClr val="0070C0"/>
                </a:solidFill>
              </a:rPr>
              <a:t>нн</a:t>
            </a:r>
            <a:r>
              <a:rPr lang="ru-RU" sz="2800" i="1" dirty="0" smtClean="0">
                <a:solidFill>
                  <a:srgbClr val="0070C0"/>
                </a:solidFill>
              </a:rPr>
              <a:t>а</a:t>
            </a:r>
            <a:r>
              <a:rPr lang="ru-RU" sz="2800" i="1" u="sng" dirty="0" smtClean="0">
                <a:solidFill>
                  <a:srgbClr val="0070C0"/>
                </a:solidFill>
              </a:rPr>
              <a:t>д</a:t>
            </a:r>
            <a:r>
              <a:rPr lang="ru-RU" sz="2800" i="1" dirty="0" smtClean="0">
                <a:solidFill>
                  <a:srgbClr val="0070C0"/>
                </a:solidFill>
              </a:rPr>
              <a:t>цатое октября</a:t>
            </a:r>
            <a:endParaRPr lang="ru-RU" sz="2800" i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21062088">
            <a:off x="778420" y="1789215"/>
            <a:ext cx="3652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rgbClr val="0070C0"/>
                </a:solidFill>
              </a:rPr>
              <a:t>Кла</a:t>
            </a:r>
            <a:r>
              <a:rPr lang="ru-RU" sz="3600" i="1" u="sng" dirty="0" smtClean="0">
                <a:solidFill>
                  <a:srgbClr val="0070C0"/>
                </a:solidFill>
              </a:rPr>
              <a:t>сс</a:t>
            </a:r>
            <a:r>
              <a:rPr lang="ru-RU" sz="3600" i="1" dirty="0" smtClean="0">
                <a:solidFill>
                  <a:srgbClr val="0070C0"/>
                </a:solidFill>
              </a:rPr>
              <a:t>ная работа</a:t>
            </a:r>
            <a:endParaRPr lang="ru-RU" sz="3600" i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1083657">
            <a:off x="2243752" y="2975555"/>
            <a:ext cx="1696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Глагол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5" name="Picture 2" descr="C:\Documents and Settings\Admin\Local Settings\Temporary Internet Files\Content.IE5\SDSKI73D\MC90044172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311049">
            <a:off x="6948264" y="4653136"/>
            <a:ext cx="1628800" cy="1844824"/>
          </a:xfrm>
          <a:prstGeom prst="rect">
            <a:avLst/>
          </a:prstGeom>
          <a:noFill/>
        </p:spPr>
      </p:pic>
      <p:pic>
        <p:nvPicPr>
          <p:cNvPr id="7" name="Рисунок 6" descr="j023475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93875">
            <a:off x="2874117" y="4022643"/>
            <a:ext cx="1133475" cy="1266825"/>
          </a:xfrm>
          <a:prstGeom prst="rect">
            <a:avLst/>
          </a:prstGeom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20640385">
            <a:off x="5510529" y="217551"/>
            <a:ext cx="293126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 Что такое глагол?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- Что обозначает глагол?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 На какие вопросы отвечает глагол?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Каким членом предложения чаще всего бывает глагол?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 Изменяется ли глагол по числам? Как определить число глагола?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Какие три времени имеет глагол? Как отличить одно время от другого?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 rot="20939553">
            <a:off x="1031789" y="2366284"/>
            <a:ext cx="41595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7950" algn="l"/>
                <a:tab pos="1449388" algn="l"/>
              </a:tabLst>
            </a:pP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ть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ти, </a:t>
            </a:r>
            <a:r>
              <a:rPr kumimoji="0" lang="ru-RU" sz="2800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чь</a:t>
            </a: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инфинитив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"/>
                            </p:stCondLst>
                            <p:childTnLst>
                              <p:par>
                                <p:cTn id="3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7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0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41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2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80"/>
                            </p:stCondLst>
                            <p:childTnLst>
                              <p:par>
                                <p:cTn id="45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8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  <p:bldP spid="4" grpId="1" build="allAtOnce"/>
      <p:bldP spid="4" grpId="2" build="allAtOnce"/>
      <p:bldP spid="205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 rot="20772426">
            <a:off x="752800" y="1310458"/>
            <a:ext cx="41044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посадил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вышел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0547443">
            <a:off x="5435382" y="893494"/>
            <a:ext cx="98937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п.в.</a:t>
            </a:r>
          </a:p>
          <a:p>
            <a:r>
              <a:rPr lang="ru-RU" sz="3600" dirty="0" smtClean="0"/>
              <a:t> </a:t>
            </a:r>
          </a:p>
          <a:p>
            <a:endParaRPr lang="ru-RU" sz="3600" dirty="0" smtClean="0"/>
          </a:p>
          <a:p>
            <a:r>
              <a:rPr lang="ru-RU" sz="3600" dirty="0" smtClean="0"/>
              <a:t>н.в.</a:t>
            </a:r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 б.в.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 rot="20692377">
            <a:off x="973767" y="2518772"/>
            <a:ext cx="220882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смотрят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789714">
            <a:off x="1103751" y="27866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запоёт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833804">
            <a:off x="1485413" y="325462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поиграют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прыгают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беречь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привезти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73 -0.05231 L 0.51527 -0.1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86 -0.05556 L 0.50261 -0.129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66 -0.03518 L 0.58003 -0.04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9 -0.02662 L 0.61302 0.071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7 0.00231 L 0.61077 0.085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32 -0.00996 L 0.50348 -0.19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978751">
            <a:off x="980743" y="1668747"/>
            <a:ext cx="34489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беречь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привезти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0792540">
            <a:off x="4581218" y="668024"/>
            <a:ext cx="37078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Неопределённая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форма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 глагола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820252">
            <a:off x="1320480" y="3628634"/>
            <a:ext cx="76268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u="sng" dirty="0" smtClean="0">
                <a:solidFill>
                  <a:srgbClr val="C00000"/>
                </a:solidFill>
              </a:rPr>
              <a:t>Что делать?     Что сделать?</a:t>
            </a:r>
            <a:endParaRPr lang="ru-RU" sz="3600" i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Local Settings\Temporary Internet Files\Content.IE5\SDSKI73D\MC90044172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1628800" cy="18448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1087148">
            <a:off x="714757" y="1573710"/>
            <a:ext cx="2209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Monotype Corsiva" pitchFamily="66" charset="0"/>
              </a:rPr>
              <a:t>Что делать?</a:t>
            </a:r>
            <a:endParaRPr lang="ru-RU" sz="32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844824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2192" y="1997224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21045586">
            <a:off x="4923136" y="801000"/>
            <a:ext cx="23487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Monotype Corsiva" pitchFamily="66" charset="0"/>
              </a:rPr>
              <a:t>Что сделать?</a:t>
            </a:r>
            <a:endParaRPr lang="ru-RU" sz="32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8" name="Picture 2" descr="C:\Documents and Settings\Admin\Local Settings\Temporary Internet Files\Content.IE5\SDSKI73D\MC90044172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-675456"/>
            <a:ext cx="1628800" cy="18448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rot="21068751">
            <a:off x="1107081" y="2030023"/>
            <a:ext cx="1088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веять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042939">
            <a:off x="5592587" y="1180502"/>
            <a:ext cx="1184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ис</a:t>
            </a:r>
            <a:r>
              <a:rPr lang="ru-RU" sz="3200" dirty="0" smtClean="0">
                <a:latin typeface="Monotype Corsiva" pitchFamily="66" charset="0"/>
              </a:rPr>
              <a:t>печь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884121">
            <a:off x="1310830" y="2359074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печь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1035162">
            <a:off x="5552101" y="1504388"/>
            <a:ext cx="1596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раз</a:t>
            </a:r>
            <a:r>
              <a:rPr lang="ru-RU" sz="3200" dirty="0" smtClean="0">
                <a:latin typeface="Monotype Corsiva" pitchFamily="66" charset="0"/>
              </a:rPr>
              <a:t>веять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850984">
            <a:off x="1162481" y="2707370"/>
            <a:ext cx="1382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стеречь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1120462">
            <a:off x="5769840" y="1825419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с</a:t>
            </a:r>
            <a:r>
              <a:rPr lang="ru-RU" sz="3200" dirty="0" smtClean="0">
                <a:latin typeface="Monotype Corsiva" pitchFamily="66" charset="0"/>
              </a:rPr>
              <a:t>беречь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838988">
            <a:off x="1454699" y="3036104"/>
            <a:ext cx="1077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сеять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1106666">
            <a:off x="5685620" y="2173522"/>
            <a:ext cx="1617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при</a:t>
            </a:r>
            <a:r>
              <a:rPr lang="ru-RU" sz="3200" dirty="0" smtClean="0">
                <a:latin typeface="Monotype Corsiva" pitchFamily="66" charset="0"/>
              </a:rPr>
              <a:t>вести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1055308">
            <a:off x="5687198" y="2484477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у</a:t>
            </a:r>
            <a:r>
              <a:rPr lang="ru-RU" sz="3200" dirty="0" smtClean="0">
                <a:latin typeface="Monotype Corsiva" pitchFamily="66" charset="0"/>
              </a:rPr>
              <a:t>слышать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774425">
            <a:off x="1160198" y="3339455"/>
            <a:ext cx="1739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смотреть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1013019">
            <a:off x="5616452" y="2789736"/>
            <a:ext cx="22333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рас</a:t>
            </a:r>
            <a:r>
              <a:rPr lang="ru-RU" sz="3200" dirty="0" smtClean="0">
                <a:latin typeface="Monotype Corsiva" pitchFamily="66" charset="0"/>
              </a:rPr>
              <a:t>смотреть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0784836">
            <a:off x="1380134" y="3662314"/>
            <a:ext cx="1443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мыться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0844591">
            <a:off x="1606807" y="3957880"/>
            <a:ext cx="1226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таять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0748973">
            <a:off x="1671617" y="4298501"/>
            <a:ext cx="1292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стричь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956641">
            <a:off x="5987016" y="3138131"/>
            <a:ext cx="1374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решить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743646">
            <a:off x="1742805" y="4595493"/>
            <a:ext cx="1358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решать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20704295">
            <a:off x="1515048" y="4917510"/>
            <a:ext cx="2129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чувствовать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20598575">
            <a:off x="2043013" y="5285797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идти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68344" y="3284984"/>
            <a:ext cx="9867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Century" pitchFamily="18" charset="0"/>
              </a:rPr>
              <a:t>5</a:t>
            </a:r>
            <a:endParaRPr lang="ru-RU" sz="6000" dirty="0">
              <a:solidFill>
                <a:srgbClr val="FF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98 0.0581 C -0.08906 0.04329 -0.08281 0.03889 -0.07656 0.03588 C -0.07448 0.03657 -0.07135 0.03519 -0.06979 0.0382 C -0.06684 0.04282 -0.0691 0.0537 -0.06632 0.0581 C -0.06493 0.05995 -0.06302 0.05972 -0.06146 0.06042 C -0.06024 0.05972 -0.05833 0.06019 -0.05816 0.0581 C -0.05469 0.03935 -0.05972 0.02732 -0.05469 0.04259 C -0.05226 0.06088 -0.05156 0.05857 -0.04201 0.05579 C -0.03906 0.04745 -0.03854 0.04167 -0.03733 0.03148 C -0.03646 0.0463 -0.03767 0.05255 -0.03177 0.06042 C -0.02969 0.05972 -0.02674 0.06157 -0.02569 0.0581 C -0.02031 0.02755 -0.03021 0.01181 -0.02118 0.02917 C -0.02014 0.03634 -0.02031 0.04445 -0.01892 0.05139 C -0.01788 0.05556 -0.0125 0.05741 -0.01094 0.0581 C -0.00868 0.05741 -0.0059 0.0581 -0.00382 0.05579 C -0.00278 0.05463 -0.00312 0.05162 -0.00278 0.04931 C -0.00191 0.04259 -0.00156 0.03588 -0.00052 0.02917 C -0.00017 0.02616 0.00017 0.02338 0.00087 0.02037 C 0.00573 0.04005 0.0026 0.03357 0.00747 0.04259 C 0.00799 0.04607 0.00833 0.05995 0.01198 0.04699 C 0.01458 0.03935 0.01389 0.02662 0.01545 0.01806 C 0.02274 0.02477 0.02101 0.02824 0.02274 0.04259 C 0.02986 0.03773 0.02569 0.02847 0.02951 0.01806 C 0.03229 0.00995 0.03316 0.01134 0.03733 0.00926 C 0.03872 0.01157 0.0401 0.0132 0.04097 0.01597 C 0.04479 0.0287 0.04045 0.03912 0.04809 0.04931 C 0.0651 0.04607 0.05694 0.04907 0.06736 0.03588 C 0.0691 0.0257 0.06788 0.0169 0.06632 0.00695 C 0.06667 0.00394 0.0658 -0.00162 0.06736 -0.00185 C 0.07448 -0.00301 0.07743 0.00394 0.08125 0.01134 C 0.08299 0.02153 0.08576 0.02477 0.08819 0.03588 C 0.08906 0.02986 0.08906 0.02361 0.09045 0.01806 C 0.09115 0.01574 0.09306 0.01574 0.09392 0.01366 C 0.09462 0.01181 0.09444 0.0088 0.09497 0.00695 C 0.09722 0.00208 0.10208 -0.00625 0.10208 -0.00602 C 0.10851 0.00278 0.10816 0.0081 0.11007 0.02245 C 0.11163 0.02176 0.11302 0.02176 0.11476 0.02037 C 0.11806 0.01736 0.11684 0.01482 0.11823 0.00926 C 0.12014 0.00093 0.12292 -0.00555 0.12743 -0.00856 C 0.12917 0.00093 0.12969 0.01065 0.13108 0.02037 C 0.13542 0.01458 0.13542 0.01019 0.13785 0.00023 C 0.13819 -0.00185 0.13924 -0.00625 0.13924 -0.00602 " pathEditMode="relative" rAng="0" ptsTypes="fffffffffffffffffffffffffffffffffffffffff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8 0.0581 C -0.08906 0.04329 -0.08194 0.03889 -0.07465 0.03588 C -0.07222 0.03658 -0.0684 0.03519 -0.06667 0.0382 C -0.06319 0.04283 -0.06597 0.0537 -0.0625 0.0581 C -0.06094 0.05995 -0.05868 0.05972 -0.05694 0.06042 C -0.05538 0.05972 -0.05312 0.06019 -0.05295 0.0581 C -0.04896 0.03935 -0.05486 0.02732 -0.04896 0.04259 C -0.04618 0.06088 -0.04531 0.05857 -0.03403 0.05579 C -0.03073 0.04745 -0.02986 0.04167 -0.02864 0.03148 C -0.0276 0.0463 -0.02899 0.05255 -0.02205 0.06042 C -0.01962 0.05972 -0.01614 0.06158 -0.01493 0.0581 C -0.00868 0.02755 -0.02014 0.01181 -0.00955 0.02917 C -0.00833 0.03634 -0.00868 0.04445 -0.00712 0.05139 C -0.00573 0.05556 0.00052 0.05741 0.00243 0.0581 C 0.00486 0.05741 0.00833 0.0581 0.01059 0.05579 C 0.01198 0.05463 0.01163 0.05162 0.01198 0.04931 C 0.01285 0.04259 0.01337 0.03588 0.01458 0.02917 C 0.01493 0.02616 0.01545 0.02338 0.01615 0.02037 C 0.02188 0.04005 0.01823 0.03357 0.02396 0.04259 C 0.02448 0.04607 0.025 0.05995 0.02934 0.04699 C 0.03229 0.03935 0.0316 0.02662 0.03333 0.01806 C 0.04184 0.02477 0.03976 0.02824 0.04184 0.04259 C 0.05017 0.03773 0.04531 0.02847 0.04983 0.01806 C 0.05313 0.00995 0.05399 0.01134 0.05903 0.00926 C 0.06059 0.01158 0.06215 0.0132 0.0632 0.01597 C 0.06771 0.0287 0.06267 0.03912 0.07153 0.04931 C 0.09149 0.04607 0.08195 0.04908 0.09427 0.03588 C 0.09636 0.0257 0.09479 0.0169 0.09288 0.00695 C 0.0934 0.00394 0.09236 -0.00162 0.09427 -0.00185 C 0.10261 -0.00301 0.10608 0.00394 0.11042 0.01134 C 0.1125 0.02153 0.1158 0.02477 0.11858 0.03588 C 0.11962 0.02986 0.11962 0.02361 0.12118 0.01806 C 0.12205 0.01574 0.12431 0.01574 0.12535 0.01366 C 0.12622 0.01181 0.12604 0.0088 0.12656 0.00695 C 0.12917 0.00208 0.1349 -0.00625 0.1349 -0.00602 C 0.14236 0.00278 0.14201 0.0081 0.14427 0.02245 C 0.14601 0.02176 0.14774 0.02176 0.14983 0.02037 C 0.15365 0.01736 0.15226 0.01482 0.15382 0.00926 C 0.15608 0.00093 0.15938 -0.00555 0.16458 -0.00856 C 0.16667 0.00093 0.16736 0.01065 0.16892 0.02037 C 0.17396 0.01458 0.17396 0.01019 0.17691 0.00023 C 0.17726 -0.00185 0.17865 -0.00625 0.17865 -0.00602 " pathEditMode="relative" rAng="0" ptsTypes="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3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 rot="20831143">
            <a:off x="782008" y="1197646"/>
            <a:ext cx="7416824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1401763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что оканчиваются глаголы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01763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неопределенной форме?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-Имеют окончания: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ти,  -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ть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1763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оканчиваются на -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чь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 rot="20840302">
            <a:off x="1101794" y="1588714"/>
            <a:ext cx="731261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Начальная форма глагола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                                                                  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Неопределённая форма глагола</a:t>
            </a:r>
            <a:endParaRPr lang="ru-RU" sz="36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Инфинитив</a:t>
            </a:r>
            <a:endParaRPr kumimoji="0" lang="ru-RU" sz="54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 rot="20976323">
            <a:off x="808569" y="1101132"/>
            <a:ext cx="475252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1401763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эти глаголы так названы?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1401763" algn="l"/>
              </a:tabLst>
            </a:pPr>
            <a:endParaRPr lang="ru-RU" sz="3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1401763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1401763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01763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указывают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401763" algn="l"/>
              </a:tabLst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время и число </a:t>
            </a:r>
            <a:endParaRPr kumimoji="0" lang="ru-RU" sz="54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973016">
            <a:off x="745844" y="1336109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</a:t>
            </a:r>
            <a:r>
              <a:rPr lang="ru-RU" sz="3600" b="1" i="1" dirty="0" smtClean="0">
                <a:solidFill>
                  <a:srgbClr val="0070C0"/>
                </a:solidFill>
              </a:rPr>
              <a:t>Инфинитив</a:t>
            </a:r>
            <a:r>
              <a:rPr lang="ru-RU" sz="3600" i="1" dirty="0" smtClean="0">
                <a:solidFill>
                  <a:srgbClr val="0070C0"/>
                </a:solidFill>
              </a:rPr>
              <a:t> – лат. слово "неопределённый".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844433">
            <a:off x="1628731" y="2967335"/>
            <a:ext cx="5886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урок!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667625" y="4437063"/>
          <a:ext cx="304800" cy="304800"/>
        </p:xfrm>
        <a:graphic>
          <a:graphicData uri="http://schemas.openxmlformats.org/presentationml/2006/ole">
            <p:oleObj spid="_x0000_s1026" name="Документ звукозаписи" r:id="rId3" imgW="304520" imgH="304520" progId="SoundRe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179</Words>
  <Application>Microsoft Office PowerPoint</Application>
  <PresentationFormat>Экран (4:3)</PresentationFormat>
  <Paragraphs>73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Звук (OLE2)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22</cp:revision>
  <dcterms:modified xsi:type="dcterms:W3CDTF">2011-10-11T08:21:40Z</dcterms:modified>
</cp:coreProperties>
</file>