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59" r:id="rId6"/>
    <p:sldId id="262" r:id="rId7"/>
    <p:sldId id="260" r:id="rId8"/>
    <p:sldId id="271" r:id="rId9"/>
    <p:sldId id="272" r:id="rId10"/>
    <p:sldId id="274" r:id="rId11"/>
    <p:sldId id="270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01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BBBB5-C40B-4F64-8370-38B6673B10C4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5E6D4-C2CE-43D8-AEFC-C3FD5EE32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доске выписаны числа 1  2  3  4  5  6  7  8  9 10 10  9  8  7  6  5  4  3  2  1</a:t>
            </a:r>
          </a:p>
          <a:p>
            <a:r>
              <a:rPr lang="ru-RU" dirty="0" smtClean="0"/>
              <a:t>Ученики</a:t>
            </a:r>
            <a:r>
              <a:rPr lang="ru-RU" baseline="0" dirty="0" smtClean="0"/>
              <a:t> выписывают буквы соответствующие корням данных уравнений; варианты работают навстречу друг другу.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5E6D4-C2CE-43D8-AEFC-C3FD5EE32C2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284AE-6B86-4A43-82DF-B0DBB7170761}" type="datetimeFigureOut">
              <a:rPr lang="ru-RU" smtClean="0"/>
              <a:pPr/>
              <a:t>28.12.2012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97951-A0BC-44D7-A337-9B2D66C415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26" Type="http://schemas.openxmlformats.org/officeDocument/2006/relationships/oleObject" Target="../embeddings/oleObject53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52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29" Type="http://schemas.openxmlformats.org/officeDocument/2006/relationships/oleObject" Target="../embeddings/oleObject5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24" Type="http://schemas.openxmlformats.org/officeDocument/2006/relationships/oleObject" Target="../embeddings/oleObject51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50.bin"/><Relationship Id="rId28" Type="http://schemas.openxmlformats.org/officeDocument/2006/relationships/oleObject" Target="../embeddings/oleObject55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9.bin"/><Relationship Id="rId27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/>
              <a:t>Неполные квадратные уравнения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013176"/>
            <a:ext cx="5256584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математики: Бачурина Е.Г.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ДОМАШНЕЕ ЗАДАНИЕ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§ 21,</a:t>
            </a:r>
          </a:p>
          <a:p>
            <a:pPr algn="ctr">
              <a:buNone/>
            </a:pPr>
            <a:r>
              <a:rPr lang="ru-RU" sz="4000" b="1" dirty="0" smtClean="0"/>
              <a:t>№ 513 (УСТНО),</a:t>
            </a:r>
          </a:p>
          <a:p>
            <a:pPr algn="ctr">
              <a:buNone/>
            </a:pPr>
            <a:r>
              <a:rPr lang="ru-RU" sz="4000" b="1" dirty="0" smtClean="0"/>
              <a:t>№ 515 (б, г, е),</a:t>
            </a:r>
          </a:p>
          <a:p>
            <a:pPr algn="ctr">
              <a:buNone/>
            </a:pPr>
            <a:r>
              <a:rPr lang="ru-RU" sz="4000" b="1" dirty="0" smtClean="0"/>
              <a:t>№ 517 (б, г, е).</a:t>
            </a:r>
            <a:endParaRPr lang="ru-RU" sz="4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Историческая справка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Квадратные уравнения решали в Вавилоне около 2000 лет до нашей эры.</a:t>
            </a:r>
          </a:p>
          <a:p>
            <a:pPr>
              <a:buNone/>
            </a:pPr>
            <a:r>
              <a:rPr lang="ru-RU" dirty="0" smtClean="0"/>
              <a:t>    В Европе в 2002 году праздновали 800-летие квадратных уравнений, т.к. именно в 1202 году итальянский ученый Леонард Фибоначчи изложил формулы квадратного уравнения. </a:t>
            </a:r>
          </a:p>
          <a:p>
            <a:pPr>
              <a:buNone/>
            </a:pPr>
            <a:r>
              <a:rPr lang="ru-RU" dirty="0" smtClean="0"/>
              <a:t>    Только в 17 веке, благодаря Ньютону, Декарту и другим ученым эти формулы приняли современный вид.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37626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Древней Индии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уже 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499 году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были распространены публичные соревнования по решению  задач на составление квадратных уравнений. Одной из таких задач является задача знаменитого индийского математика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Бхаскары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859216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/>
              <a:t>Обезьянок резвых стая</a:t>
            </a:r>
            <a:br>
              <a:rPr lang="ru-RU" b="1" i="1" dirty="0" smtClean="0"/>
            </a:br>
            <a:r>
              <a:rPr lang="ru-RU" b="1" i="1" dirty="0" smtClean="0"/>
              <a:t>Всласть поевши, развлекаясь,</a:t>
            </a:r>
            <a:br>
              <a:rPr lang="ru-RU" b="1" i="1" dirty="0" smtClean="0"/>
            </a:br>
            <a:r>
              <a:rPr lang="ru-RU" b="1" i="1" dirty="0" smtClean="0"/>
              <a:t>Их в квадрате часть восьмая </a:t>
            </a:r>
            <a:br>
              <a:rPr lang="ru-RU" b="1" i="1" dirty="0" smtClean="0"/>
            </a:br>
            <a:r>
              <a:rPr lang="ru-RU" b="1" i="1" dirty="0" smtClean="0"/>
              <a:t>На поляне забавлялась.</a:t>
            </a:r>
            <a:br>
              <a:rPr lang="ru-RU" b="1" i="1" dirty="0" smtClean="0"/>
            </a:br>
            <a:r>
              <a:rPr lang="ru-RU" b="1" i="1" dirty="0" smtClean="0"/>
              <a:t>А двенадцать по лианам</a:t>
            </a:r>
            <a:br>
              <a:rPr lang="ru-RU" b="1" i="1" dirty="0" smtClean="0"/>
            </a:br>
            <a:r>
              <a:rPr lang="ru-RU" b="1" i="1" dirty="0" smtClean="0"/>
              <a:t>Стали прыгать, повисая.</a:t>
            </a:r>
            <a:br>
              <a:rPr lang="ru-RU" b="1" i="1" dirty="0" smtClean="0"/>
            </a:br>
            <a:r>
              <a:rPr lang="ru-RU" b="1" i="1" dirty="0" smtClean="0"/>
              <a:t>Сколько было обезьянок</a:t>
            </a:r>
            <a:br>
              <a:rPr lang="ru-RU" b="1" i="1" dirty="0" smtClean="0"/>
            </a:br>
            <a:r>
              <a:rPr lang="ru-RU" b="1" i="1" dirty="0" smtClean="0"/>
              <a:t>Ты скажи мне в этой стае?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</a:t>
            </a:r>
            <a:r>
              <a:rPr lang="ru-RU" sz="4800" b="1" dirty="0" smtClean="0"/>
              <a:t>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Познакомиться с понятием квадратного уравнения;</a:t>
            </a:r>
          </a:p>
          <a:p>
            <a:pPr marL="342900" lvl="2" indent="-342900"/>
            <a:r>
              <a:rPr kumimoji="1" lang="ru-RU" sz="3200" b="1" dirty="0" smtClean="0"/>
              <a:t>Научиться определять является ли уравнение квадратным;</a:t>
            </a:r>
          </a:p>
          <a:p>
            <a:pPr marL="342900" lvl="2" indent="-342900"/>
            <a:r>
              <a:rPr kumimoji="1" lang="ru-RU" sz="3200" b="1" dirty="0" smtClean="0"/>
              <a:t>Научиться определять коэффициенты квадратного уравнения ;</a:t>
            </a:r>
          </a:p>
          <a:p>
            <a:pPr marL="342900" lvl="2" indent="-342900"/>
            <a:r>
              <a:rPr kumimoji="1" lang="ru-RU" sz="3200" b="1" dirty="0" smtClean="0"/>
              <a:t>Составлять по заданным коэффициентам квадратное уравнение;</a:t>
            </a:r>
          </a:p>
          <a:p>
            <a:pPr marL="342900" lvl="2" indent="-342900"/>
            <a:r>
              <a:rPr kumimoji="1" lang="ru-RU" sz="3200" b="1" dirty="0" smtClean="0"/>
              <a:t>Научиться определять вид квадратного уравнения: полное или неполное;</a:t>
            </a:r>
          </a:p>
          <a:p>
            <a:pPr marL="342900" lvl="2" indent="-342900"/>
            <a:r>
              <a:rPr kumimoji="1" lang="ru-RU" sz="3200" b="1" dirty="0" smtClean="0"/>
              <a:t>Научиться выбирать алгоритм решения неполного квадратного уравнения.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400" b="1" dirty="0" smtClean="0"/>
              <a:t>Что такое уравнение?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/>
              <a:t>Что значит решить уравнение?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/>
              <a:t>Что называется корнем уравнения?</a:t>
            </a:r>
          </a:p>
          <a:p>
            <a:pPr>
              <a:buFont typeface="Wingdings" pitchFamily="2" charset="2"/>
              <a:buChar char="§"/>
            </a:pPr>
            <a:r>
              <a:rPr lang="ru-RU" sz="4400" b="1" dirty="0" smtClean="0"/>
              <a:t>Какие уравнения мы знаем?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Выберите квадратные уравнения: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7944" y="1628800"/>
            <a:ext cx="429444" cy="3960440"/>
          </a:xfrm>
        </p:spPr>
        <p:txBody>
          <a:bodyPr>
            <a:noAutofit/>
          </a:bodyPr>
          <a:lstStyle/>
          <a:p>
            <a:r>
              <a:rPr lang="ru-RU" sz="3600" dirty="0" smtClean="0"/>
              <a:t>-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-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-</a:t>
            </a:r>
          </a:p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412776"/>
            <a:ext cx="3394720" cy="5112568"/>
          </a:xfrm>
        </p:spPr>
        <p:txBody>
          <a:bodyPr/>
          <a:lstStyle/>
          <a:p>
            <a:pPr marL="742950" indent="-742950">
              <a:buNone/>
            </a:pPr>
            <a:r>
              <a:rPr lang="ru-RU" sz="3200" b="1" dirty="0" smtClean="0"/>
              <a:t>5х + 26 = 8х – 3,</a:t>
            </a:r>
          </a:p>
          <a:p>
            <a:pPr marL="742950" indent="-742950">
              <a:buAutoNum type="arabicPlain" startAt="4"/>
            </a:pPr>
            <a:r>
              <a:rPr lang="ru-RU" sz="3200" b="1" dirty="0" smtClean="0"/>
              <a:t>+ 22х</a:t>
            </a:r>
            <a:r>
              <a:rPr lang="en-US" sz="3200" b="1" dirty="0" smtClean="0"/>
              <a:t> - 2</a:t>
            </a:r>
            <a:r>
              <a:rPr lang="ru-RU" sz="3200" b="1" dirty="0" smtClean="0"/>
              <a:t> = 0,</a:t>
            </a:r>
          </a:p>
          <a:p>
            <a:pPr marL="742950" indent="-742950">
              <a:buNone/>
            </a:pPr>
            <a:r>
              <a:rPr lang="ru-RU" sz="3200" b="1" dirty="0" smtClean="0"/>
              <a:t>      - 13х = 0,</a:t>
            </a:r>
          </a:p>
          <a:p>
            <a:pPr marL="742950" indent="-742950">
              <a:buAutoNum type="arabicPlain" startAt="2"/>
            </a:pPr>
            <a:r>
              <a:rPr lang="ru-RU" sz="3200" b="1" dirty="0" smtClean="0"/>
              <a:t>- 53х +12 = 0,</a:t>
            </a:r>
          </a:p>
          <a:p>
            <a:pPr marL="742950" indent="-742950">
              <a:buNone/>
            </a:pPr>
            <a:r>
              <a:rPr lang="ru-RU" sz="3200" b="1" dirty="0" smtClean="0"/>
              <a:t>9х + 2    - 17 = 0,</a:t>
            </a:r>
          </a:p>
          <a:p>
            <a:pPr marL="742950" indent="-742950">
              <a:buAutoNum type="arabicPlain" startAt="15"/>
            </a:pPr>
            <a:r>
              <a:rPr lang="ru-RU" sz="3200" b="1" dirty="0" smtClean="0"/>
              <a:t>   - 8      = 3,</a:t>
            </a:r>
          </a:p>
          <a:p>
            <a:pPr marL="742950" indent="-742950">
              <a:buNone/>
            </a:pPr>
            <a:r>
              <a:rPr lang="ru-RU" sz="3200" b="1" dirty="0" smtClean="0"/>
              <a:t>34 + 5     - 22х = 11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88424" y="1124745"/>
            <a:ext cx="432048" cy="44644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</a:t>
            </a:r>
          </a:p>
          <a:p>
            <a:r>
              <a:rPr lang="ru-RU" sz="3200" dirty="0" smtClean="0"/>
              <a:t>-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-</a:t>
            </a:r>
          </a:p>
          <a:p>
            <a:r>
              <a:rPr lang="ru-RU" sz="3200" dirty="0" smtClean="0"/>
              <a:t>+</a:t>
            </a:r>
          </a:p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3527375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9х + 7     - 13 = 0,</a:t>
            </a:r>
          </a:p>
          <a:p>
            <a:pPr>
              <a:buNone/>
            </a:pPr>
            <a:r>
              <a:rPr lang="ru-RU" sz="3200" b="1" dirty="0" smtClean="0"/>
              <a:t>      - 42х – 29 = 0,</a:t>
            </a:r>
          </a:p>
          <a:p>
            <a:pPr>
              <a:buNone/>
            </a:pPr>
            <a:r>
              <a:rPr lang="ru-RU" sz="3200" b="1" dirty="0" smtClean="0"/>
              <a:t>-3     </a:t>
            </a:r>
            <a:r>
              <a:rPr lang="en-US" sz="3200" b="1" dirty="0" smtClean="0"/>
              <a:t>-</a:t>
            </a:r>
            <a:r>
              <a:rPr lang="ru-RU" sz="3200" b="1" dirty="0" smtClean="0"/>
              <a:t> 35х + 14</a:t>
            </a:r>
            <a:r>
              <a:rPr lang="en-US" sz="3200" b="1" dirty="0" smtClean="0"/>
              <a:t> = 0</a:t>
            </a:r>
            <a:r>
              <a:rPr lang="ru-RU" sz="3200" b="1" dirty="0" smtClean="0"/>
              <a:t>,</a:t>
            </a:r>
          </a:p>
          <a:p>
            <a:pPr>
              <a:buNone/>
            </a:pPr>
            <a:r>
              <a:rPr lang="ru-RU" sz="3200" b="1" dirty="0" smtClean="0"/>
              <a:t>       +22 – 5х = 0,</a:t>
            </a:r>
          </a:p>
          <a:p>
            <a:pPr>
              <a:buNone/>
            </a:pPr>
            <a:r>
              <a:rPr lang="ru-RU" sz="3200" b="1" dirty="0" smtClean="0"/>
              <a:t>-7     - 46х + 17 = 0,</a:t>
            </a:r>
          </a:p>
          <a:p>
            <a:pPr>
              <a:buNone/>
            </a:pPr>
            <a:r>
              <a:rPr lang="ru-RU" sz="3200" b="1" dirty="0" smtClean="0"/>
              <a:t>8х – 6    </a:t>
            </a:r>
            <a:r>
              <a:rPr lang="en-US" sz="3200" b="1" dirty="0" smtClean="0"/>
              <a:t>  </a:t>
            </a:r>
            <a:r>
              <a:rPr lang="ru-RU" sz="3200" b="1" dirty="0" smtClean="0"/>
              <a:t>= 0,</a:t>
            </a:r>
          </a:p>
          <a:p>
            <a:pPr>
              <a:buNone/>
            </a:pPr>
            <a:r>
              <a:rPr lang="ru-RU" sz="3200" b="1" dirty="0" smtClean="0"/>
              <a:t>25    - 4х – 9   = 0. </a:t>
            </a:r>
            <a:endParaRPr lang="ru-RU" sz="3200" b="1" dirty="0"/>
          </a:p>
        </p:txBody>
      </p:sp>
      <p:graphicFrame>
        <p:nvGraphicFramePr>
          <p:cNvPr id="23555" name="Содержимое 6"/>
          <p:cNvGraphicFramePr>
            <a:graphicFrameLocks noChangeAspect="1"/>
          </p:cNvGraphicFramePr>
          <p:nvPr/>
        </p:nvGraphicFramePr>
        <p:xfrm>
          <a:off x="1475656" y="3501008"/>
          <a:ext cx="574675" cy="792163"/>
        </p:xfrm>
        <a:graphic>
          <a:graphicData uri="http://schemas.openxmlformats.org/presentationml/2006/ole">
            <p:oleObj spid="_x0000_s23555" name="Формула" r:id="rId3" imgW="203040" imgH="279360" progId="Equation.3">
              <p:embed/>
            </p:oleObj>
          </a:graphicData>
        </a:graphic>
      </p:graphicFrame>
      <p:graphicFrame>
        <p:nvGraphicFramePr>
          <p:cNvPr id="23556" name="Содержимое 6"/>
          <p:cNvGraphicFramePr>
            <a:graphicFrameLocks noChangeAspect="1"/>
          </p:cNvGraphicFramePr>
          <p:nvPr/>
        </p:nvGraphicFramePr>
        <p:xfrm>
          <a:off x="971600" y="4149080"/>
          <a:ext cx="574675" cy="792163"/>
        </p:xfrm>
        <a:graphic>
          <a:graphicData uri="http://schemas.openxmlformats.org/presentationml/2006/ole">
            <p:oleObj spid="_x0000_s23556" name="Формула" r:id="rId4" imgW="203040" imgH="279360" progId="Equation.3">
              <p:embed/>
            </p:oleObj>
          </a:graphicData>
        </a:graphic>
      </p:graphicFrame>
      <p:graphicFrame>
        <p:nvGraphicFramePr>
          <p:cNvPr id="23557" name="Содержимое 6"/>
          <p:cNvGraphicFramePr>
            <a:graphicFrameLocks noChangeAspect="1"/>
          </p:cNvGraphicFramePr>
          <p:nvPr/>
        </p:nvGraphicFramePr>
        <p:xfrm>
          <a:off x="755576" y="1772816"/>
          <a:ext cx="574675" cy="792163"/>
        </p:xfrm>
        <a:graphic>
          <a:graphicData uri="http://schemas.openxmlformats.org/presentationml/2006/ole">
            <p:oleObj spid="_x0000_s23557" name="Формула" r:id="rId5" imgW="203040" imgH="27936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148064" y="4850162"/>
          <a:ext cx="504056" cy="748584"/>
        </p:xfrm>
        <a:graphic>
          <a:graphicData uri="http://schemas.openxmlformats.org/presentationml/2006/ole">
            <p:oleObj spid="_x0000_s23558" name="Формула" r:id="rId6" imgW="203040" imgH="27936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788024" y="1916832"/>
          <a:ext cx="539750" cy="801688"/>
        </p:xfrm>
        <a:graphic>
          <a:graphicData uri="http://schemas.openxmlformats.org/presentationml/2006/ole">
            <p:oleObj spid="_x0000_s23559" name="Формула" r:id="rId7" imgW="203040" imgH="279360" progId="Equation.3">
              <p:embed/>
            </p:oleObj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979712" y="4077072"/>
          <a:ext cx="539750" cy="801688"/>
        </p:xfrm>
        <a:graphic>
          <a:graphicData uri="http://schemas.openxmlformats.org/presentationml/2006/ole">
            <p:oleObj spid="_x0000_s23560" name="Формула" r:id="rId8" imgW="203040" imgH="279360" progId="Equation.3">
              <p:embed/>
            </p:oleObj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475656" y="4725144"/>
          <a:ext cx="539750" cy="801688"/>
        </p:xfrm>
        <a:graphic>
          <a:graphicData uri="http://schemas.openxmlformats.org/presentationml/2006/ole">
            <p:oleObj spid="_x0000_s23561" name="Формула" r:id="rId9" imgW="203040" imgH="279360" progId="Equation.3">
              <p:embed/>
            </p:oleObj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660232" y="4869160"/>
          <a:ext cx="360040" cy="733305"/>
        </p:xfrm>
        <a:graphic>
          <a:graphicData uri="http://schemas.openxmlformats.org/presentationml/2006/ole">
            <p:oleObj spid="_x0000_s23562" name="Формула" r:id="rId10" imgW="203040" imgH="279360" progId="Equation.3">
              <p:embed/>
            </p:oleObj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/>
        </p:nvGraphicFramePr>
        <p:xfrm>
          <a:off x="5004048" y="3717032"/>
          <a:ext cx="388938" cy="792163"/>
        </p:xfrm>
        <a:graphic>
          <a:graphicData uri="http://schemas.openxmlformats.org/presentationml/2006/ole">
            <p:oleObj spid="_x0000_s23563" name="Формула" r:id="rId11" imgW="203040" imgH="279360" progId="Equation.3">
              <p:embed/>
            </p:oleObj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5724128" y="1340768"/>
          <a:ext cx="388938" cy="792163"/>
        </p:xfrm>
        <a:graphic>
          <a:graphicData uri="http://schemas.openxmlformats.org/presentationml/2006/ole">
            <p:oleObj spid="_x0000_s23564" name="Формула" r:id="rId12" imgW="203040" imgH="279360" progId="Equation.3">
              <p:embed/>
            </p:oleObj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611560" y="2348880"/>
          <a:ext cx="388938" cy="792163"/>
        </p:xfrm>
        <a:graphic>
          <a:graphicData uri="http://schemas.openxmlformats.org/presentationml/2006/ole">
            <p:oleObj spid="_x0000_s23565" name="Формула" r:id="rId13" imgW="203040" imgH="279360" progId="Equation.3">
              <p:embed/>
            </p:oleObj>
          </a:graphicData>
        </a:graphic>
      </p:graphicFrame>
      <p:graphicFrame>
        <p:nvGraphicFramePr>
          <p:cNvPr id="23566" name="Содержимое 6"/>
          <p:cNvGraphicFramePr>
            <a:graphicFrameLocks noChangeAspect="1"/>
          </p:cNvGraphicFramePr>
          <p:nvPr/>
        </p:nvGraphicFramePr>
        <p:xfrm>
          <a:off x="5076056" y="2492896"/>
          <a:ext cx="574675" cy="792163"/>
        </p:xfrm>
        <a:graphic>
          <a:graphicData uri="http://schemas.openxmlformats.org/presentationml/2006/ole">
            <p:oleObj spid="_x0000_s23566" name="Формула" r:id="rId14" imgW="203040" imgH="279360" progId="Equation.3">
              <p:embed/>
            </p:oleObj>
          </a:graphicData>
        </a:graphic>
      </p:graphicFrame>
      <p:graphicFrame>
        <p:nvGraphicFramePr>
          <p:cNvPr id="23567" name="Содержимое 6"/>
          <p:cNvGraphicFramePr>
            <a:graphicFrameLocks noChangeAspect="1"/>
          </p:cNvGraphicFramePr>
          <p:nvPr/>
        </p:nvGraphicFramePr>
        <p:xfrm>
          <a:off x="755576" y="2924944"/>
          <a:ext cx="574675" cy="792163"/>
        </p:xfrm>
        <a:graphic>
          <a:graphicData uri="http://schemas.openxmlformats.org/presentationml/2006/ole">
            <p:oleObj spid="_x0000_s23567" name="Формула" r:id="rId15" imgW="203040" imgH="279360" progId="Equation.3">
              <p:embed/>
            </p:oleObj>
          </a:graphicData>
        </a:graphic>
      </p:graphicFrame>
      <p:graphicFrame>
        <p:nvGraphicFramePr>
          <p:cNvPr id="23568" name="Содержимое 6"/>
          <p:cNvGraphicFramePr>
            <a:graphicFrameLocks noChangeAspect="1"/>
          </p:cNvGraphicFramePr>
          <p:nvPr/>
        </p:nvGraphicFramePr>
        <p:xfrm>
          <a:off x="5724128" y="4219099"/>
          <a:ext cx="576064" cy="794077"/>
        </p:xfrm>
        <a:graphic>
          <a:graphicData uri="http://schemas.openxmlformats.org/presentationml/2006/ole">
            <p:oleObj spid="_x0000_s23568" name="Формула" r:id="rId16" imgW="203040" imgH="279360" progId="Equation.3">
              <p:embed/>
            </p:oleObj>
          </a:graphicData>
        </a:graphic>
      </p:graphicFrame>
      <p:graphicFrame>
        <p:nvGraphicFramePr>
          <p:cNvPr id="23569" name="Содержимое 6"/>
          <p:cNvGraphicFramePr>
            <a:graphicFrameLocks noChangeAspect="1"/>
          </p:cNvGraphicFramePr>
          <p:nvPr/>
        </p:nvGraphicFramePr>
        <p:xfrm>
          <a:off x="4788024" y="3068960"/>
          <a:ext cx="574675" cy="792163"/>
        </p:xfrm>
        <a:graphic>
          <a:graphicData uri="http://schemas.openxmlformats.org/presentationml/2006/ole">
            <p:oleObj spid="_x0000_s23569" name="Формула" r:id="rId17" imgW="2030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0871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/>
              <a:t>КВАДРАТНЫМ УРАВНЕНИЕМ  НАЗЫВАЕТСЯ</a:t>
            </a:r>
          </a:p>
          <a:p>
            <a:pPr algn="ctr">
              <a:buNone/>
            </a:pPr>
            <a:r>
              <a:rPr lang="ru-RU" sz="3600" b="1" dirty="0" smtClean="0"/>
              <a:t>УРАВНЕНИЕ </a:t>
            </a:r>
            <a:r>
              <a:rPr lang="ru-RU" sz="3600" b="1" dirty="0"/>
              <a:t>ВИДА</a:t>
            </a:r>
            <a:endParaRPr lang="ru-RU" sz="3600" dirty="0"/>
          </a:p>
          <a:p>
            <a:pPr algn="ctr">
              <a:buNone/>
            </a:pPr>
            <a:r>
              <a:rPr lang="en-US" sz="5400" b="1" i="1" dirty="0" smtClean="0"/>
              <a:t>a</a:t>
            </a:r>
            <a:r>
              <a:rPr lang="ru-RU" sz="5400" b="1" i="1" dirty="0" smtClean="0"/>
              <a:t>    </a:t>
            </a:r>
            <a:r>
              <a:rPr lang="ru-RU" sz="5400" b="1" dirty="0" smtClean="0"/>
              <a:t>+</a:t>
            </a:r>
            <a:r>
              <a:rPr lang="en-US" sz="5400" b="1" i="1" dirty="0" err="1"/>
              <a:t>bx</a:t>
            </a:r>
            <a:r>
              <a:rPr lang="ru-RU" sz="5400" b="1" i="1" dirty="0"/>
              <a:t>+</a:t>
            </a:r>
            <a:r>
              <a:rPr lang="en-US" sz="5400" b="1" i="1" dirty="0"/>
              <a:t>c</a:t>
            </a:r>
            <a:r>
              <a:rPr lang="ru-RU" sz="5400" b="1" i="1" dirty="0"/>
              <a:t>=0,</a:t>
            </a:r>
            <a:endParaRPr lang="ru-RU" sz="5400" dirty="0"/>
          </a:p>
          <a:p>
            <a:pPr algn="ctr">
              <a:buNone/>
            </a:pPr>
            <a:r>
              <a:rPr lang="ru-RU" sz="4400" b="1" dirty="0"/>
              <a:t>где </a:t>
            </a:r>
            <a:r>
              <a:rPr lang="ru-RU" sz="4400" b="1" i="1" dirty="0" err="1" smtClean="0"/>
              <a:t>х</a:t>
            </a:r>
            <a:r>
              <a:rPr lang="en-US" sz="4400" b="1" i="1" dirty="0" smtClean="0"/>
              <a:t> </a:t>
            </a:r>
            <a:r>
              <a:rPr lang="ru-RU" sz="4400" b="1" i="1" dirty="0" smtClean="0"/>
              <a:t>-</a:t>
            </a:r>
            <a:r>
              <a:rPr lang="en-US" sz="4400" b="1" i="1" dirty="0" smtClean="0"/>
              <a:t> </a:t>
            </a:r>
            <a:r>
              <a:rPr lang="ru-RU" sz="4400" b="1" dirty="0" smtClean="0"/>
              <a:t>переменная</a:t>
            </a:r>
            <a:r>
              <a:rPr lang="ru-RU" sz="4400" b="1" dirty="0"/>
              <a:t>,</a:t>
            </a:r>
            <a:endParaRPr lang="ru-RU" sz="4400" dirty="0"/>
          </a:p>
          <a:p>
            <a:pPr algn="ctr">
              <a:buNone/>
            </a:pPr>
            <a:r>
              <a:rPr lang="en-US" sz="4400" b="1" i="1" dirty="0"/>
              <a:t>a</a:t>
            </a:r>
            <a:r>
              <a:rPr lang="ru-RU" sz="4400" b="1" i="1" dirty="0"/>
              <a:t>,</a:t>
            </a:r>
            <a:r>
              <a:rPr lang="en-US" sz="4400" b="1" i="1" dirty="0"/>
              <a:t>b</a:t>
            </a:r>
            <a:r>
              <a:rPr lang="ru-RU" sz="4400" b="1" i="1" dirty="0"/>
              <a:t>,</a:t>
            </a:r>
            <a:r>
              <a:rPr lang="en-US" sz="4400" b="1" i="1" dirty="0"/>
              <a:t>c</a:t>
            </a:r>
            <a:r>
              <a:rPr lang="ru-RU" sz="4400" b="1" i="1" dirty="0"/>
              <a:t> - </a:t>
            </a:r>
            <a:r>
              <a:rPr lang="ru-RU" sz="4400" b="1" dirty="0"/>
              <a:t>некоторые числа, </a:t>
            </a:r>
            <a:endParaRPr lang="ru-RU" sz="4400" b="1" dirty="0" smtClean="0"/>
          </a:p>
          <a:p>
            <a:pPr algn="ctr">
              <a:buNone/>
            </a:pPr>
            <a:r>
              <a:rPr lang="ru-RU" sz="4400" b="1" dirty="0" smtClean="0"/>
              <a:t>причем </a:t>
            </a:r>
            <a:r>
              <a:rPr lang="en-US" sz="4400" b="1" i="1" dirty="0" smtClean="0"/>
              <a:t>a</a:t>
            </a:r>
            <a:r>
              <a:rPr lang="ru-RU" sz="4400" b="1" dirty="0" smtClean="0"/>
              <a:t> = </a:t>
            </a:r>
            <a:r>
              <a:rPr lang="ru-RU" sz="4400" b="1" i="1" dirty="0" smtClean="0"/>
              <a:t>0.</a:t>
            </a:r>
          </a:p>
          <a:p>
            <a:pPr algn="ctr">
              <a:buNone/>
            </a:pPr>
            <a:r>
              <a:rPr lang="ru-RU" sz="4400" b="1" i="1" dirty="0" smtClean="0"/>
              <a:t>а – первый коэффициент,</a:t>
            </a:r>
          </a:p>
          <a:p>
            <a:pPr algn="ctr">
              <a:buNone/>
            </a:pPr>
            <a:r>
              <a:rPr lang="en-US" sz="4400" b="1" i="1" dirty="0" smtClean="0"/>
              <a:t>b</a:t>
            </a:r>
            <a:r>
              <a:rPr lang="ru-RU" sz="4400" b="1" i="1" dirty="0" smtClean="0"/>
              <a:t> – второй коэффициент,</a:t>
            </a:r>
          </a:p>
          <a:p>
            <a:pPr algn="ctr">
              <a:buNone/>
            </a:pPr>
            <a:r>
              <a:rPr lang="en-US" sz="4400" b="1" i="1" dirty="0" smtClean="0"/>
              <a:t>c</a:t>
            </a:r>
            <a:r>
              <a:rPr lang="ru-RU" sz="4400" b="1" i="1" dirty="0" smtClean="0"/>
              <a:t> – свободный член.</a:t>
            </a:r>
            <a:endParaRPr lang="ru-RU" sz="4400" dirty="0"/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5292080" y="3645024"/>
            <a:ext cx="144016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347864" y="1268760"/>
          <a:ext cx="576064" cy="792088"/>
        </p:xfrm>
        <a:graphic>
          <a:graphicData uri="http://schemas.openxmlformats.org/presentationml/2006/ole">
            <p:oleObj spid="_x0000_s3073" name="Формула" r:id="rId3" imgW="2030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Составьте квадратное уравнение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1340768"/>
            <a:ext cx="3957836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a = 3, b = -7, c = 12</a:t>
            </a:r>
          </a:p>
          <a:p>
            <a:pPr>
              <a:buNone/>
            </a:pPr>
            <a:r>
              <a:rPr lang="en-US" sz="2800" b="1" dirty="0" smtClean="0"/>
              <a:t>a = -9, b = 23, c = -11</a:t>
            </a:r>
          </a:p>
          <a:p>
            <a:pPr>
              <a:buNone/>
            </a:pPr>
            <a:r>
              <a:rPr lang="en-US" sz="2800" b="1" dirty="0" smtClean="0"/>
              <a:t>a = 8, b = 0, c = 0</a:t>
            </a:r>
          </a:p>
          <a:p>
            <a:pPr>
              <a:buNone/>
            </a:pPr>
            <a:r>
              <a:rPr lang="en-US" sz="2800" b="1" dirty="0" smtClean="0"/>
              <a:t>a =  5, b = -22, c = -3</a:t>
            </a:r>
          </a:p>
          <a:p>
            <a:pPr>
              <a:buNone/>
            </a:pPr>
            <a:r>
              <a:rPr lang="en-US" sz="2800" b="1" dirty="0" smtClean="0"/>
              <a:t>a = -4, b = 1, c = 5</a:t>
            </a:r>
          </a:p>
          <a:p>
            <a:pPr>
              <a:buNone/>
            </a:pPr>
            <a:r>
              <a:rPr lang="en-US" sz="2800" b="1" dirty="0" smtClean="0"/>
              <a:t>a = 4, b = 9, c = 0</a:t>
            </a:r>
          </a:p>
          <a:p>
            <a:pPr>
              <a:buNone/>
            </a:pPr>
            <a:r>
              <a:rPr lang="en-US" sz="2800" b="1" dirty="0" smtClean="0"/>
              <a:t>a = 1, b = 7, c = 1</a:t>
            </a:r>
          </a:p>
          <a:p>
            <a:pPr>
              <a:buNone/>
            </a:pPr>
            <a:r>
              <a:rPr lang="en-US" sz="2800" b="1" dirty="0" smtClean="0"/>
              <a:t>a = -3, b = 0, c =15</a:t>
            </a:r>
          </a:p>
          <a:p>
            <a:pPr>
              <a:buNone/>
            </a:pPr>
            <a:r>
              <a:rPr lang="en-US" sz="2800" b="1" dirty="0" smtClean="0"/>
              <a:t>a = -3, b = -1, c =7</a:t>
            </a:r>
          </a:p>
          <a:p>
            <a:pPr>
              <a:buNone/>
            </a:pPr>
            <a:r>
              <a:rPr lang="en-US" sz="2800" b="1" dirty="0" smtClean="0"/>
              <a:t>a = 4, b = 0, c = 3</a:t>
            </a:r>
            <a:endParaRPr lang="ru-RU" sz="2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268760"/>
            <a:ext cx="4041775" cy="5256584"/>
          </a:xfrm>
        </p:spPr>
        <p:txBody>
          <a:bodyPr>
            <a:normAutofit/>
          </a:bodyPr>
          <a:lstStyle/>
          <a:p>
            <a:pPr marL="514350" indent="-514350">
              <a:buAutoNum type="arabicPlain" startAt="3"/>
            </a:pPr>
            <a:r>
              <a:rPr lang="en-US" sz="2800" b="1" dirty="0" smtClean="0"/>
              <a:t>  - 7x + 12 = 0</a:t>
            </a:r>
          </a:p>
          <a:p>
            <a:pPr marL="514350" indent="-514350">
              <a:buNone/>
            </a:pPr>
            <a:r>
              <a:rPr lang="en-US" sz="2800" b="1" dirty="0" smtClean="0"/>
              <a:t>-9      + 23x – 11 = 0</a:t>
            </a:r>
          </a:p>
          <a:p>
            <a:pPr marL="514350" indent="-514350">
              <a:buAutoNum type="arabicPlain" startAt="8"/>
            </a:pPr>
            <a:r>
              <a:rPr lang="en-US" sz="2800" b="1" dirty="0" smtClean="0"/>
              <a:t>  = 0</a:t>
            </a:r>
          </a:p>
          <a:p>
            <a:pPr marL="514350" indent="-514350">
              <a:buAutoNum type="arabicPlain" startAt="5"/>
            </a:pPr>
            <a:r>
              <a:rPr lang="en-US" sz="2800" b="1" dirty="0" smtClean="0"/>
              <a:t>  - 22x – 3 = 0</a:t>
            </a:r>
          </a:p>
          <a:p>
            <a:pPr marL="514350" indent="-514350">
              <a:buNone/>
            </a:pPr>
            <a:r>
              <a:rPr lang="en-US" sz="2800" b="1" dirty="0" smtClean="0"/>
              <a:t>-4       + x + 5 = 0</a:t>
            </a:r>
          </a:p>
          <a:p>
            <a:pPr marL="514350" indent="-514350">
              <a:buNone/>
            </a:pPr>
            <a:r>
              <a:rPr lang="en-US" sz="2800" b="1" dirty="0" smtClean="0"/>
              <a:t> 4       + 9x = 0</a:t>
            </a:r>
          </a:p>
          <a:p>
            <a:pPr marL="514350" indent="-514350">
              <a:buNone/>
            </a:pPr>
            <a:r>
              <a:rPr lang="en-US" sz="2800" b="1" dirty="0" smtClean="0"/>
              <a:t>         + 7x + 1 = 0</a:t>
            </a:r>
          </a:p>
          <a:p>
            <a:pPr marL="514350" indent="-514350">
              <a:buNone/>
            </a:pPr>
            <a:r>
              <a:rPr lang="en-US" sz="2800" b="1" dirty="0" smtClean="0"/>
              <a:t>-3      + 15 = 0</a:t>
            </a:r>
          </a:p>
          <a:p>
            <a:pPr marL="514350" indent="-514350">
              <a:buNone/>
            </a:pPr>
            <a:r>
              <a:rPr lang="en-US" sz="2800" b="1" dirty="0" smtClean="0"/>
              <a:t>-3       - x + 7 = 0</a:t>
            </a:r>
          </a:p>
          <a:p>
            <a:pPr marL="514350" indent="-514350">
              <a:buNone/>
            </a:pPr>
            <a:r>
              <a:rPr lang="ru-RU" sz="2800" b="1" dirty="0" smtClean="0"/>
              <a:t> </a:t>
            </a:r>
            <a:r>
              <a:rPr lang="en-US" sz="2800" b="1" dirty="0" smtClean="0"/>
              <a:t>4       + 3 = 0</a:t>
            </a:r>
          </a:p>
          <a:p>
            <a:pPr marL="514350" indent="-514350">
              <a:buNone/>
            </a:pP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932040" y="5805264"/>
          <a:ext cx="504056" cy="548680"/>
        </p:xfrm>
        <a:graphic>
          <a:graphicData uri="http://schemas.openxmlformats.org/presentationml/2006/ole">
            <p:oleObj spid="_x0000_s21506" name="Формула" r:id="rId3" imgW="203040" imgH="27936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004048" y="3717032"/>
          <a:ext cx="504825" cy="549275"/>
        </p:xfrm>
        <a:graphic>
          <a:graphicData uri="http://schemas.openxmlformats.org/presentationml/2006/ole">
            <p:oleObj spid="_x0000_s21507" name="Формула" r:id="rId4" imgW="203040" imgH="27936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004048" y="3212976"/>
          <a:ext cx="504825" cy="549275"/>
        </p:xfrm>
        <a:graphic>
          <a:graphicData uri="http://schemas.openxmlformats.org/presentationml/2006/ole">
            <p:oleObj spid="_x0000_s21508" name="Формула" r:id="rId5" imgW="203040" imgH="27936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932040" y="2708920"/>
          <a:ext cx="504825" cy="549275"/>
        </p:xfrm>
        <a:graphic>
          <a:graphicData uri="http://schemas.openxmlformats.org/presentationml/2006/ole">
            <p:oleObj spid="_x0000_s21509" name="Формула" r:id="rId6" imgW="203040" imgH="27936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932040" y="2204864"/>
          <a:ext cx="504825" cy="549275"/>
        </p:xfrm>
        <a:graphic>
          <a:graphicData uri="http://schemas.openxmlformats.org/presentationml/2006/ole">
            <p:oleObj spid="_x0000_s21510" name="Формула" r:id="rId7" imgW="203040" imgH="27936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004048" y="1700808"/>
          <a:ext cx="504825" cy="549275"/>
        </p:xfrm>
        <a:graphic>
          <a:graphicData uri="http://schemas.openxmlformats.org/presentationml/2006/ole">
            <p:oleObj spid="_x0000_s21511" name="Формула" r:id="rId8" imgW="203040" imgH="27936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4932040" y="1196752"/>
          <a:ext cx="504825" cy="549275"/>
        </p:xfrm>
        <a:graphic>
          <a:graphicData uri="http://schemas.openxmlformats.org/presentationml/2006/ole">
            <p:oleObj spid="_x0000_s21512" name="Формула" r:id="rId9" imgW="203040" imgH="27936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004048" y="5301208"/>
          <a:ext cx="504825" cy="549275"/>
        </p:xfrm>
        <a:graphic>
          <a:graphicData uri="http://schemas.openxmlformats.org/presentationml/2006/ole">
            <p:oleObj spid="_x0000_s21513" name="Формула" r:id="rId10" imgW="203040" imgH="27936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004048" y="4725144"/>
          <a:ext cx="504825" cy="549275"/>
        </p:xfrm>
        <a:graphic>
          <a:graphicData uri="http://schemas.openxmlformats.org/presentationml/2006/ole">
            <p:oleObj spid="_x0000_s21514" name="Формула" r:id="rId11" imgW="203040" imgH="27936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004048" y="4221088"/>
          <a:ext cx="504825" cy="549275"/>
        </p:xfrm>
        <a:graphic>
          <a:graphicData uri="http://schemas.openxmlformats.org/presentationml/2006/ole">
            <p:oleObj spid="_x0000_s21515" name="Формула" r:id="rId12" imgW="20304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dirty="0" smtClean="0"/>
              <a:t>    Если в квадратном уравнении </a:t>
            </a:r>
            <a:r>
              <a:rPr lang="en-US" b="1" i="1" dirty="0" smtClean="0"/>
              <a:t>a</a:t>
            </a:r>
            <a:r>
              <a:rPr lang="ru-RU" b="1" i="1" dirty="0" smtClean="0"/>
              <a:t>   </a:t>
            </a:r>
            <a:r>
              <a:rPr lang="ru-RU" b="1" dirty="0" smtClean="0"/>
              <a:t>+</a:t>
            </a:r>
            <a:r>
              <a:rPr lang="en-US" b="1" i="1" dirty="0" err="1"/>
              <a:t>bx</a:t>
            </a:r>
            <a:r>
              <a:rPr lang="ru-RU" b="1" i="1" dirty="0"/>
              <a:t>+</a:t>
            </a:r>
            <a:r>
              <a:rPr lang="en-US" b="1" i="1" dirty="0"/>
              <a:t>c</a:t>
            </a:r>
            <a:r>
              <a:rPr lang="ru-RU" b="1" i="1" dirty="0" smtClean="0"/>
              <a:t>=0  </a:t>
            </a:r>
            <a:r>
              <a:rPr lang="ru-RU" dirty="0" smtClean="0"/>
              <a:t>хотя бы один из коэффициентов </a:t>
            </a:r>
            <a:r>
              <a:rPr lang="en-US" b="1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ru-RU" b="1" i="1" dirty="0" smtClean="0"/>
              <a:t>с</a:t>
            </a:r>
            <a:r>
              <a:rPr lang="ru-RU" dirty="0" smtClean="0"/>
              <a:t> равен нулю, то такое уравнение называют </a:t>
            </a:r>
            <a:r>
              <a:rPr lang="ru-RU" b="1" i="1" dirty="0" smtClean="0"/>
              <a:t>неполным квадратным уравнением.</a:t>
            </a:r>
          </a:p>
          <a:p>
            <a:pPr algn="ctr">
              <a:buNone/>
            </a:pPr>
            <a:r>
              <a:rPr lang="ru-RU" dirty="0" smtClean="0"/>
              <a:t>   Неполные квадратные уравнения бывают трех видов:</a:t>
            </a:r>
          </a:p>
          <a:p>
            <a:pPr>
              <a:buNone/>
            </a:pPr>
            <a:endParaRPr lang="ru-RU" dirty="0" smtClean="0"/>
          </a:p>
          <a:p>
            <a:pPr marL="1440000" indent="-514350">
              <a:buFont typeface="+mj-lt"/>
              <a:buAutoNum type="arabicPeriod"/>
            </a:pPr>
            <a:r>
              <a:rPr lang="en-US" b="1" i="1" dirty="0" smtClean="0"/>
              <a:t>a</a:t>
            </a:r>
            <a:r>
              <a:rPr lang="en-US" dirty="0" smtClean="0"/>
              <a:t>      = 0</a:t>
            </a:r>
          </a:p>
          <a:p>
            <a:pPr marL="1440000" indent="-514350">
              <a:buFont typeface="+mj-lt"/>
              <a:buAutoNum type="arabicPeriod"/>
            </a:pPr>
            <a:r>
              <a:rPr lang="en-US" b="1" i="1" dirty="0" smtClean="0"/>
              <a:t>a </a:t>
            </a:r>
            <a:r>
              <a:rPr lang="en-US" dirty="0" smtClean="0"/>
              <a:t>    </a:t>
            </a:r>
            <a:r>
              <a:rPr lang="en-US" b="1" i="1" dirty="0" smtClean="0"/>
              <a:t>+ </a:t>
            </a:r>
            <a:r>
              <a:rPr lang="en-US" b="1" i="1" dirty="0" err="1" smtClean="0"/>
              <a:t>b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i="1" dirty="0" smtClean="0"/>
              <a:t> </a:t>
            </a:r>
            <a:r>
              <a:rPr lang="en-US" dirty="0" smtClean="0"/>
              <a:t>= 0</a:t>
            </a:r>
          </a:p>
          <a:p>
            <a:pPr marL="1440000" indent="-514350">
              <a:buFont typeface="+mj-lt"/>
              <a:buAutoNum type="arabicPeriod"/>
            </a:pPr>
            <a:r>
              <a:rPr lang="en-US" b="1" i="1" dirty="0" smtClean="0"/>
              <a:t>a</a:t>
            </a:r>
            <a:r>
              <a:rPr lang="en-US" dirty="0" smtClean="0"/>
              <a:t>    + </a:t>
            </a:r>
            <a:r>
              <a:rPr lang="en-US" b="1" i="1" dirty="0" smtClean="0"/>
              <a:t>c</a:t>
            </a:r>
            <a:r>
              <a:rPr lang="en-US" dirty="0" smtClean="0"/>
              <a:t> = 0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372200" y="260648"/>
          <a:ext cx="389632" cy="571748"/>
        </p:xfrm>
        <a:graphic>
          <a:graphicData uri="http://schemas.openxmlformats.org/presentationml/2006/ole">
            <p:oleObj spid="_x0000_s2050" name="Формула" r:id="rId3" imgW="203040" imgH="2793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95736" y="4221088"/>
          <a:ext cx="388938" cy="571500"/>
        </p:xfrm>
        <a:graphic>
          <a:graphicData uri="http://schemas.openxmlformats.org/presentationml/2006/ole">
            <p:oleObj spid="_x0000_s2051" name="Формула" r:id="rId4" imgW="203040" imgH="27936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95736" y="5373216"/>
          <a:ext cx="388938" cy="571500"/>
        </p:xfrm>
        <a:graphic>
          <a:graphicData uri="http://schemas.openxmlformats.org/presentationml/2006/ole">
            <p:oleObj spid="_x0000_s2052" name="Формула" r:id="rId5" imgW="203040" imgH="27936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67744" y="4869160"/>
          <a:ext cx="317624" cy="499740"/>
        </p:xfrm>
        <a:graphic>
          <a:graphicData uri="http://schemas.openxmlformats.org/presentationml/2006/ole">
            <p:oleObj spid="_x0000_s2057" name="Формула" r:id="rId6" imgW="2030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260648"/>
            <a:ext cx="1944216" cy="6120680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   ;        </a:t>
            </a:r>
            <a:r>
              <a:rPr lang="ru-RU" sz="3600" b="1" dirty="0" smtClean="0"/>
              <a:t>У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0;3         </a:t>
            </a:r>
            <a:r>
              <a:rPr lang="ru-RU" sz="3600" b="1" dirty="0" smtClean="0"/>
              <a:t>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0;-2       </a:t>
            </a:r>
            <a:r>
              <a:rPr lang="ru-RU" sz="3600" b="1" dirty="0" smtClean="0"/>
              <a:t>П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н.р.       </a:t>
            </a:r>
            <a:r>
              <a:rPr lang="ru-RU" sz="3600" b="1" dirty="0" smtClean="0"/>
              <a:t>В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-3;3       </a:t>
            </a:r>
            <a:r>
              <a:rPr lang="ru-RU" sz="3600" b="1" dirty="0" smtClean="0"/>
              <a:t>Р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0;2        </a:t>
            </a:r>
            <a:r>
              <a:rPr lang="ru-RU" sz="3600" b="1" dirty="0" smtClean="0"/>
              <a:t>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0           </a:t>
            </a:r>
            <a:r>
              <a:rPr lang="ru-RU" sz="3600" b="1" dirty="0" smtClean="0"/>
              <a:t>Н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0;4        </a:t>
            </a:r>
            <a:r>
              <a:rPr lang="ru-RU" sz="3600" b="1" dirty="0" smtClean="0"/>
              <a:t>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-2,5;2,5 </a:t>
            </a:r>
            <a:r>
              <a:rPr lang="ru-RU" sz="3600" b="1" dirty="0" smtClean="0"/>
              <a:t>О</a:t>
            </a:r>
            <a:br>
              <a:rPr lang="ru-RU" sz="3600" b="1" dirty="0" smtClean="0"/>
            </a:br>
            <a:r>
              <a:rPr lang="ru-RU" sz="3600" b="1" dirty="0" smtClean="0"/>
              <a:t>-     ;      Д </a:t>
            </a:r>
            <a:br>
              <a:rPr lang="ru-RU" sz="3600" b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88641"/>
            <a:ext cx="1440160" cy="4320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72200" y="260649"/>
            <a:ext cx="2314600" cy="36003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436096" y="1196752"/>
            <a:ext cx="3456384" cy="532859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b="1" dirty="0" smtClean="0"/>
              <a:t>-2      + 4х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     - 3х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7     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12х = 6      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2 = 7      + 2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6      + 24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3      + 7 = 12х + 7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     + 2х – 3 = 2х + 6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9       - 4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7х = 2      + 3х </a:t>
            </a:r>
            <a:endParaRPr lang="ru-RU" b="1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179512" y="1196752"/>
            <a:ext cx="3312368" cy="547260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b="1" dirty="0" smtClean="0"/>
              <a:t>   + 2х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2     - 18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4     - 11=    - 11+ 9х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9     + 1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2     = 4х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7     - 14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9 – 2    + 16х = 6    + 9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- 4     = 0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9     + 1 = 1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4     - 25 = 0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11560" y="1196752"/>
          <a:ext cx="432048" cy="432048"/>
        </p:xfrm>
        <a:graphic>
          <a:graphicData uri="http://schemas.openxmlformats.org/presentationml/2006/ole">
            <p:oleObj spid="_x0000_s24582" name="Формула" r:id="rId4" imgW="203040" imgH="27936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99592" y="4653136"/>
          <a:ext cx="433388" cy="431800"/>
        </p:xfrm>
        <a:graphic>
          <a:graphicData uri="http://schemas.openxmlformats.org/presentationml/2006/ole">
            <p:oleObj spid="_x0000_s24583" name="Формула" r:id="rId5" imgW="203040" imgH="27936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99592" y="5085184"/>
          <a:ext cx="433388" cy="431800"/>
        </p:xfrm>
        <a:graphic>
          <a:graphicData uri="http://schemas.openxmlformats.org/presentationml/2006/ole">
            <p:oleObj spid="_x0000_s24584" name="Формула" r:id="rId6" imgW="203040" imgH="27936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043608" y="4221088"/>
          <a:ext cx="433388" cy="431800"/>
        </p:xfrm>
        <a:graphic>
          <a:graphicData uri="http://schemas.openxmlformats.org/presentationml/2006/ole">
            <p:oleObj spid="_x0000_s24585" name="Формула" r:id="rId7" imgW="203040" imgH="27936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6156176" y="3356992"/>
          <a:ext cx="433388" cy="431800"/>
        </p:xfrm>
        <a:graphic>
          <a:graphicData uri="http://schemas.openxmlformats.org/presentationml/2006/ole">
            <p:oleObj spid="_x0000_s24586" name="Формула" r:id="rId8" imgW="203040" imgH="27936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516216" y="2924944"/>
          <a:ext cx="433388" cy="431800"/>
        </p:xfrm>
        <a:graphic>
          <a:graphicData uri="http://schemas.openxmlformats.org/presentationml/2006/ole">
            <p:oleObj spid="_x0000_s24587" name="Формула" r:id="rId9" imgW="203040" imgH="27936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5940152" y="1628800"/>
          <a:ext cx="433388" cy="431800"/>
        </p:xfrm>
        <a:graphic>
          <a:graphicData uri="http://schemas.openxmlformats.org/presentationml/2006/ole">
            <p:oleObj spid="_x0000_s24588" name="Формула" r:id="rId10" imgW="203040" imgH="27936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6156176" y="2060848"/>
          <a:ext cx="433388" cy="431800"/>
        </p:xfrm>
        <a:graphic>
          <a:graphicData uri="http://schemas.openxmlformats.org/presentationml/2006/ole">
            <p:oleObj spid="_x0000_s24589" name="Формула" r:id="rId11" imgW="203040" imgH="279360" progId="Equation.3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6228184" y="1196752"/>
          <a:ext cx="433388" cy="431800"/>
        </p:xfrm>
        <a:graphic>
          <a:graphicData uri="http://schemas.openxmlformats.org/presentationml/2006/ole">
            <p:oleObj spid="_x0000_s24590" name="Формула" r:id="rId12" imgW="203040" imgH="279360" progId="Equation.3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899592" y="3356992"/>
          <a:ext cx="433388" cy="431800"/>
        </p:xfrm>
        <a:graphic>
          <a:graphicData uri="http://schemas.openxmlformats.org/presentationml/2006/ole">
            <p:oleObj spid="_x0000_s24591" name="Формула" r:id="rId13" imgW="203040" imgH="279360" progId="Equation.3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6732240" y="5085184"/>
          <a:ext cx="433388" cy="431800"/>
        </p:xfrm>
        <a:graphic>
          <a:graphicData uri="http://schemas.openxmlformats.org/presentationml/2006/ole">
            <p:oleObj spid="_x0000_s24592" name="Формула" r:id="rId14" imgW="203040" imgH="279360" progId="Equation.3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6156176" y="4653136"/>
          <a:ext cx="433388" cy="431800"/>
        </p:xfrm>
        <a:graphic>
          <a:graphicData uri="http://schemas.openxmlformats.org/presentationml/2006/ole">
            <p:oleObj spid="_x0000_s24593" name="Формула" r:id="rId15" imgW="203040" imgH="279360" progId="Equation.3">
              <p:embed/>
            </p:oleObj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5940152" y="4221088"/>
          <a:ext cx="433388" cy="431800"/>
        </p:xfrm>
        <a:graphic>
          <a:graphicData uri="http://schemas.openxmlformats.org/presentationml/2006/ole">
            <p:oleObj spid="_x0000_s24594" name="Формула" r:id="rId16" imgW="203040" imgH="279360" progId="Equation.3">
              <p:embed/>
            </p:oleObj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6156176" y="3789040"/>
          <a:ext cx="433388" cy="431800"/>
        </p:xfrm>
        <a:graphic>
          <a:graphicData uri="http://schemas.openxmlformats.org/presentationml/2006/ole">
            <p:oleObj spid="_x0000_s24595" name="Формула" r:id="rId17" imgW="203040" imgH="279360" progId="Equation.3">
              <p:embed/>
            </p:oleObj>
          </a:graphicData>
        </a:graphic>
      </p:graphicFrame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899592" y="2060848"/>
          <a:ext cx="433388" cy="431800"/>
        </p:xfrm>
        <a:graphic>
          <a:graphicData uri="http://schemas.openxmlformats.org/presentationml/2006/ole">
            <p:oleObj spid="_x0000_s24596" name="Формула" r:id="rId18" imgW="203040" imgH="279360" progId="Equation.3">
              <p:embed/>
            </p:oleObj>
          </a:graphicData>
        </a:graphic>
      </p:graphicFrame>
      <p:graphicFrame>
        <p:nvGraphicFramePr>
          <p:cNvPr id="24597" name="Object 21"/>
          <p:cNvGraphicFramePr>
            <a:graphicFrameLocks noChangeAspect="1"/>
          </p:cNvGraphicFramePr>
          <p:nvPr/>
        </p:nvGraphicFramePr>
        <p:xfrm>
          <a:off x="899592" y="2492896"/>
          <a:ext cx="433388" cy="431800"/>
        </p:xfrm>
        <a:graphic>
          <a:graphicData uri="http://schemas.openxmlformats.org/presentationml/2006/ole">
            <p:oleObj spid="_x0000_s24597" name="Формула" r:id="rId19" imgW="203040" imgH="279360" progId="Equation.3">
              <p:embed/>
            </p:oleObj>
          </a:graphicData>
        </a:graphic>
      </p:graphicFrame>
      <p:graphicFrame>
        <p:nvGraphicFramePr>
          <p:cNvPr id="24598" name="Object 22"/>
          <p:cNvGraphicFramePr>
            <a:graphicFrameLocks noChangeAspect="1"/>
          </p:cNvGraphicFramePr>
          <p:nvPr/>
        </p:nvGraphicFramePr>
        <p:xfrm>
          <a:off x="899592" y="2924944"/>
          <a:ext cx="433388" cy="431800"/>
        </p:xfrm>
        <a:graphic>
          <a:graphicData uri="http://schemas.openxmlformats.org/presentationml/2006/ole">
            <p:oleObj spid="_x0000_s24598" name="Формула" r:id="rId20" imgW="203040" imgH="279360" progId="Equation.3">
              <p:embed/>
            </p:oleObj>
          </a:graphicData>
        </a:graphic>
      </p:graphicFrame>
      <p:graphicFrame>
        <p:nvGraphicFramePr>
          <p:cNvPr id="24599" name="Object 23"/>
          <p:cNvGraphicFramePr>
            <a:graphicFrameLocks noChangeAspect="1"/>
          </p:cNvGraphicFramePr>
          <p:nvPr/>
        </p:nvGraphicFramePr>
        <p:xfrm>
          <a:off x="1259632" y="3789040"/>
          <a:ext cx="433388" cy="431800"/>
        </p:xfrm>
        <a:graphic>
          <a:graphicData uri="http://schemas.openxmlformats.org/presentationml/2006/ole">
            <p:oleObj spid="_x0000_s24599" name="Формула" r:id="rId21" imgW="203040" imgH="279360" progId="Equation.3">
              <p:embed/>
            </p:oleObj>
          </a:graphicData>
        </a:graphic>
      </p:graphicFrame>
      <p:graphicFrame>
        <p:nvGraphicFramePr>
          <p:cNvPr id="24600" name="Object 24"/>
          <p:cNvGraphicFramePr>
            <a:graphicFrameLocks noChangeAspect="1"/>
          </p:cNvGraphicFramePr>
          <p:nvPr/>
        </p:nvGraphicFramePr>
        <p:xfrm>
          <a:off x="2699792" y="3789040"/>
          <a:ext cx="433388" cy="431800"/>
        </p:xfrm>
        <a:graphic>
          <a:graphicData uri="http://schemas.openxmlformats.org/presentationml/2006/ole">
            <p:oleObj spid="_x0000_s24600" name="Формула" r:id="rId22" imgW="203040" imgH="279360" progId="Equation.3">
              <p:embed/>
            </p:oleObj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899592" y="1628800"/>
          <a:ext cx="433388" cy="431800"/>
        </p:xfrm>
        <a:graphic>
          <a:graphicData uri="http://schemas.openxmlformats.org/presentationml/2006/ole">
            <p:oleObj spid="_x0000_s24601" name="Формула" r:id="rId23" imgW="203040" imgH="279360" progId="Equation.3">
              <p:embed/>
            </p:oleObj>
          </a:graphicData>
        </a:graphic>
      </p:graphicFrame>
      <p:graphicFrame>
        <p:nvGraphicFramePr>
          <p:cNvPr id="24602" name="Object 26"/>
          <p:cNvGraphicFramePr>
            <a:graphicFrameLocks noChangeAspect="1"/>
          </p:cNvGraphicFramePr>
          <p:nvPr/>
        </p:nvGraphicFramePr>
        <p:xfrm>
          <a:off x="1835696" y="2060848"/>
          <a:ext cx="433388" cy="431800"/>
        </p:xfrm>
        <a:graphic>
          <a:graphicData uri="http://schemas.openxmlformats.org/presentationml/2006/ole">
            <p:oleObj spid="_x0000_s24602" name="Формула" r:id="rId24" imgW="203040" imgH="279360" progId="Equation.3">
              <p:embed/>
            </p:oleObj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6876256" y="2492896"/>
          <a:ext cx="431800" cy="431800"/>
        </p:xfrm>
        <a:graphic>
          <a:graphicData uri="http://schemas.openxmlformats.org/presentationml/2006/ole">
            <p:oleObj spid="_x0000_s24603" name="Формула" r:id="rId25" imgW="203040" imgH="27936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4355976" y="5301208"/>
          <a:ext cx="504056" cy="441049"/>
        </p:xfrm>
        <a:graphic>
          <a:graphicData uri="http://schemas.openxmlformats.org/presentationml/2006/ole">
            <p:oleObj spid="_x0000_s24604" name="Формула" r:id="rId26" imgW="406080" imgH="355320" progId="Equation.3">
              <p:embed/>
            </p:oleObj>
          </a:graphicData>
        </a:graphic>
      </p:graphicFrame>
      <p:graphicFrame>
        <p:nvGraphicFramePr>
          <p:cNvPr id="24605" name="Object 29"/>
          <p:cNvGraphicFramePr>
            <a:graphicFrameLocks noChangeAspect="1"/>
          </p:cNvGraphicFramePr>
          <p:nvPr/>
        </p:nvGraphicFramePr>
        <p:xfrm>
          <a:off x="3851920" y="5301208"/>
          <a:ext cx="504825" cy="441325"/>
        </p:xfrm>
        <a:graphic>
          <a:graphicData uri="http://schemas.openxmlformats.org/presentationml/2006/ole">
            <p:oleObj spid="_x0000_s24605" name="Формула" r:id="rId27" imgW="406080" imgH="355320" progId="Equation.3">
              <p:embed/>
            </p:oleObj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4355976" y="620688"/>
          <a:ext cx="288032" cy="762438"/>
        </p:xfrm>
        <a:graphic>
          <a:graphicData uri="http://schemas.openxmlformats.org/presentationml/2006/ole">
            <p:oleObj spid="_x0000_s24606" name="Формула" r:id="rId28" imgW="215640" imgH="571320" progId="Equation.3">
              <p:embed/>
            </p:oleObj>
          </a:graphicData>
        </a:graphic>
      </p:graphicFrame>
      <p:graphicFrame>
        <p:nvGraphicFramePr>
          <p:cNvPr id="24607" name="Object 31"/>
          <p:cNvGraphicFramePr>
            <a:graphicFrameLocks noChangeAspect="1"/>
          </p:cNvGraphicFramePr>
          <p:nvPr/>
        </p:nvGraphicFramePr>
        <p:xfrm>
          <a:off x="3851920" y="620688"/>
          <a:ext cx="288925" cy="762000"/>
        </p:xfrm>
        <a:graphic>
          <a:graphicData uri="http://schemas.openxmlformats.org/presentationml/2006/ole">
            <p:oleObj spid="_x0000_s24607" name="Формула" r:id="rId29" imgW="21564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ПРИВЕДЕННЫМ</a:t>
            </a:r>
            <a:br>
              <a:rPr lang="ru-RU" sz="4800" b="1" dirty="0" smtClean="0"/>
            </a:br>
            <a:r>
              <a:rPr lang="ru-RU" sz="4800" b="1" dirty="0" smtClean="0"/>
              <a:t> КВАДРАТНЫМ УРАВНЕНИЕМ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568952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     Называют квадратное </a:t>
            </a:r>
          </a:p>
          <a:p>
            <a:pPr>
              <a:buNone/>
            </a:pPr>
            <a:r>
              <a:rPr lang="ru-RU" sz="4000" dirty="0" smtClean="0"/>
              <a:t>уравнение, в котором коэффициент</a:t>
            </a:r>
          </a:p>
          <a:p>
            <a:pPr>
              <a:buNone/>
            </a:pPr>
            <a:r>
              <a:rPr lang="ru-RU" sz="4000" dirty="0" smtClean="0"/>
              <a:t>   при         равен 1:</a:t>
            </a:r>
          </a:p>
          <a:p>
            <a:pPr>
              <a:buNone/>
            </a:pPr>
            <a:r>
              <a:rPr lang="ru-RU" sz="4000" b="1" dirty="0" smtClean="0"/>
              <a:t>                              </a:t>
            </a:r>
            <a:r>
              <a:rPr lang="ru-RU" sz="8000" b="1" dirty="0" smtClean="0">
                <a:ln w="38100">
                  <a:noFill/>
                </a:ln>
              </a:rPr>
              <a:t>+</a:t>
            </a:r>
            <a:r>
              <a:rPr lang="en-US" sz="8000" b="1" i="1" dirty="0" err="1" smtClean="0">
                <a:ln w="38100">
                  <a:noFill/>
                </a:ln>
              </a:rPr>
              <a:t>bx</a:t>
            </a:r>
            <a:r>
              <a:rPr lang="ru-RU" sz="8000" b="1" i="1" dirty="0" smtClean="0">
                <a:ln w="38100">
                  <a:noFill/>
                </a:ln>
              </a:rPr>
              <a:t>+</a:t>
            </a:r>
            <a:r>
              <a:rPr lang="en-US" sz="8000" b="1" i="1" dirty="0" smtClean="0">
                <a:ln w="38100">
                  <a:noFill/>
                </a:ln>
              </a:rPr>
              <a:t>c</a:t>
            </a:r>
            <a:r>
              <a:rPr lang="ru-RU" sz="8000" b="1" i="1" dirty="0" smtClean="0">
                <a:ln w="38100">
                  <a:noFill/>
                </a:ln>
              </a:rPr>
              <a:t>=0</a:t>
            </a:r>
            <a:endParaRPr lang="ru-RU" sz="8000" dirty="0">
              <a:ln w="38100">
                <a:noFill/>
              </a:ln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691680" y="3429000"/>
          <a:ext cx="624069" cy="720080"/>
        </p:xfrm>
        <a:graphic>
          <a:graphicData uri="http://schemas.openxmlformats.org/presentationml/2006/ole">
            <p:oleObj spid="_x0000_s25605" name="Формула" r:id="rId3" imgW="990360" imgH="1143000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71800" y="4365104"/>
          <a:ext cx="990600" cy="1143000"/>
        </p:xfrm>
        <a:graphic>
          <a:graphicData uri="http://schemas.openxmlformats.org/presentationml/2006/ole">
            <p:oleObj spid="_x0000_s25606" name="Формула" r:id="rId4" imgW="99036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777</Words>
  <Application>Microsoft Office PowerPoint</Application>
  <PresentationFormat>Экран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Неполные квадратные уравнения</vt:lpstr>
      <vt:lpstr>ЦЕЛИ УРОКА:</vt:lpstr>
      <vt:lpstr>ВОПРОСЫ:</vt:lpstr>
      <vt:lpstr>Выберите квадратные уравнения: </vt:lpstr>
      <vt:lpstr>Слайд 5</vt:lpstr>
      <vt:lpstr>Составьте квадратное уравнение</vt:lpstr>
      <vt:lpstr>Слайд 7</vt:lpstr>
      <vt:lpstr>      -    ;        У  0;3         И 0;-2       П н.р.       В -3;3       Р  0;2        Е  0           Н 0;4        А -2,5;2,5 О -     ;      Д       </vt:lpstr>
      <vt:lpstr>ПРИВЕДЕННЫМ  КВАДРАТНЫМ УРАВНЕНИЕМ</vt:lpstr>
      <vt:lpstr>ДОМАШНЕЕ ЗАДАНИЕ</vt:lpstr>
      <vt:lpstr>Историческая справка</vt:lpstr>
      <vt:lpstr>        В Древней Индии уже в 499 году были распространены публичные соревнования по решению  задач на составление квадратных уравнений. Одной из таких задач является задача знаменитого индийского математика Бхаскары: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Неполные квадратные уравнения</dc:title>
  <dc:creator>кс</dc:creator>
  <cp:lastModifiedBy>кс</cp:lastModifiedBy>
  <cp:revision>67</cp:revision>
  <dcterms:created xsi:type="dcterms:W3CDTF">2012-11-26T14:05:18Z</dcterms:created>
  <dcterms:modified xsi:type="dcterms:W3CDTF">2012-12-28T14:46:34Z</dcterms:modified>
</cp:coreProperties>
</file>