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ABE29E-0F00-457F-B5D4-D7DE4EA5B2B8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8C677A-4A00-4C59-9021-B0967D9E1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4D6CD0-60CD-4FBB-AC46-36BA9A1057D9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FC735-9FC1-408B-8AD0-323D1B610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1BB3A-5317-48E9-981D-9BF60F88C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03F28-C88B-413A-8F50-F8A83B932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EFCC6-B373-453E-BD94-6A1A924C3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B5036-241F-4960-9B5B-AA8A9B6DB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7D627-F91A-4031-8D78-7FD39B771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94535-CADA-4505-ACAE-A0D8A571B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D6FFC-A491-451F-81FB-797735AA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81B85-F352-4AF8-9A3A-FAB0E2D86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A6A9-90FD-4210-BC35-43D436161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6098B-1B48-419C-82E9-85DED4D1C4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49C0E-92AE-406F-ADD4-78775547C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5C193D8-7DD8-494A-8CB5-1571BA076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cs typeface="Arial" charset="0"/>
                </a:endParaRPr>
              </a:p>
            </p:txBody>
          </p:sp>
        </p:grp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Arial" charset="0"/>
              </a:endParaRPr>
            </a:p>
          </p:txBody>
        </p:sp>
      </p:grpSp>
      <p:sp>
        <p:nvSpPr>
          <p:cNvPr id="82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192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dirty="0" smtClean="0">
                <a:solidFill>
                  <a:srgbClr val="663300"/>
                </a:solidFill>
                <a:latin typeface="Times New Roman" pitchFamily="18" charset="0"/>
              </a:rPr>
              <a:t>Формулы </a:t>
            </a:r>
            <a:br>
              <a:rPr lang="ru-RU" sz="7200" dirty="0" smtClean="0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sz="7200" dirty="0" smtClean="0">
                <a:solidFill>
                  <a:srgbClr val="663300"/>
                </a:solidFill>
                <a:latin typeface="Times New Roman" pitchFamily="18" charset="0"/>
              </a:rPr>
              <a:t>сокращенного умножения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4191000"/>
            <a:ext cx="5029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“У математиков существует </a:t>
            </a:r>
            <a:br>
              <a:rPr lang="ru-RU" sz="2800" b="1" i="1" dirty="0" smtClean="0"/>
            </a:br>
            <a:r>
              <a:rPr lang="ru-RU" sz="2800" b="1" i="1" dirty="0" smtClean="0"/>
              <a:t>свой язык – это формулы”.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800" b="1" dirty="0" smtClean="0"/>
              <a:t>С. Ковалевская</a:t>
            </a:r>
            <a:endParaRPr lang="ru-RU" sz="2800" dirty="0" smtClean="0"/>
          </a:p>
        </p:txBody>
      </p:sp>
      <p:pic>
        <p:nvPicPr>
          <p:cNvPr id="3076" name="Picture 12" descr="J022377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91000"/>
            <a:ext cx="2555875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9000" y="5791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Токарева Г.Р., учитель математики и информатики МБОУ «</a:t>
            </a:r>
            <a:r>
              <a:rPr lang="ru-RU" dirty="0" err="1" smtClean="0"/>
              <a:t>Матюшинская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ЦЕЛИ И ЗАДАЧИ УРОКА: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/>
              <a:t>закрепить знания о формулах сокращенного умножения;</a:t>
            </a:r>
          </a:p>
          <a:p>
            <a:pPr eaLnBrk="1" hangingPunct="1">
              <a:defRPr/>
            </a:pPr>
            <a:r>
              <a:rPr lang="ru-RU" b="1" i="1" dirty="0" smtClean="0"/>
              <a:t>закрепить и формировать навыки применения формул сокращенного умножения;</a:t>
            </a:r>
          </a:p>
          <a:p>
            <a:pPr eaLnBrk="1" hangingPunct="1">
              <a:defRPr/>
            </a:pPr>
            <a:r>
              <a:rPr lang="ru-RU" b="1" i="1" dirty="0" smtClean="0"/>
              <a:t>закрепить изученный ранее материал.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683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rgbClr val="002060"/>
                </a:solidFill>
              </a:rPr>
              <a:t>При записи формул были допущены ошибки . Найдите и исправьте их.</a:t>
            </a:r>
            <a:r>
              <a:rPr lang="ru-RU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</a:br>
            <a:endParaRPr lang="ru-RU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4876800" cy="83820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effectLst/>
              </a:rPr>
              <a:t>1) (</a:t>
            </a:r>
            <a:r>
              <a:rPr lang="ru-RU" b="1" dirty="0" err="1" smtClean="0">
                <a:effectLst/>
              </a:rPr>
              <a:t>а+в</a:t>
            </a:r>
            <a:r>
              <a:rPr lang="ru-RU" b="1" dirty="0" smtClean="0">
                <a:effectLst/>
              </a:rPr>
              <a:t>)</a:t>
            </a:r>
            <a:r>
              <a:rPr lang="ru-RU" b="1" baseline="30000" dirty="0" smtClean="0">
                <a:effectLst/>
              </a:rPr>
              <a:t>2 </a:t>
            </a:r>
            <a:r>
              <a:rPr lang="ru-RU" b="1" dirty="0" smtClean="0">
                <a:effectLst/>
              </a:rPr>
              <a:t>=а</a:t>
            </a:r>
            <a:r>
              <a:rPr lang="ru-RU" b="1" baseline="30000" dirty="0" smtClean="0">
                <a:effectLst/>
              </a:rPr>
              <a:t>2</a:t>
            </a:r>
            <a:r>
              <a:rPr lang="ru-RU" b="1" dirty="0" smtClean="0">
                <a:effectLst/>
              </a:rPr>
              <a:t>+ав+в</a:t>
            </a:r>
            <a:r>
              <a:rPr lang="ru-RU" b="1" baseline="30000" dirty="0" smtClean="0">
                <a:effectLst/>
              </a:rPr>
              <a:t>2</a:t>
            </a:r>
            <a:endParaRPr lang="ru-RU" b="1" dirty="0" smtClean="0">
              <a:effectLst/>
            </a:endParaRPr>
          </a:p>
          <a:p>
            <a:pPr marL="514350" indent="-514350" eaLnBrk="1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343400" y="1219200"/>
            <a:ext cx="441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1295400"/>
            <a:ext cx="3733800" cy="609600"/>
          </a:xfrm>
          <a:prstGeom prst="rect">
            <a:avLst/>
          </a:prstGeom>
          <a:solidFill>
            <a:schemeClr val="bg1">
              <a:lumMod val="90000"/>
              <a:alpha val="3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а+в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=а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+2ав+в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8200" y="2133600"/>
            <a:ext cx="3733800" cy="609600"/>
          </a:xfrm>
          <a:prstGeom prst="rect">
            <a:avLst/>
          </a:prstGeom>
          <a:solidFill>
            <a:schemeClr val="bg1">
              <a:lumMod val="90000"/>
              <a:alpha val="3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а-в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=а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-2ав+в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43400" y="2971800"/>
            <a:ext cx="4648200" cy="609600"/>
          </a:xfrm>
          <a:prstGeom prst="rect">
            <a:avLst/>
          </a:prstGeom>
          <a:solidFill>
            <a:schemeClr val="bg1">
              <a:lumMod val="90000"/>
              <a:alpha val="3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а+в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=а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+3а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в+3ав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+в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19600" y="3810000"/>
            <a:ext cx="4419600" cy="609600"/>
          </a:xfrm>
          <a:prstGeom prst="rect">
            <a:avLst/>
          </a:prstGeom>
          <a:solidFill>
            <a:schemeClr val="bg1">
              <a:lumMod val="90000"/>
              <a:alpha val="3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а-в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=а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-3а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в+3ав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-в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8200" y="4648200"/>
            <a:ext cx="3733800" cy="609600"/>
          </a:xfrm>
          <a:prstGeom prst="rect">
            <a:avLst/>
          </a:prstGeom>
          <a:solidFill>
            <a:schemeClr val="bg1">
              <a:lumMod val="90000"/>
              <a:alpha val="3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-в</a:t>
            </a:r>
            <a:r>
              <a:rPr lang="ru-RU" sz="3200" b="1" baseline="30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а-в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</a:t>
            </a:r>
            <a:r>
              <a:rPr lang="ru-RU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а+в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0" y="1981200"/>
            <a:ext cx="419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/>
              <a:t>2) (а-с)</a:t>
            </a:r>
            <a:r>
              <a:rPr lang="ru-RU" sz="3200" b="1" baseline="30000"/>
              <a:t>2</a:t>
            </a:r>
            <a:r>
              <a:rPr lang="ru-RU" sz="3200" b="1"/>
              <a:t>=а</a:t>
            </a:r>
            <a:r>
              <a:rPr lang="ru-RU" sz="3200" b="1" baseline="30000"/>
              <a:t>2</a:t>
            </a:r>
            <a:r>
              <a:rPr lang="ru-RU" sz="3200" b="1"/>
              <a:t>-2ав+в</a:t>
            </a:r>
            <a:r>
              <a:rPr lang="ru-RU" sz="3200" b="1" baseline="30000"/>
              <a:t>2</a:t>
            </a:r>
            <a:endParaRPr lang="ru-RU" sz="3200" b="1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0" y="2743200"/>
            <a:ext cx="464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/>
              <a:t>3) (а+в)</a:t>
            </a:r>
            <a:r>
              <a:rPr lang="ru-RU" sz="3200" b="1" baseline="30000"/>
              <a:t>3</a:t>
            </a:r>
            <a:r>
              <a:rPr lang="ru-RU" sz="3200" b="1"/>
              <a:t>=а</a:t>
            </a:r>
            <a:r>
              <a:rPr lang="ru-RU" sz="3200" b="1" baseline="30000"/>
              <a:t>3</a:t>
            </a:r>
            <a:r>
              <a:rPr lang="ru-RU" sz="3200" b="1"/>
              <a:t>+а</a:t>
            </a:r>
            <a:r>
              <a:rPr lang="ru-RU" sz="3200" b="1" baseline="30000"/>
              <a:t>2</a:t>
            </a:r>
            <a:r>
              <a:rPr lang="ru-RU" sz="3200" b="1"/>
              <a:t>в+ав</a:t>
            </a:r>
            <a:r>
              <a:rPr lang="ru-RU" sz="3200" b="1" baseline="30000"/>
              <a:t>2</a:t>
            </a:r>
            <a:r>
              <a:rPr lang="ru-RU" sz="3200" b="1"/>
              <a:t>-в</a:t>
            </a:r>
            <a:r>
              <a:rPr lang="ru-RU" sz="3200" b="1" baseline="30000"/>
              <a:t>3 </a:t>
            </a:r>
            <a:endParaRPr lang="ru-RU" sz="3200" b="1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0" y="3657600"/>
            <a:ext cx="434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/>
              <a:t>4) (а-в)</a:t>
            </a:r>
            <a:r>
              <a:rPr lang="ru-RU" sz="3200" b="1" baseline="30000"/>
              <a:t>3</a:t>
            </a:r>
            <a:r>
              <a:rPr lang="ru-RU" sz="3200" b="1"/>
              <a:t>=а</a:t>
            </a:r>
            <a:r>
              <a:rPr lang="ru-RU" sz="3200" b="1" baseline="30000"/>
              <a:t>3</a:t>
            </a:r>
            <a:r>
              <a:rPr lang="ru-RU" sz="3200" b="1"/>
              <a:t>-3ав+3ав-в</a:t>
            </a:r>
            <a:r>
              <a:rPr lang="ru-RU" sz="3200" b="1" baseline="30000"/>
              <a:t>3 </a:t>
            </a:r>
            <a:endParaRPr lang="ru-RU" sz="3200" b="1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0" y="44958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/>
              <a:t>5) а</a:t>
            </a:r>
            <a:r>
              <a:rPr lang="ru-RU" sz="3200" b="1" baseline="30000"/>
              <a:t>2</a:t>
            </a:r>
            <a:r>
              <a:rPr lang="ru-RU" sz="3200" b="1"/>
              <a:t>-в</a:t>
            </a:r>
            <a:r>
              <a:rPr lang="ru-RU" sz="3200" b="1" baseline="30000"/>
              <a:t>2</a:t>
            </a:r>
            <a:r>
              <a:rPr lang="ru-RU" sz="3200" b="1"/>
              <a:t>=(а-в)(а-в)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9" grpId="0" animBg="1"/>
      <p:bldP spid="10" grpId="0" animBg="1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В таблицах представлены выражения. Выберите   правильный ответ.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0"/>
            <a:ext cx="8229600" cy="868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Правильный ответ   3; 2; 1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828800"/>
          <a:ext cx="8686801" cy="3200397"/>
        </p:xfrm>
        <a:graphic>
          <a:graphicData uri="http://schemas.openxmlformats.org/drawingml/2006/table">
            <a:tbl>
              <a:tblPr/>
              <a:tblGrid>
                <a:gridCol w="2171020"/>
                <a:gridCol w="2171927"/>
                <a:gridCol w="2171927"/>
                <a:gridCol w="2171927"/>
              </a:tblGrid>
              <a:tr h="1044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(с+3)</a:t>
                      </a:r>
                      <a:r>
                        <a:rPr lang="ru-RU" sz="2800" b="1" baseline="30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800" b="1" baseline="30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- 6с + 9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800" b="1" baseline="300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+ 2с + 9</a:t>
                      </a:r>
                      <a:endParaRPr lang="ru-RU" sz="28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800" b="1" baseline="300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+ 6с + 9</a:t>
                      </a:r>
                      <a:endParaRPr lang="ru-RU" sz="28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(4-2у)</a:t>
                      </a:r>
                      <a:r>
                        <a:rPr lang="ru-RU" sz="2800" b="1" baseline="300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8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 + 16у + у</a:t>
                      </a:r>
                      <a:r>
                        <a:rPr lang="ru-RU" sz="2800" b="1" baseline="30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16 - 16у + у</a:t>
                      </a:r>
                      <a:r>
                        <a:rPr lang="ru-RU" sz="2800" b="1" baseline="30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8 - 8у + у</a:t>
                      </a:r>
                      <a:r>
                        <a:rPr lang="ru-RU" sz="2800" b="1" baseline="30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(9+5х)</a:t>
                      </a:r>
                      <a:r>
                        <a:rPr lang="ru-RU" sz="2800" b="1" baseline="300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8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25х</a:t>
                      </a:r>
                      <a:r>
                        <a:rPr lang="ru-RU" sz="2800" b="1" baseline="30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+90х+81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25х</a:t>
                      </a:r>
                      <a:r>
                        <a:rPr lang="ru-RU" sz="2800" b="1" baseline="30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+81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25х</a:t>
                      </a:r>
                      <a:r>
                        <a:rPr lang="ru-RU" sz="2800" b="1" baseline="30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8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-90х- 81</a:t>
                      </a:r>
                      <a:endParaRPr lang="ru-RU" sz="28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3200400" y="2133600"/>
            <a:ext cx="6096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6" name="Овал 5"/>
          <p:cNvSpPr/>
          <p:nvPr/>
        </p:nvSpPr>
        <p:spPr>
          <a:xfrm>
            <a:off x="5410200" y="2133600"/>
            <a:ext cx="6096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7" name="Овал 6"/>
          <p:cNvSpPr/>
          <p:nvPr/>
        </p:nvSpPr>
        <p:spPr>
          <a:xfrm>
            <a:off x="7543800" y="2133600"/>
            <a:ext cx="609600" cy="533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Практическое применение  формул</a:t>
            </a:r>
            <a:r>
              <a:rPr lang="ru-RU" sz="3600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dirty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381000" y="2667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4) 73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-63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3048000" y="1676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2)  41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-31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943600" y="16002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3)  24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-23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2"/>
          <p:cNvSpPr>
            <a:spLocks noChangeArrowheads="1"/>
          </p:cNvSpPr>
          <p:nvPr/>
        </p:nvSpPr>
        <p:spPr bwMode="auto">
          <a:xfrm>
            <a:off x="2590800" y="26670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i="1" dirty="0">
                <a:latin typeface="Times New Roman" pitchFamily="18" charset="0"/>
                <a:cs typeface="Calibri" pitchFamily="34" charset="0"/>
              </a:rPr>
              <a:t>5)  99</a:t>
            </a:r>
            <a:r>
              <a:rPr lang="ru-RU" sz="2400" b="1" i="1" baseline="30000" dirty="0">
                <a:latin typeface="Times New Roman" pitchFamily="18" charset="0"/>
                <a:cs typeface="Calibri" pitchFamily="34" charset="0"/>
              </a:rPr>
              <a:t>2 </a:t>
            </a:r>
            <a:r>
              <a:rPr lang="ru-RU" sz="2400" b="1" i="1" dirty="0">
                <a:latin typeface="Times New Roman" pitchFamily="18" charset="0"/>
                <a:cs typeface="Calibri" pitchFamily="34" charset="0"/>
              </a:rPr>
              <a:t>=</a:t>
            </a:r>
            <a:endParaRPr lang="ru-RU" sz="2400" dirty="0"/>
          </a:p>
        </p:txBody>
      </p:sp>
      <p:sp>
        <p:nvSpPr>
          <p:cNvPr id="7175" name="TextBox 10"/>
          <p:cNvSpPr txBox="1">
            <a:spLocks noChangeArrowheads="1"/>
          </p:cNvSpPr>
          <p:nvPr/>
        </p:nvSpPr>
        <p:spPr bwMode="auto">
          <a:xfrm>
            <a:off x="4419600" y="31242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7239000" y="25908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i="1" dirty="0">
                <a:latin typeface="Times New Roman" pitchFamily="18" charset="0"/>
                <a:cs typeface="Calibri" pitchFamily="34" charset="0"/>
              </a:rPr>
              <a:t>7) 51</a:t>
            </a:r>
            <a:r>
              <a:rPr lang="ru-RU" sz="2400" b="1" i="1" baseline="30000" dirty="0">
                <a:latin typeface="Times New Roman" pitchFamily="18" charset="0"/>
                <a:cs typeface="Calibri" pitchFamily="34" charset="0"/>
              </a:rPr>
              <a:t>2 </a:t>
            </a:r>
            <a:r>
              <a:rPr lang="ru-RU" sz="2400" b="1" i="1" dirty="0">
                <a:latin typeface="Times New Roman" pitchFamily="18" charset="0"/>
                <a:cs typeface="Calibri" pitchFamily="34" charset="0"/>
              </a:rPr>
              <a:t>=</a:t>
            </a:r>
            <a:endParaRPr lang="ru-RU" sz="2400" dirty="0"/>
          </a:p>
        </p:txBody>
      </p:sp>
      <p:sp>
        <p:nvSpPr>
          <p:cNvPr id="7177" name="TextBox 12"/>
          <p:cNvSpPr txBox="1">
            <a:spLocks noChangeArrowheads="1"/>
          </p:cNvSpPr>
          <p:nvPr/>
        </p:nvSpPr>
        <p:spPr bwMode="auto">
          <a:xfrm>
            <a:off x="381000" y="1676400"/>
            <a:ext cx="190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 b="1" i="1" dirty="0"/>
              <a:t>1)  (10+1)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400" b="1" i="1" dirty="0"/>
              <a:t> =             </a:t>
            </a:r>
          </a:p>
          <a:p>
            <a:pPr marL="342900" indent="-342900"/>
            <a:r>
              <a:rPr lang="ru-RU" dirty="0"/>
              <a:t>    </a:t>
            </a:r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4343400" y="2590800"/>
            <a:ext cx="289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i="1" dirty="0">
                <a:latin typeface="Times New Roman" pitchFamily="18" charset="0"/>
                <a:cs typeface="Calibri" pitchFamily="34" charset="0"/>
              </a:rPr>
              <a:t>6) </a:t>
            </a:r>
            <a:r>
              <a:rPr lang="ru-RU" sz="2400" b="1" i="1" u="sng" dirty="0">
                <a:latin typeface="Times New Roman" pitchFamily="18" charset="0"/>
                <a:cs typeface="Calibri" pitchFamily="34" charset="0"/>
              </a:rPr>
              <a:t>       68           </a:t>
            </a:r>
            <a:r>
              <a:rPr lang="ru-RU" sz="2400" b="1" i="1" dirty="0">
                <a:latin typeface="Times New Roman" pitchFamily="18" charset="0"/>
                <a:cs typeface="Calibri" pitchFamily="34" charset="0"/>
              </a:rPr>
              <a:t>=   </a:t>
            </a:r>
            <a:endParaRPr lang="ru-RU" sz="2400" b="1" i="1" dirty="0"/>
          </a:p>
          <a:p>
            <a:pPr eaLnBrk="0" hangingPunct="0"/>
            <a:r>
              <a:rPr lang="ru-RU" sz="2400" b="1" i="1" dirty="0">
                <a:latin typeface="Times New Roman" pitchFamily="18" charset="0"/>
                <a:cs typeface="Calibri" pitchFamily="34" charset="0"/>
              </a:rPr>
              <a:t>       18</a:t>
            </a:r>
            <a:r>
              <a:rPr lang="ru-RU" sz="2400" b="1" i="1" baseline="30000" dirty="0">
                <a:latin typeface="Times New Roman" pitchFamily="18" charset="0"/>
                <a:cs typeface="Calibri" pitchFamily="34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Calibri" pitchFamily="34" charset="0"/>
              </a:rPr>
              <a:t>-16</a:t>
            </a:r>
            <a:r>
              <a:rPr lang="ru-RU" sz="2400" b="1" i="1" baseline="30000" dirty="0">
                <a:latin typeface="Times New Roman" pitchFamily="18" charset="0"/>
                <a:cs typeface="Calibri" pitchFamily="34" charset="0"/>
              </a:rPr>
              <a:t>2</a:t>
            </a:r>
            <a:endParaRPr lang="ru-RU" sz="2400" b="1" i="1" dirty="0"/>
          </a:p>
        </p:txBody>
      </p:sp>
      <p:sp>
        <p:nvSpPr>
          <p:cNvPr id="15" name="24-конечная звезда 14"/>
          <p:cNvSpPr/>
          <p:nvPr/>
        </p:nvSpPr>
        <p:spPr>
          <a:xfrm>
            <a:off x="471488" y="5181600"/>
            <a:ext cx="1219200" cy="1295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П</a:t>
            </a:r>
          </a:p>
        </p:txBody>
      </p:sp>
      <p:sp>
        <p:nvSpPr>
          <p:cNvPr id="17" name="24-конечная звезда 16"/>
          <p:cNvSpPr/>
          <p:nvPr/>
        </p:nvSpPr>
        <p:spPr>
          <a:xfrm>
            <a:off x="1600200" y="5181600"/>
            <a:ext cx="1219200" cy="1295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8" name="24-конечная звезда 17"/>
          <p:cNvSpPr/>
          <p:nvPr/>
        </p:nvSpPr>
        <p:spPr>
          <a:xfrm>
            <a:off x="2819400" y="5181600"/>
            <a:ext cx="1371600" cy="12192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Ф</a:t>
            </a:r>
          </a:p>
        </p:txBody>
      </p:sp>
      <p:sp>
        <p:nvSpPr>
          <p:cNvPr id="19" name="24-конечная звезда 18"/>
          <p:cNvSpPr/>
          <p:nvPr/>
        </p:nvSpPr>
        <p:spPr>
          <a:xfrm>
            <a:off x="4191000" y="5105400"/>
            <a:ext cx="1219200" cy="1295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0" name="24-конечная звезда 19"/>
          <p:cNvSpPr/>
          <p:nvPr/>
        </p:nvSpPr>
        <p:spPr>
          <a:xfrm>
            <a:off x="5410200" y="5105400"/>
            <a:ext cx="1219200" cy="1295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Г</a:t>
            </a:r>
          </a:p>
        </p:txBody>
      </p:sp>
      <p:sp>
        <p:nvSpPr>
          <p:cNvPr id="21" name="24-конечная звезда 20"/>
          <p:cNvSpPr/>
          <p:nvPr/>
        </p:nvSpPr>
        <p:spPr>
          <a:xfrm>
            <a:off x="6553200" y="5105400"/>
            <a:ext cx="1219200" cy="1295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2" name="24-конечная звезда 21"/>
          <p:cNvSpPr/>
          <p:nvPr/>
        </p:nvSpPr>
        <p:spPr>
          <a:xfrm>
            <a:off x="7696200" y="5105400"/>
            <a:ext cx="1219200" cy="1295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Р</a:t>
            </a:r>
          </a:p>
        </p:txBody>
      </p:sp>
      <p:sp>
        <p:nvSpPr>
          <p:cNvPr id="7186" name="TextBox 22"/>
          <p:cNvSpPr txBox="1">
            <a:spLocks noChangeArrowheads="1"/>
          </p:cNvSpPr>
          <p:nvPr/>
        </p:nvSpPr>
        <p:spPr bwMode="auto">
          <a:xfrm>
            <a:off x="304800" y="56388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87" name="TextBox 23"/>
          <p:cNvSpPr txBox="1">
            <a:spLocks noChangeArrowheads="1"/>
          </p:cNvSpPr>
          <p:nvPr/>
        </p:nvSpPr>
        <p:spPr bwMode="auto">
          <a:xfrm>
            <a:off x="228600" y="3810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88" name="TextBox 24"/>
          <p:cNvSpPr txBox="1">
            <a:spLocks noChangeArrowheads="1"/>
          </p:cNvSpPr>
          <p:nvPr/>
        </p:nvSpPr>
        <p:spPr bwMode="auto">
          <a:xfrm>
            <a:off x="1524000" y="38100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89" name="TextBox 22"/>
          <p:cNvSpPr txBox="1">
            <a:spLocks noChangeArrowheads="1"/>
          </p:cNvSpPr>
          <p:nvPr/>
        </p:nvSpPr>
        <p:spPr bwMode="auto">
          <a:xfrm>
            <a:off x="228600" y="3581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2601 - Р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9600" y="4419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1)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971800" y="4419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3)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752600" y="44196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2)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343400" y="4495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4)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562600" y="4495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5)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705600" y="4495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6)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01000" y="449580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7)</a:t>
            </a:r>
          </a:p>
        </p:txBody>
      </p:sp>
      <p:sp>
        <p:nvSpPr>
          <p:cNvPr id="31" name="TextBox 22"/>
          <p:cNvSpPr txBox="1">
            <a:spLocks noChangeArrowheads="1"/>
          </p:cNvSpPr>
          <p:nvPr/>
        </p:nvSpPr>
        <p:spPr bwMode="auto">
          <a:xfrm>
            <a:off x="1524000" y="35814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1 - 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22"/>
          <p:cNvSpPr txBox="1">
            <a:spLocks noChangeArrowheads="1"/>
          </p:cNvSpPr>
          <p:nvPr/>
        </p:nvSpPr>
        <p:spPr bwMode="auto">
          <a:xfrm>
            <a:off x="2438400" y="3581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1360 - 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22"/>
          <p:cNvSpPr txBox="1">
            <a:spLocks noChangeArrowheads="1"/>
          </p:cNvSpPr>
          <p:nvPr/>
        </p:nvSpPr>
        <p:spPr bwMode="auto">
          <a:xfrm>
            <a:off x="3733800" y="3581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720 - 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22"/>
          <p:cNvSpPr txBox="1">
            <a:spLocks noChangeArrowheads="1"/>
          </p:cNvSpPr>
          <p:nvPr/>
        </p:nvSpPr>
        <p:spPr bwMode="auto">
          <a:xfrm>
            <a:off x="4876800" y="3581401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47 - Ф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6096000" y="3581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121 - П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22"/>
          <p:cNvSpPr txBox="1">
            <a:spLocks noChangeArrowheads="1"/>
          </p:cNvSpPr>
          <p:nvPr/>
        </p:nvSpPr>
        <p:spPr bwMode="auto">
          <a:xfrm>
            <a:off x="7543800" y="3581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9801 - Г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FF3300"/>
                </a:solidFill>
              </a:rPr>
              <a:t>Задача Пифагора: </a:t>
            </a:r>
            <a:br>
              <a:rPr lang="ru-RU" sz="3600" dirty="0" smtClean="0">
                <a:solidFill>
                  <a:srgbClr val="FF3300"/>
                </a:solidFill>
              </a:rPr>
            </a:b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14400"/>
            <a:ext cx="8820150" cy="568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0000FF"/>
                </a:solidFill>
              </a:rPr>
              <a:t>Всякое нечётное число, кроме единицы, есть разность двух квадратов.</a:t>
            </a:r>
          </a:p>
        </p:txBody>
      </p:sp>
      <p:pic>
        <p:nvPicPr>
          <p:cNvPr id="9220" name="Picture 4" descr="394"/>
          <p:cNvPicPr>
            <a:picLocks noChangeAspect="1" noChangeArrowheads="1"/>
          </p:cNvPicPr>
          <p:nvPr/>
        </p:nvPicPr>
        <p:blipFill>
          <a:blip r:embed="rId2" cstate="print">
            <a:lum bright="-12000" contrast="66000"/>
          </a:blip>
          <a:srcRect/>
          <a:stretch>
            <a:fillRect/>
          </a:stretch>
        </p:blipFill>
        <p:spPr bwMode="auto">
          <a:xfrm>
            <a:off x="381000" y="3352800"/>
            <a:ext cx="2490788" cy="3167063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23850" y="1447800"/>
            <a:ext cx="85915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rgbClr val="FF0000"/>
                </a:solidFill>
              </a:rPr>
              <a:t>Решение:</a:t>
            </a:r>
          </a:p>
          <a:p>
            <a:pPr>
              <a:defRPr/>
            </a:pPr>
            <a:r>
              <a:rPr lang="ru-RU" sz="2000" b="1" i="1" u="sng" dirty="0">
                <a:solidFill>
                  <a:srgbClr val="0000FF"/>
                </a:solidFill>
              </a:rPr>
              <a:t>1 способ</a:t>
            </a:r>
            <a:r>
              <a:rPr lang="ru-RU" sz="2000" b="1" i="1" dirty="0">
                <a:solidFill>
                  <a:srgbClr val="0000FF"/>
                </a:solidFill>
              </a:rPr>
              <a:t>.</a:t>
            </a:r>
            <a:r>
              <a:rPr lang="ru-RU" sz="2000" b="1" i="1" dirty="0"/>
              <a:t> (</a:t>
            </a:r>
            <a:r>
              <a:rPr lang="en-US" sz="2000" b="1" i="1" dirty="0"/>
              <a:t>n+1)</a:t>
            </a:r>
            <a:r>
              <a:rPr lang="en-US" sz="2000" b="1" i="1" baseline="30000" dirty="0"/>
              <a:t>2</a:t>
            </a:r>
            <a:r>
              <a:rPr lang="ru-RU" sz="2000" b="1" i="1" baseline="30000" dirty="0"/>
              <a:t> </a:t>
            </a:r>
            <a:r>
              <a:rPr lang="en-US" sz="2000" b="1" i="1" dirty="0"/>
              <a:t>-</a:t>
            </a:r>
            <a:r>
              <a:rPr lang="ru-RU" sz="2000" b="1" i="1" dirty="0"/>
              <a:t> </a:t>
            </a:r>
            <a:r>
              <a:rPr lang="en-US" sz="2000" b="1" i="1" dirty="0"/>
              <a:t>n</a:t>
            </a:r>
            <a:r>
              <a:rPr lang="en-US" sz="2000" b="1" i="1" baseline="30000" dirty="0"/>
              <a:t>2</a:t>
            </a:r>
            <a:r>
              <a:rPr lang="en-US" sz="2000" b="1" i="1" dirty="0"/>
              <a:t>=(n+1-n)(n+1+n)=2n+1</a:t>
            </a:r>
            <a:r>
              <a:rPr lang="ru-RU" sz="2000" b="1" i="1" dirty="0"/>
              <a:t> </a:t>
            </a:r>
            <a:r>
              <a:rPr lang="en-US" sz="2000" b="1" i="1" dirty="0"/>
              <a:t>-</a:t>
            </a:r>
            <a:r>
              <a:rPr lang="ru-RU" sz="2000" b="1" i="1" dirty="0"/>
              <a:t> нечётное число</a:t>
            </a:r>
          </a:p>
          <a:p>
            <a:pPr>
              <a:defRPr/>
            </a:pPr>
            <a:r>
              <a:rPr lang="ru-RU" sz="2000" b="1" i="1" dirty="0"/>
              <a:t>                 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7=4</a:t>
            </a:r>
            <a:r>
              <a:rPr lang="en-US" sz="2000" b="1" i="1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-3</a:t>
            </a:r>
            <a:r>
              <a:rPr lang="en-US" sz="2000" b="1" i="1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=(3+1-3)(3+1+3)=2*3+1=7    (</a:t>
            </a:r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=3)</a:t>
            </a:r>
          </a:p>
          <a:p>
            <a:pPr>
              <a:defRPr/>
            </a:pPr>
            <a:r>
              <a:rPr lang="ru-RU" sz="2000" b="1" i="1" u="sng" dirty="0">
                <a:solidFill>
                  <a:srgbClr val="0000FF"/>
                </a:solidFill>
              </a:rPr>
              <a:t>2 способ</a:t>
            </a:r>
            <a:r>
              <a:rPr lang="ru-RU" sz="2000" b="1" i="1" dirty="0">
                <a:solidFill>
                  <a:srgbClr val="0000FF"/>
                </a:solidFill>
              </a:rPr>
              <a:t>.</a:t>
            </a:r>
            <a:r>
              <a:rPr lang="ru-RU" sz="2000" b="1" i="1" dirty="0"/>
              <a:t> (</a:t>
            </a:r>
            <a:r>
              <a:rPr lang="en-US" sz="2000" b="1" i="1" dirty="0"/>
              <a:t>n+1)</a:t>
            </a:r>
            <a:r>
              <a:rPr lang="en-US" sz="2000" b="1" i="1" baseline="30000" dirty="0"/>
              <a:t>2</a:t>
            </a:r>
            <a:r>
              <a:rPr lang="ru-RU" sz="2000" b="1" i="1" dirty="0"/>
              <a:t> </a:t>
            </a:r>
            <a:r>
              <a:rPr lang="en-US" sz="2000" b="1" i="1" dirty="0"/>
              <a:t>-</a:t>
            </a:r>
            <a:r>
              <a:rPr lang="ru-RU" sz="2000" b="1" i="1" dirty="0"/>
              <a:t> </a:t>
            </a:r>
            <a:r>
              <a:rPr lang="en-US" sz="2000" b="1" i="1" dirty="0"/>
              <a:t>n</a:t>
            </a:r>
            <a:r>
              <a:rPr lang="en-US" sz="2000" b="1" i="1" baseline="30000" dirty="0"/>
              <a:t>2</a:t>
            </a:r>
            <a:r>
              <a:rPr lang="ru-RU" sz="2000" b="1" i="1" baseline="30000" dirty="0"/>
              <a:t> =</a:t>
            </a:r>
            <a:r>
              <a:rPr lang="ru-RU" sz="2000" b="1" i="1" dirty="0"/>
              <a:t> </a:t>
            </a:r>
            <a:r>
              <a:rPr lang="en-US" sz="2000" b="1" i="1" dirty="0"/>
              <a:t>n</a:t>
            </a:r>
            <a:r>
              <a:rPr lang="en-US" sz="2000" b="1" i="1" baseline="30000" dirty="0"/>
              <a:t>2</a:t>
            </a:r>
            <a:r>
              <a:rPr lang="en-US" sz="2000" b="1" i="1" dirty="0"/>
              <a:t>+2n+1-n</a:t>
            </a:r>
            <a:r>
              <a:rPr lang="en-US" sz="2000" b="1" i="1" baseline="30000" dirty="0"/>
              <a:t>2</a:t>
            </a:r>
            <a:r>
              <a:rPr lang="en-US" sz="2000" b="1" i="1" dirty="0"/>
              <a:t>=2n+1</a:t>
            </a:r>
            <a:r>
              <a:rPr lang="ru-RU" sz="2000" b="1" i="1" dirty="0"/>
              <a:t> </a:t>
            </a:r>
            <a:r>
              <a:rPr lang="en-US" sz="2000" b="1" i="1" dirty="0"/>
              <a:t>-</a:t>
            </a:r>
            <a:r>
              <a:rPr lang="ru-RU" sz="2000" b="1" i="1" dirty="0"/>
              <a:t> нечётное число</a:t>
            </a:r>
          </a:p>
          <a:p>
            <a:pPr>
              <a:defRPr/>
            </a:pPr>
            <a:r>
              <a:rPr lang="ru-RU" sz="2000" b="1" i="1" dirty="0"/>
              <a:t>                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(5+1)</a:t>
            </a:r>
            <a:r>
              <a:rPr lang="en-US" sz="2000" b="1" i="1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 -5</a:t>
            </a:r>
            <a:r>
              <a:rPr lang="en-US" sz="2000" b="1" i="1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=5</a:t>
            </a:r>
            <a:r>
              <a:rPr lang="en-US" sz="2000" b="1" i="1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+2*5+1-52=2*5+1=11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916238" y="3141663"/>
            <a:ext cx="3889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 </a:t>
            </a:r>
            <a:r>
              <a:rPr lang="ru-RU" b="1" i="1"/>
              <a:t>школе Пифагора эта задача решалась геометрически. Действительно, если к квадрату со стороной </a:t>
            </a:r>
            <a:r>
              <a:rPr lang="en-US" b="1" i="1">
                <a:solidFill>
                  <a:srgbClr val="FF3300"/>
                </a:solidFill>
              </a:rPr>
              <a:t>n </a:t>
            </a:r>
            <a:r>
              <a:rPr lang="ru-RU" b="1" i="1"/>
              <a:t>прибавить гномон, представляющий нечётное число </a:t>
            </a:r>
            <a:r>
              <a:rPr lang="ru-RU" b="1" i="1">
                <a:solidFill>
                  <a:srgbClr val="FF3300"/>
                </a:solidFill>
              </a:rPr>
              <a:t>2</a:t>
            </a:r>
            <a:r>
              <a:rPr lang="en-US" b="1" i="1">
                <a:solidFill>
                  <a:srgbClr val="FF3300"/>
                </a:solidFill>
              </a:rPr>
              <a:t>n+1</a:t>
            </a:r>
            <a:r>
              <a:rPr lang="en-US" b="1" i="1"/>
              <a:t> </a:t>
            </a:r>
            <a:r>
              <a:rPr lang="ru-RU" b="1" i="1">
                <a:solidFill>
                  <a:srgbClr val="0000FF"/>
                </a:solidFill>
              </a:rPr>
              <a:t>(на рис. выделено цветом)</a:t>
            </a:r>
            <a:r>
              <a:rPr lang="ru-RU" b="1" i="1"/>
              <a:t>, то получится квадрат</a:t>
            </a:r>
            <a:r>
              <a:rPr lang="en-US" b="1" i="1"/>
              <a:t> </a:t>
            </a:r>
            <a:r>
              <a:rPr lang="ru-RU" b="1" i="1"/>
              <a:t>со стороной </a:t>
            </a:r>
            <a:r>
              <a:rPr lang="en-US" b="1" i="1">
                <a:solidFill>
                  <a:srgbClr val="FF3300"/>
                </a:solidFill>
              </a:rPr>
              <a:t>n+1</a:t>
            </a:r>
            <a:r>
              <a:rPr lang="ru-RU" b="1" i="1"/>
              <a:t>, </a:t>
            </a:r>
          </a:p>
        </p:txBody>
      </p:sp>
      <p:graphicFrame>
        <p:nvGraphicFramePr>
          <p:cNvPr id="70753" name="Group 97"/>
          <p:cNvGraphicFramePr>
            <a:graphicFrameLocks noGrp="1"/>
          </p:cNvGraphicFramePr>
          <p:nvPr>
            <p:ph sz="half" idx="2"/>
          </p:nvPr>
        </p:nvGraphicFramePr>
        <p:xfrm>
          <a:off x="6732588" y="3284538"/>
          <a:ext cx="2160587" cy="2312990"/>
        </p:xfrm>
        <a:graphic>
          <a:graphicData uri="http://schemas.openxmlformats.org/drawingml/2006/table">
            <a:tbl>
              <a:tblPr/>
              <a:tblGrid>
                <a:gridCol w="269875"/>
                <a:gridCol w="233362"/>
                <a:gridCol w="306388"/>
                <a:gridCol w="271462"/>
                <a:gridCol w="269875"/>
                <a:gridCol w="269875"/>
                <a:gridCol w="269875"/>
                <a:gridCol w="269875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00"/>
                    </a:solidFill>
                  </a:tcPr>
                </a:tc>
              </a:tr>
            </a:tbl>
          </a:graphicData>
        </a:graphic>
      </p:graphicFrame>
      <p:sp>
        <p:nvSpPr>
          <p:cNvPr id="70751" name="Text Box 95"/>
          <p:cNvSpPr txBox="1">
            <a:spLocks noChangeArrowheads="1"/>
          </p:cNvSpPr>
          <p:nvPr/>
        </p:nvSpPr>
        <p:spPr bwMode="auto">
          <a:xfrm>
            <a:off x="2916238" y="5949950"/>
            <a:ext cx="5976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т.е.</a:t>
            </a:r>
            <a:r>
              <a:rPr lang="en-US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 n</a:t>
            </a:r>
            <a:r>
              <a:rPr lang="ru-RU" b="1" i="1" baseline="30000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2</a:t>
            </a:r>
            <a:r>
              <a:rPr lang="en-US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 +(2n+1)=(n+1)</a:t>
            </a:r>
            <a:r>
              <a:rPr lang="ru-RU" b="1" i="1" baseline="30000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2</a:t>
            </a:r>
            <a:r>
              <a:rPr lang="en-US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 </a:t>
            </a:r>
            <a:r>
              <a:rPr lang="ru-RU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или (</a:t>
            </a:r>
            <a:r>
              <a:rPr lang="en-US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n+1)</a:t>
            </a:r>
            <a:r>
              <a:rPr lang="ru-RU" b="1" i="1" baseline="30000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2</a:t>
            </a:r>
            <a:r>
              <a:rPr lang="ru-RU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–</a:t>
            </a:r>
            <a:r>
              <a:rPr lang="ru-RU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 </a:t>
            </a:r>
            <a:r>
              <a:rPr lang="en-US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n</a:t>
            </a:r>
            <a:r>
              <a:rPr lang="ru-RU" b="1" i="1" baseline="30000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2</a:t>
            </a:r>
            <a:r>
              <a:rPr lang="ru-RU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=</a:t>
            </a:r>
            <a:r>
              <a:rPr lang="en-US" b="1" i="1" dirty="0">
                <a:solidFill>
                  <a:schemeClr val="accent3">
                    <a:lumMod val="10000"/>
                  </a:schemeClr>
                </a:solidFill>
                <a:cs typeface="Arial" charset="0"/>
              </a:rPr>
              <a:t>2n+1</a:t>
            </a:r>
            <a:endParaRPr lang="ru-RU" b="1" i="1" dirty="0">
              <a:solidFill>
                <a:schemeClr val="accent3">
                  <a:lumMod val="1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0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35975" cy="560387"/>
          </a:xfrm>
        </p:spPr>
        <p:txBody>
          <a:bodyPr/>
          <a:lstStyle/>
          <a:p>
            <a:pPr marL="1117600" indent="-1117600"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</a:rPr>
              <a:t>«</a:t>
            </a:r>
            <a:r>
              <a:rPr lang="ru-RU" sz="3600" dirty="0" smtClean="0">
                <a:solidFill>
                  <a:schemeClr val="tx1"/>
                </a:solidFill>
              </a:rPr>
              <a:t>Отгадывание задуманного числа»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505200"/>
            <a:ext cx="8229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i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i="1" dirty="0" smtClean="0"/>
              <a:t>	</a:t>
            </a:r>
            <a:r>
              <a:rPr lang="ru-RU" i="1" dirty="0" smtClean="0">
                <a:solidFill>
                  <a:srgbClr val="C00000"/>
                </a:solidFill>
              </a:rPr>
              <a:t>Скажите мне число, которое у вас получилось и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C00000"/>
                </a:solidFill>
              </a:rPr>
              <a:t>я отгадаю, какое число вы задумали.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i="1" dirty="0" smtClean="0">
                <a:solidFill>
                  <a:srgbClr val="FF0000"/>
                </a:solidFill>
              </a:rPr>
              <a:t>Решение:</a:t>
            </a:r>
            <a:r>
              <a:rPr lang="ru-RU" sz="2000" i="1" dirty="0" smtClean="0"/>
              <a:t> </a:t>
            </a:r>
            <a:r>
              <a:rPr lang="en-US" sz="2000" i="1" dirty="0" smtClean="0">
                <a:solidFill>
                  <a:srgbClr val="6600FF"/>
                </a:solidFill>
              </a:rPr>
              <a:t>x² + x + 1 + x = x² + 2x + 1 = (x + 1)²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i="1" dirty="0" smtClean="0"/>
              <a:t>Например, </a:t>
            </a:r>
            <a:r>
              <a:rPr lang="ru-RU" sz="2000" i="1" dirty="0" smtClean="0">
                <a:solidFill>
                  <a:srgbClr val="6600FF"/>
                </a:solidFill>
              </a:rPr>
              <a:t>5</a:t>
            </a:r>
            <a:r>
              <a:rPr lang="el-GR" sz="2000" i="1" dirty="0" smtClean="0">
                <a:solidFill>
                  <a:srgbClr val="6600FF"/>
                </a:solidFill>
              </a:rPr>
              <a:t>·</a:t>
            </a:r>
            <a:r>
              <a:rPr lang="ru-RU" sz="2000" i="1" dirty="0" smtClean="0">
                <a:solidFill>
                  <a:srgbClr val="6600FF"/>
                </a:solidFill>
              </a:rPr>
              <a:t>5 + 5 + 1 + 5 = 36,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i="1" dirty="0" smtClean="0">
                <a:solidFill>
                  <a:srgbClr val="6600FF"/>
                </a:solidFill>
              </a:rPr>
              <a:t>                    </a:t>
            </a:r>
            <a:r>
              <a:rPr lang="en-US" sz="2000" i="1" dirty="0" smtClean="0">
                <a:solidFill>
                  <a:srgbClr val="6600FF"/>
                </a:solidFill>
              </a:rPr>
              <a:t>x </a:t>
            </a:r>
            <a:r>
              <a:rPr lang="ru-RU" sz="2000" i="1" dirty="0" smtClean="0">
                <a:solidFill>
                  <a:srgbClr val="6600FF"/>
                </a:solidFill>
              </a:rPr>
              <a:t>= √36 – 1 = 6 – 1 = 5.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 smtClean="0">
              <a:solidFill>
                <a:srgbClr val="6600FF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6600FF"/>
              </a:solidFill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685800" y="1066800"/>
            <a:ext cx="701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838200" y="1676400"/>
            <a:ext cx="670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i="1"/>
              <a:t> 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Умножьте его на себя;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838200" y="1219200"/>
            <a:ext cx="670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i="1"/>
              <a:t> 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Задумайте число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 (до </a:t>
            </a:r>
            <a:r>
              <a:rPr lang="ru-RU" sz="2400" b="1" i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838200" y="2133600"/>
            <a:ext cx="670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i="1"/>
              <a:t> 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Прибавьте к результату задуманное число;</a:t>
            </a: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838200" y="2667000"/>
            <a:ext cx="6705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i="1"/>
              <a:t> 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полученной сумме прибавьте 1;</a:t>
            </a:r>
          </a:p>
        </p:txBody>
      </p:sp>
      <p:sp>
        <p:nvSpPr>
          <p:cNvPr id="10249" name="TextBox 8"/>
          <p:cNvSpPr txBox="1">
            <a:spLocks noChangeArrowheads="1"/>
          </p:cNvSpPr>
          <p:nvPr/>
        </p:nvSpPr>
        <p:spPr bwMode="auto">
          <a:xfrm>
            <a:off x="838200" y="3200400"/>
            <a:ext cx="76962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 полученному числу прибавьте задуманное число.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781800" cy="14478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Самостоятельная работа.    (работа по карточкам).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6" descr="J023213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3352800"/>
            <a:ext cx="2595563" cy="2663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725" y="2433638"/>
            <a:ext cx="5924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461</TotalTime>
  <Words>416</Words>
  <Application>Microsoft Office PowerPoint</Application>
  <PresentationFormat>Экран (4:3)</PresentationFormat>
  <Paragraphs>159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Течение</vt:lpstr>
      <vt:lpstr>Формулы  сокращенного умножения</vt:lpstr>
      <vt:lpstr>ЦЕЛИ И ЗАДАЧИ УРОКА:</vt:lpstr>
      <vt:lpstr>При записи формул были допущены ошибки . Найдите и исправьте их. </vt:lpstr>
      <vt:lpstr>В таблицах представлены выражения. Выберите   правильный ответ.</vt:lpstr>
      <vt:lpstr>Практическое применение  формул.</vt:lpstr>
      <vt:lpstr>Задача Пифагора:  </vt:lpstr>
      <vt:lpstr>«Отгадывание задуманного числа» </vt:lpstr>
      <vt:lpstr>Самостоятельная работа.    (работа по карточкам).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Токарева Г.Р.</dc:creator>
  <cp:lastModifiedBy>Токарев А.В.</cp:lastModifiedBy>
  <cp:revision>47</cp:revision>
  <cp:lastPrinted>1601-01-01T00:00:00Z</cp:lastPrinted>
  <dcterms:created xsi:type="dcterms:W3CDTF">2011-02-15T20:07:39Z</dcterms:created>
  <dcterms:modified xsi:type="dcterms:W3CDTF">2012-11-26T12:29:40Z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