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62" r:id="rId3"/>
    <p:sldId id="265" r:id="rId4"/>
    <p:sldId id="263" r:id="rId5"/>
    <p:sldId id="266" r:id="rId6"/>
    <p:sldId id="267" r:id="rId7"/>
    <p:sldId id="268" r:id="rId8"/>
    <p:sldId id="271" r:id="rId9"/>
    <p:sldId id="269" r:id="rId10"/>
    <p:sldId id="270" r:id="rId11"/>
    <p:sldId id="272" r:id="rId12"/>
    <p:sldId id="273" r:id="rId13"/>
    <p:sldId id="276" r:id="rId14"/>
    <p:sldId id="277" r:id="rId15"/>
    <p:sldId id="278" r:id="rId16"/>
    <p:sldId id="279" r:id="rId17"/>
    <p:sldId id="280" r:id="rId18"/>
    <p:sldId id="281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5318F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9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Nata\&#1074;&#1099;&#1089;&#1096;&#1072;&#1103;%20&#1082;&#1072;&#1090;&#1077;&#1075;&#1086;&#1088;&#1080;&#1103;\&#1084;&#1086;&#1103;%20&#1088;&#1072;&#1073;&#1086;&#1090;&#1072;\&#1082;%20&#1089;&#1076;&#1072;&#1095;&#1077;\&#1076;&#1080;&#1072;&#1075;&#1088;&#1072;&#1084;&#1084;&#1072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rgbClr val="00B050"/>
            </a:solidFill>
          </c:spPr>
          <c:cat>
            <c:strRef>
              <c:f>Лист1!$A$2:$A$3</c:f>
              <c:strCache>
                <c:ptCount val="2"/>
                <c:pt idx="0">
                  <c:v>1 класс</c:v>
                </c:pt>
                <c:pt idx="1">
                  <c:v>3 класс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2"/>
              </a:solidFill>
            </a:ln>
          </c:spPr>
          <c:cat>
            <c:strRef>
              <c:f>Лист1!$A$2:$A$3</c:f>
              <c:strCache>
                <c:ptCount val="2"/>
                <c:pt idx="0">
                  <c:v>1 класс</c:v>
                </c:pt>
                <c:pt idx="1">
                  <c:v>3 класс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14</c:v>
                </c:pt>
                <c:pt idx="1">
                  <c:v>12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Лист1!$A$2:$A$3</c:f>
              <c:strCache>
                <c:ptCount val="2"/>
                <c:pt idx="0">
                  <c:v>1 класс</c:v>
                </c:pt>
                <c:pt idx="1">
                  <c:v>3 класс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</c:v>
                </c:pt>
                <c:pt idx="1">
                  <c:v>6</c:v>
                </c:pt>
              </c:numCache>
            </c:numRef>
          </c:val>
        </c:ser>
        <c:shape val="box"/>
        <c:axId val="39169024"/>
        <c:axId val="41702144"/>
        <c:axId val="0"/>
      </c:bar3DChart>
      <c:catAx>
        <c:axId val="391690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41702144"/>
        <c:crosses val="autoZero"/>
        <c:auto val="1"/>
        <c:lblAlgn val="ctr"/>
        <c:lblOffset val="100"/>
      </c:catAx>
      <c:valAx>
        <c:axId val="41702144"/>
        <c:scaling>
          <c:orientation val="minMax"/>
          <c:max val="22"/>
          <c:min val="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39169024"/>
        <c:crosses val="autoZero"/>
        <c:crossBetween val="between"/>
        <c:majorUnit val="2"/>
        <c:minorUnit val="0.4"/>
      </c:valAx>
      <c:spPr>
        <a:noFill/>
        <a:ln w="25400">
          <a:noFill/>
        </a:ln>
      </c:spPr>
    </c:plotArea>
    <c:legend>
      <c:legendPos val="r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A936D4-5A37-4062-AAC9-2AB5C325FDDE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242098-2449-420E-B11D-D176115581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42098-2449-420E-B11D-D176115581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42098-2449-420E-B11D-D1761155816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42098-2449-420E-B11D-D1761155816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42098-2449-420E-B11D-D1761155816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42098-2449-420E-B11D-D17611558168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42098-2449-420E-B11D-D1761155816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42098-2449-420E-B11D-D1761155816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42098-2449-420E-B11D-D17611558168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42098-2449-420E-B11D-D17611558168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42098-2449-420E-B11D-D17611558168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01BAD-2D3C-47F2-B036-32A105FE4978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42098-2449-420E-B11D-D176115581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42098-2449-420E-B11D-D1761155816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42098-2449-420E-B11D-D1761155816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42098-2449-420E-B11D-D1761155816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42098-2449-420E-B11D-D1761155816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42098-2449-420E-B11D-D1761155816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42098-2449-420E-B11D-D1761155816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42098-2449-420E-B11D-D1761155816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0457-F287-4B99-BFB1-2A8B38FE3885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5DC3-6309-46FF-B3F6-3C7362786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0457-F287-4B99-BFB1-2A8B38FE3885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5DC3-6309-46FF-B3F6-3C7362786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0457-F287-4B99-BFB1-2A8B38FE3885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5DC3-6309-46FF-B3F6-3C7362786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0457-F287-4B99-BFB1-2A8B38FE3885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5DC3-6309-46FF-B3F6-3C7362786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0457-F287-4B99-BFB1-2A8B38FE3885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5DC3-6309-46FF-B3F6-3C7362786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0457-F287-4B99-BFB1-2A8B38FE3885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5DC3-6309-46FF-B3F6-3C7362786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0457-F287-4B99-BFB1-2A8B38FE3885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5DC3-6309-46FF-B3F6-3C7362786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0457-F287-4B99-BFB1-2A8B38FE3885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5DC3-6309-46FF-B3F6-3C7362786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0457-F287-4B99-BFB1-2A8B38FE3885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5DC3-6309-46FF-B3F6-3C7362786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0457-F287-4B99-BFB1-2A8B38FE3885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5DC3-6309-46FF-B3F6-3C7362786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0457-F287-4B99-BFB1-2A8B38FE3885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B5DC3-6309-46FF-B3F6-3C7362786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80457-F287-4B99-BFB1-2A8B38FE3885}" type="datetimeFigureOut">
              <a:rPr lang="ru-RU" smtClean="0"/>
              <a:pPr/>
              <a:t>16.11.2010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B5DC3-6309-46FF-B3F6-3C73627863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7772400" cy="202883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CC"/>
                </a:solidFill>
              </a:rPr>
              <a:t>Интеллектуальное развитие младших школьников на уроках русского языка.</a:t>
            </a: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5318FA"/>
                </a:solidFill>
              </a:rPr>
              <a:t>Выполнила учитель начальных классов Удомельской гимназии №3 имени О.Г.Макарова</a:t>
            </a:r>
          </a:p>
          <a:p>
            <a:r>
              <a:rPr lang="ru-RU" dirty="0" smtClean="0">
                <a:solidFill>
                  <a:srgbClr val="5318FA"/>
                </a:solidFill>
              </a:rPr>
              <a:t>Зарипова Н.Б.</a:t>
            </a:r>
            <a:endParaRPr lang="ru-RU" dirty="0">
              <a:solidFill>
                <a:srgbClr val="5318F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1.П </a:t>
            </a:r>
            <a:r>
              <a:rPr lang="ru-RU" dirty="0" err="1" smtClean="0"/>
              <a:t>ф</a:t>
            </a:r>
            <a:r>
              <a:rPr lang="ru-RU" dirty="0" smtClean="0"/>
              <a:t> б к т </a:t>
            </a:r>
            <a:r>
              <a:rPr lang="ru-RU" dirty="0" err="1" smtClean="0"/>
              <a:t>х</a:t>
            </a:r>
            <a:r>
              <a:rPr lang="ru-RU" dirty="0" smtClean="0"/>
              <a:t> е </a:t>
            </a:r>
            <a:r>
              <a:rPr lang="ru-RU" dirty="0" err="1" smtClean="0"/>
              <a:t>ш</a:t>
            </a:r>
            <a:r>
              <a:rPr lang="ru-RU" dirty="0" smtClean="0"/>
              <a:t> с </a:t>
            </a:r>
            <a:r>
              <a:rPr lang="ru-RU" dirty="0" err="1" smtClean="0"/>
              <a:t>р</a:t>
            </a:r>
            <a:r>
              <a:rPr lang="ru-RU" dirty="0" smtClean="0"/>
              <a:t> ч ё </a:t>
            </a:r>
            <a:r>
              <a:rPr lang="ru-RU" dirty="0" err="1" smtClean="0"/>
              <a:t>щ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ц</a:t>
            </a:r>
            <a:r>
              <a:rPr lang="ru-RU" dirty="0" smtClean="0"/>
              <a:t> а</a:t>
            </a:r>
          </a:p>
          <a:p>
            <a:pPr>
              <a:buNone/>
            </a:pPr>
            <a:r>
              <a:rPr lang="ru-RU" dirty="0" smtClean="0"/>
              <a:t> 2.</a:t>
            </a:r>
            <a:r>
              <a:rPr lang="ru-RU" dirty="0" smtClean="0">
                <a:solidFill>
                  <a:srgbClr val="FF0000"/>
                </a:solidFill>
              </a:rPr>
              <a:t>   •  •      •  •      • •       •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о  </a:t>
            </a:r>
            <a:r>
              <a:rPr lang="ru-RU" dirty="0" err="1" smtClean="0">
                <a:solidFill>
                  <a:srgbClr val="FF0000"/>
                </a:solidFill>
              </a:rPr>
              <a:t>з</a:t>
            </a:r>
            <a:r>
              <a:rPr lang="ru-RU" dirty="0" smtClean="0">
                <a:solidFill>
                  <a:srgbClr val="FF0000"/>
                </a:solidFill>
              </a:rPr>
              <a:t>  а  б  в  т  е  </a:t>
            </a:r>
            <a:r>
              <a:rPr lang="ru-RU" dirty="0" err="1" smtClean="0">
                <a:solidFill>
                  <a:srgbClr val="FF0000"/>
                </a:solidFill>
              </a:rPr>
              <a:t>р</a:t>
            </a:r>
            <a:r>
              <a:rPr lang="ru-RU" dirty="0" smtClean="0">
                <a:solidFill>
                  <a:srgbClr val="FF0000"/>
                </a:solidFill>
              </a:rPr>
              <a:t>  а  </a:t>
            </a:r>
            <a:r>
              <a:rPr lang="ru-RU" dirty="0" err="1" smtClean="0">
                <a:solidFill>
                  <a:srgbClr val="FF0000"/>
                </a:solidFill>
              </a:rPr>
              <a:t>д</a:t>
            </a:r>
            <a:r>
              <a:rPr lang="ru-RU" dirty="0" smtClean="0">
                <a:solidFill>
                  <a:srgbClr val="FF0000"/>
                </a:solidFill>
              </a:rPr>
              <a:t>  к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•          •          •           •</a:t>
            </a:r>
          </a:p>
          <a:p>
            <a:pPr>
              <a:buNone/>
            </a:pPr>
            <a:r>
              <a:rPr lang="ru-RU" dirty="0" smtClean="0"/>
              <a:t>3.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67" y="3571877"/>
          <a:ext cx="6119830" cy="200026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679981"/>
                <a:gridCol w="679981"/>
                <a:gridCol w="679981"/>
                <a:gridCol w="661387"/>
                <a:gridCol w="698576"/>
                <a:gridCol w="679981"/>
                <a:gridCol w="679981"/>
                <a:gridCol w="679981"/>
                <a:gridCol w="679981"/>
              </a:tblGrid>
              <a:tr h="66675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3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5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6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7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8</a:t>
                      </a:r>
                      <a:endParaRPr lang="ru-RU" sz="2800" b="1" dirty="0"/>
                    </a:p>
                  </a:txBody>
                  <a:tcPr/>
                </a:tc>
              </a:tr>
              <a:tr h="666754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а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м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err="1" smtClean="0"/>
                        <a:t>н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о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err="1" smtClean="0"/>
                        <a:t>р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к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в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у</a:t>
                      </a:r>
                      <a:endParaRPr lang="ru-RU" sz="2800" b="1" dirty="0"/>
                    </a:p>
                  </a:txBody>
                  <a:tcPr/>
                </a:tc>
              </a:tr>
              <a:tr h="666754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с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г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err="1" smtClean="0"/>
                        <a:t>д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я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л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ч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err="1" smtClean="0"/>
                        <a:t>ц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т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57290" y="5929330"/>
            <a:ext cx="43492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2-1   1-4   2-5    1-4   1-2   1-1</a:t>
            </a:r>
            <a:endParaRPr lang="ru-RU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571473" y="642919"/>
          <a:ext cx="6286544" cy="1928826"/>
        </p:xfrm>
        <a:graphic>
          <a:graphicData uri="http://schemas.openxmlformats.org/drawingml/2006/table">
            <a:tbl>
              <a:tblPr/>
              <a:tblGrid>
                <a:gridCol w="758587"/>
                <a:gridCol w="846116"/>
                <a:gridCol w="846116"/>
                <a:gridCol w="846116"/>
                <a:gridCol w="848061"/>
                <a:gridCol w="979904"/>
                <a:gridCol w="1161644"/>
              </a:tblGrid>
              <a:tr h="642942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latin typeface="Calibri"/>
                          <a:ea typeface="Calibri"/>
                          <a:cs typeface="Times New Roman"/>
                        </a:rPr>
                        <a:t>з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libri"/>
                          <a:ea typeface="Calibri"/>
                          <a:cs typeface="Times New Roman"/>
                        </a:rPr>
                        <a:t>ь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libri"/>
                          <a:ea typeface="Calibri"/>
                          <a:cs typeface="Times New Roman"/>
                        </a:rPr>
                        <a:t>ш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libri"/>
                          <a:ea typeface="Calibri"/>
                          <a:cs typeface="Times New Roman"/>
                        </a:rPr>
                        <a:t>б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42909" y="3060954"/>
          <a:ext cx="6143671" cy="1653930"/>
        </p:xfrm>
        <a:graphic>
          <a:graphicData uri="http://schemas.openxmlformats.org/drawingml/2006/table">
            <a:tbl>
              <a:tblPr/>
              <a:tblGrid>
                <a:gridCol w="798342"/>
                <a:gridCol w="890539"/>
                <a:gridCol w="890539"/>
                <a:gridCol w="890539"/>
                <a:gridCol w="892634"/>
                <a:gridCol w="890539"/>
                <a:gridCol w="890539"/>
              </a:tblGrid>
              <a:tr h="55131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31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31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7" name="AutoShape 3"/>
          <p:cNvSpPr>
            <a:spLocks noChangeShapeType="1"/>
          </p:cNvSpPr>
          <p:nvPr/>
        </p:nvSpPr>
        <p:spPr bwMode="auto">
          <a:xfrm>
            <a:off x="46038" y="107950"/>
            <a:ext cx="0" cy="2381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1000100" y="3357562"/>
            <a:ext cx="1643074" cy="1143008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2321703" y="3679033"/>
            <a:ext cx="642942" cy="1588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3643306" y="3357562"/>
            <a:ext cx="1643074" cy="1143008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643174" y="4000504"/>
            <a:ext cx="1000132" cy="500066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6429396"/>
          </a:xfrm>
        </p:spPr>
        <p:txBody>
          <a:bodyPr>
            <a:normAutofit fontScale="47500" lnSpcReduction="20000"/>
          </a:bodyPr>
          <a:lstStyle/>
          <a:p>
            <a:pPr lvl="0">
              <a:buNone/>
            </a:pPr>
            <a:r>
              <a:rPr lang="ru-RU" sz="4500" dirty="0" smtClean="0"/>
              <a:t>- С каким новым словарным словом мы познакомимся на уроке?</a:t>
            </a:r>
          </a:p>
          <a:p>
            <a:pPr lvl="0">
              <a:buNone/>
            </a:pPr>
            <a:r>
              <a:rPr lang="ru-RU" sz="4500" dirty="0" smtClean="0"/>
              <a:t>- Что обозначает слово корабль? </a:t>
            </a:r>
          </a:p>
          <a:p>
            <a:pPr lvl="0">
              <a:buNone/>
            </a:pPr>
            <a:r>
              <a:rPr lang="ru-RU" sz="4500" dirty="0" smtClean="0"/>
              <a:t>- Для чего служит этот транспорт?</a:t>
            </a:r>
          </a:p>
          <a:p>
            <a:pPr lvl="0">
              <a:buNone/>
            </a:pPr>
            <a:r>
              <a:rPr lang="ru-RU" sz="4500" dirty="0" smtClean="0"/>
              <a:t>Скажите полное определение, что такое корабль.</a:t>
            </a:r>
          </a:p>
          <a:p>
            <a:pPr lvl="0">
              <a:buNone/>
            </a:pPr>
            <a:r>
              <a:rPr lang="ru-RU" sz="4500" dirty="0" smtClean="0"/>
              <a:t>- Корабль это транспортное средство для перевозки грузов.</a:t>
            </a:r>
          </a:p>
          <a:p>
            <a:pPr lvl="0">
              <a:buNone/>
            </a:pPr>
            <a:r>
              <a:rPr lang="ru-RU" sz="4500" dirty="0" smtClean="0"/>
              <a:t>- Напишите слово в тетрадь, поставьте ударение, подчеркните безударную гласную.</a:t>
            </a:r>
          </a:p>
          <a:p>
            <a:pPr lvl="0">
              <a:buNone/>
            </a:pPr>
            <a:r>
              <a:rPr lang="ru-RU" sz="4500" dirty="0" smtClean="0"/>
              <a:t>- Подберите однокоренные слова.(кораблик, корабельный, кораблекрушение)</a:t>
            </a:r>
          </a:p>
          <a:p>
            <a:pPr lvl="0">
              <a:buNone/>
            </a:pPr>
            <a:r>
              <a:rPr lang="ru-RU" sz="4500" dirty="0" smtClean="0"/>
              <a:t>- Прочитайте, что написано на доске:</a:t>
            </a:r>
          </a:p>
          <a:p>
            <a:pPr lvl="0">
              <a:buNone/>
            </a:pPr>
            <a:r>
              <a:rPr lang="ru-RU" sz="4500" i="1" dirty="0" smtClean="0"/>
              <a:t>Сжечь корабли.</a:t>
            </a:r>
            <a:endParaRPr lang="ru-RU" sz="4500" dirty="0" smtClean="0"/>
          </a:p>
          <a:p>
            <a:pPr lvl="0">
              <a:buNone/>
            </a:pPr>
            <a:r>
              <a:rPr lang="ru-RU" sz="4500" i="1" dirty="0" smtClean="0"/>
              <a:t>Большому кораблю – большое плавание.</a:t>
            </a:r>
            <a:endParaRPr lang="ru-RU" sz="4500" dirty="0" smtClean="0"/>
          </a:p>
          <a:p>
            <a:pPr lvl="0">
              <a:buNone/>
            </a:pPr>
            <a:r>
              <a:rPr lang="ru-RU" sz="4500" dirty="0" smtClean="0"/>
              <a:t>- Прочитайте пословицу. Как вы её понимаете? (нужно ли строить большой корабль, чтобы переплыть озеро Удомля?)</a:t>
            </a:r>
          </a:p>
          <a:p>
            <a:pPr lvl="0">
              <a:buNone/>
            </a:pPr>
            <a:r>
              <a:rPr lang="ru-RU" sz="4500" dirty="0" smtClean="0"/>
              <a:t>- К какому виду высказываний принадлежит первое предложение? (Фразеологизм)</a:t>
            </a:r>
          </a:p>
          <a:p>
            <a:pPr lvl="0">
              <a:buNone/>
            </a:pPr>
            <a:r>
              <a:rPr lang="ru-RU" sz="4500" dirty="0" smtClean="0"/>
              <a:t>- Какой смысл фразеологизма? (отрезать путь назад, назад пути нет)</a:t>
            </a:r>
          </a:p>
          <a:p>
            <a:pPr lvl="0">
              <a:buNone/>
            </a:pPr>
            <a:r>
              <a:rPr lang="ru-RU" sz="4500" dirty="0" smtClean="0"/>
              <a:t>- В древней истории были случаи, когда полководцы, переправив войско через море, сжигали свои корабли, чтобы воины не рассчитывали на бегство в случае поражения и сражались храбрее.</a:t>
            </a:r>
          </a:p>
          <a:p>
            <a:pPr>
              <a:buNone/>
            </a:pPr>
            <a:r>
              <a:rPr lang="ru-RU" sz="4500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Структура проблемного урока.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 hangingPunct="0"/>
            <a:r>
              <a:rPr lang="ru-RU" b="1" dirty="0" smtClean="0"/>
              <a:t>возникновение проблемных ситуаций и постановка проблемы;</a:t>
            </a:r>
          </a:p>
          <a:p>
            <a:pPr lvl="0" fontAlgn="base" hangingPunct="0"/>
            <a:r>
              <a:rPr lang="ru-RU" b="1" dirty="0" smtClean="0"/>
              <a:t>выдвижение предположений и обоснования гипотезы;</a:t>
            </a:r>
          </a:p>
          <a:p>
            <a:pPr lvl="0" fontAlgn="base" hangingPunct="0"/>
            <a:r>
              <a:rPr lang="ru-RU" b="1" dirty="0" smtClean="0"/>
              <a:t>доказательство гипотезы; </a:t>
            </a:r>
          </a:p>
          <a:p>
            <a:pPr lvl="0" fontAlgn="base" hangingPunct="0"/>
            <a:r>
              <a:rPr lang="ru-RU" b="1" dirty="0" smtClean="0"/>
              <a:t>проверка правильности решения проблемы.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Создание проблемной ситуации.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Autofit/>
          </a:bodyPr>
          <a:lstStyle/>
          <a:p>
            <a:r>
              <a:rPr lang="ru-RU" b="1" u="sng" dirty="0" smtClean="0"/>
              <a:t>Высокий уровень. </a:t>
            </a:r>
          </a:p>
          <a:p>
            <a:pPr>
              <a:buNone/>
            </a:pPr>
            <a:r>
              <a:rPr lang="ru-RU" b="1" i="1" dirty="0" smtClean="0">
                <a:solidFill>
                  <a:srgbClr val="5318FA"/>
                </a:solidFill>
              </a:rPr>
              <a:t>Дочь, врач, тишь, шалаш, рожь, нож.</a:t>
            </a:r>
          </a:p>
          <a:p>
            <a:r>
              <a:rPr lang="ru-RU" b="1" u="sng" dirty="0" smtClean="0"/>
              <a:t>Средний уровень. </a:t>
            </a:r>
          </a:p>
          <a:p>
            <a:pPr>
              <a:buNone/>
            </a:pPr>
            <a:r>
              <a:rPr lang="ru-RU" b="1" i="1" dirty="0" smtClean="0">
                <a:solidFill>
                  <a:srgbClr val="5318FA"/>
                </a:solidFill>
              </a:rPr>
              <a:t>	 дочь			 врач</a:t>
            </a:r>
            <a:endParaRPr lang="ru-RU" b="1" dirty="0" smtClean="0">
              <a:solidFill>
                <a:srgbClr val="5318FA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5318FA"/>
                </a:solidFill>
              </a:rPr>
              <a:t>   	 тишь	               	 шалаш</a:t>
            </a:r>
            <a:endParaRPr lang="ru-RU" b="1" dirty="0" smtClean="0">
              <a:solidFill>
                <a:srgbClr val="5318FA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5318FA"/>
                </a:solidFill>
              </a:rPr>
              <a:t>	 рожь			 нож</a:t>
            </a:r>
            <a:endParaRPr lang="ru-RU" b="1" dirty="0" smtClean="0">
              <a:solidFill>
                <a:srgbClr val="5318FA"/>
              </a:solidFill>
            </a:endParaRPr>
          </a:p>
          <a:p>
            <a:r>
              <a:rPr lang="ru-RU" b="1" u="sng" dirty="0" smtClean="0"/>
              <a:t>Низкий уровень. </a:t>
            </a:r>
            <a:endParaRPr lang="ru-RU" b="1" u="sng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Закрепление изученного материала.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Упражнения-комплексы, которые воздействуют на интеллектуальные качества ребёнка.</a:t>
            </a:r>
          </a:p>
          <a:p>
            <a:r>
              <a:rPr lang="ru-RU" b="1" dirty="0" smtClean="0"/>
              <a:t>Лексико-орфографические упражнения комплексного характера, направленные на формирование абстрактного мышления.</a:t>
            </a:r>
          </a:p>
          <a:p>
            <a:r>
              <a:rPr lang="ru-RU" b="1" dirty="0" smtClean="0"/>
              <a:t>Упражнения комплексного характера, направленные на формирование лингвистического мышления.</a:t>
            </a:r>
          </a:p>
          <a:p>
            <a:r>
              <a:rPr lang="ru-RU" b="1" dirty="0" smtClean="0"/>
              <a:t>Упражнения предусматривающие работу с рассуждениями.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Виды упражнений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i="1" dirty="0" err="1" smtClean="0"/>
              <a:t>Разрушаеш</a:t>
            </a:r>
            <a:r>
              <a:rPr lang="ru-RU" i="1" dirty="0" smtClean="0"/>
              <a:t>…,гладят, </a:t>
            </a:r>
            <a:r>
              <a:rPr lang="ru-RU" i="1" dirty="0" err="1" smtClean="0"/>
              <a:t>поменяеш</a:t>
            </a:r>
            <a:r>
              <a:rPr lang="ru-RU" i="1" dirty="0" smtClean="0"/>
              <a:t>…, дружба, </a:t>
            </a:r>
            <a:r>
              <a:rPr lang="ru-RU" i="1" dirty="0" err="1" smtClean="0"/>
              <a:t>расшатаеш</a:t>
            </a:r>
            <a:r>
              <a:rPr lang="ru-RU" i="1" dirty="0" smtClean="0"/>
              <a:t>…, </a:t>
            </a:r>
            <a:r>
              <a:rPr lang="ru-RU" i="1" dirty="0" err="1" smtClean="0"/>
              <a:t>подсчитаеш</a:t>
            </a:r>
            <a:r>
              <a:rPr lang="ru-RU" i="1" dirty="0" smtClean="0"/>
              <a:t>…, </a:t>
            </a:r>
            <a:r>
              <a:rPr lang="ru-RU" i="1" dirty="0" err="1" smtClean="0"/>
              <a:t>надпишеш</a:t>
            </a:r>
            <a:r>
              <a:rPr lang="ru-RU" i="1" dirty="0" smtClean="0"/>
              <a:t>…, </a:t>
            </a:r>
            <a:r>
              <a:rPr lang="ru-RU" i="1" dirty="0" err="1" smtClean="0"/>
              <a:t>накормиш</a:t>
            </a:r>
            <a:r>
              <a:rPr lang="ru-RU" i="1" dirty="0" smtClean="0"/>
              <a:t>…».</a:t>
            </a:r>
            <a:endParaRPr lang="ru-RU" dirty="0" smtClean="0"/>
          </a:p>
          <a:p>
            <a:r>
              <a:rPr lang="ru-RU" i="1" dirty="0" smtClean="0"/>
              <a:t>П…</a:t>
            </a:r>
            <a:r>
              <a:rPr lang="ru-RU" i="1" dirty="0" err="1" smtClean="0"/>
              <a:t>ртрет</a:t>
            </a:r>
            <a:r>
              <a:rPr lang="ru-RU" i="1" dirty="0" smtClean="0"/>
              <a:t>, Луна, с…м…лёт, первый к…см…</a:t>
            </a:r>
            <a:r>
              <a:rPr lang="ru-RU" i="1" dirty="0" err="1" smtClean="0"/>
              <a:t>навт</a:t>
            </a:r>
            <a:r>
              <a:rPr lang="ru-RU" i="1" dirty="0" smtClean="0"/>
              <a:t>, т…л…фон, тракт…</a:t>
            </a:r>
            <a:r>
              <a:rPr lang="ru-RU" i="1" dirty="0" err="1" smtClean="0"/>
              <a:t>р</a:t>
            </a:r>
            <a:r>
              <a:rPr lang="ru-RU" i="1" dirty="0" smtClean="0"/>
              <a:t>, Рос…</a:t>
            </a:r>
            <a:r>
              <a:rPr lang="ru-RU" i="1" dirty="0" err="1" smtClean="0"/>
              <a:t>ия</a:t>
            </a:r>
            <a:r>
              <a:rPr lang="ru-RU" i="1" dirty="0" smtClean="0"/>
              <a:t>, </a:t>
            </a:r>
            <a:r>
              <a:rPr lang="ru-RU" i="1" dirty="0" err="1" smtClean="0"/>
              <a:t>уч</a:t>
            </a:r>
            <a:r>
              <a:rPr lang="ru-RU" i="1" dirty="0" smtClean="0"/>
              <a:t>…</a:t>
            </a:r>
            <a:r>
              <a:rPr lang="ru-RU" i="1" dirty="0" err="1" smtClean="0"/>
              <a:t>тель</a:t>
            </a:r>
            <a:r>
              <a:rPr lang="ru-RU" i="1" dirty="0" smtClean="0"/>
              <a:t>, ст…лица, М…</a:t>
            </a:r>
            <a:r>
              <a:rPr lang="ru-RU" i="1" dirty="0" err="1" smtClean="0"/>
              <a:t>сква</a:t>
            </a:r>
            <a:r>
              <a:rPr lang="ru-RU" i="1" dirty="0" smtClean="0"/>
              <a:t>, стр…на, В…</a:t>
            </a:r>
            <a:r>
              <a:rPr lang="ru-RU" i="1" dirty="0" err="1" smtClean="0"/>
              <a:t>нера</a:t>
            </a:r>
            <a:r>
              <a:rPr lang="ru-RU" i="1" dirty="0" smtClean="0"/>
              <a:t>, гор…</a:t>
            </a:r>
            <a:r>
              <a:rPr lang="ru-RU" i="1" dirty="0" err="1" smtClean="0"/>
              <a:t>д</a:t>
            </a:r>
            <a:r>
              <a:rPr lang="ru-RU" i="1" dirty="0" smtClean="0"/>
              <a:t>, к…см…</a:t>
            </a:r>
            <a:r>
              <a:rPr lang="ru-RU" i="1" dirty="0" err="1" smtClean="0"/>
              <a:t>навт</a:t>
            </a:r>
            <a:r>
              <a:rPr lang="ru-RU" i="1" dirty="0" smtClean="0"/>
              <a:t>, Солнечная система, пр…</a:t>
            </a:r>
            <a:r>
              <a:rPr lang="ru-RU" i="1" dirty="0" err="1" smtClean="0"/>
              <a:t>з</a:t>
            </a:r>
            <a:r>
              <a:rPr lang="ru-RU" i="1" dirty="0" smtClean="0"/>
              <a:t>…</a:t>
            </a:r>
            <a:r>
              <a:rPr lang="ru-RU" i="1" dirty="0" err="1" smtClean="0"/>
              <a:t>дент</a:t>
            </a:r>
            <a:r>
              <a:rPr lang="ru-RU" i="1" dirty="0" smtClean="0"/>
              <a:t>, к…</a:t>
            </a:r>
            <a:r>
              <a:rPr lang="ru-RU" i="1" dirty="0" err="1" smtClean="0"/>
              <a:t>мбайн</a:t>
            </a:r>
            <a:r>
              <a:rPr lang="ru-RU" i="1" dirty="0" smtClean="0"/>
              <a:t>».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Орех раскололся. Обезьяна положила орех на камень и постучала по нему другим камнем».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Образец: Обезьяна положила орех на камень и постучала по нему другим камнем. Орех раскололся. Проказница полакомилась его ядром.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538294">
                <a:tc>
                  <a:txBody>
                    <a:bodyPr/>
                    <a:lstStyle/>
                    <a:p>
                      <a:r>
                        <a:rPr lang="ru-RU" sz="28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Сегодня тёплый воскресный день.</a:t>
                      </a:r>
                      <a:endParaRPr lang="ru-RU" sz="28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Значит, завтра будет хорошая</a:t>
                      </a:r>
                      <a:r>
                        <a:rPr lang="ru-RU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погода.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Значит, завтра понедельник.</a:t>
                      </a:r>
                    </a:p>
                    <a:p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38294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Лягушки и жабы живут только в пресной воде.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Значит, их нет в солёных морях и озёрах.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Значит, они не выходят на сушу.</a:t>
                      </a:r>
                    </a:p>
                    <a:p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960438"/>
          </a:xfrm>
        </p:spPr>
        <p:txBody>
          <a:bodyPr/>
          <a:lstStyle/>
          <a:p>
            <a:r>
              <a:rPr lang="ru-RU" sz="2800" b="1" u="sng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УРОВЕНЬ ИНТЕЛЛЕКТУАЛЬНОЙ ДЕЯТЕЛЬНОСТИ</a:t>
            </a:r>
            <a:r>
              <a:rPr lang="ru-RU" sz="4000"/>
              <a:t> 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Цель:</a:t>
            </a:r>
            <a:r>
              <a:rPr lang="ru-RU" b="1" dirty="0" smtClean="0"/>
              <a:t> выявить сущность и возможности интеллектуального развития на уроках русского языка обучающимися начальных классов.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Задачи:</a:t>
            </a:r>
          </a:p>
          <a:p>
            <a:r>
              <a:rPr lang="ru-RU" b="1" dirty="0" smtClean="0"/>
              <a:t>Определить сущность и возможности интеллектуального развития и его механизм.</a:t>
            </a:r>
          </a:p>
          <a:p>
            <a:r>
              <a:rPr lang="ru-RU" b="1" dirty="0" smtClean="0"/>
              <a:t>Выявить формы, методы интеллектуального развития в процессе преподавания русского языка.</a:t>
            </a:r>
          </a:p>
          <a:p>
            <a:r>
              <a:rPr lang="ru-RU" b="1" dirty="0" smtClean="0"/>
              <a:t>Подобрать и систематизировать комплекс заданий направленных на развитие интеллектуальных способностей.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Теоретические основы методики интеллектуального развития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sz="4100" b="1" dirty="0" smtClean="0">
                <a:solidFill>
                  <a:srgbClr val="FF0000"/>
                </a:solidFill>
              </a:rPr>
              <a:t>Интеллект</a:t>
            </a:r>
            <a:r>
              <a:rPr lang="ru-RU" sz="3400" dirty="0" smtClean="0">
                <a:solidFill>
                  <a:srgbClr val="FF0000"/>
                </a:solidFill>
              </a:rPr>
              <a:t> –</a:t>
            </a:r>
            <a:r>
              <a:rPr lang="ru-RU" sz="3400" dirty="0" smtClean="0"/>
              <a:t> </a:t>
            </a:r>
            <a:r>
              <a:rPr lang="ru-RU" sz="3400" b="1" dirty="0" smtClean="0"/>
              <a:t>это совокупность качеств индивида, которая обеспечивает мыслительную деятельность человека. В свою очередь он характеризуется: </a:t>
            </a:r>
          </a:p>
          <a:p>
            <a:r>
              <a:rPr lang="ru-RU" sz="3400" b="1" dirty="0" smtClean="0"/>
              <a:t>эрудицией</a:t>
            </a:r>
          </a:p>
          <a:p>
            <a:r>
              <a:rPr lang="ru-RU" sz="3400" b="1" dirty="0" smtClean="0"/>
              <a:t>способностью к мыслительным операциям: анализу, синтезу</a:t>
            </a:r>
          </a:p>
          <a:p>
            <a:r>
              <a:rPr lang="ru-RU" sz="3400" b="1" dirty="0" smtClean="0"/>
              <a:t> способностью к логическому мышлению</a:t>
            </a:r>
          </a:p>
          <a:p>
            <a:r>
              <a:rPr lang="ru-RU" sz="3400" b="1" dirty="0" smtClean="0"/>
              <a:t> вниманием, памятью,  наблюдательностью, сообразительностью, различными  видами мышления: наглядно-действенным, наглядно-образным, словесно-логическим, речью.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14380"/>
          </a:xfrm>
        </p:spPr>
        <p:txBody>
          <a:bodyPr>
            <a:noAutofit/>
          </a:bodyPr>
          <a:lstStyle/>
          <a:p>
            <a:r>
              <a:rPr lang="ru-RU" sz="2800" dirty="0" smtClean="0"/>
              <a:t>Теоретические основы методики интеллектуального развития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/>
          <a:lstStyle/>
          <a:p>
            <a:r>
              <a:rPr lang="ru-RU" b="1" dirty="0" smtClean="0"/>
              <a:t>Принцип разностороннего развивающего воздействия на интеллект ребёнка.</a:t>
            </a:r>
          </a:p>
          <a:p>
            <a:r>
              <a:rPr lang="ru-RU" b="1" dirty="0" smtClean="0"/>
              <a:t>Принцип действенного подхода к обучению.</a:t>
            </a:r>
          </a:p>
          <a:p>
            <a:r>
              <a:rPr lang="ru-RU" b="1" dirty="0" smtClean="0"/>
              <a:t>Принцип обоснованного ответа.</a:t>
            </a:r>
          </a:p>
          <a:p>
            <a:r>
              <a:rPr lang="ru-RU" b="1" dirty="0" smtClean="0"/>
              <a:t>Принцип сотрудничества, делового партнёрства учителя и обучающихся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/>
              <a:t>Структура урока закрепления и развития знаний, умений и навыков</a:t>
            </a:r>
            <a:br>
              <a:rPr lang="ru-RU" sz="2800" b="1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70000" lnSpcReduction="20000"/>
          </a:bodyPr>
          <a:lstStyle/>
          <a:p>
            <a:r>
              <a:rPr lang="ru-RU" sz="3400" b="1" dirty="0" smtClean="0"/>
              <a:t>1. Мобилизующий этап.</a:t>
            </a:r>
          </a:p>
          <a:p>
            <a:r>
              <a:rPr lang="ru-RU" sz="3400" b="1" dirty="0" smtClean="0"/>
              <a:t>2. Формулирование обучающимися темы и целей урока.</a:t>
            </a:r>
          </a:p>
          <a:p>
            <a:r>
              <a:rPr lang="ru-RU" sz="3400" b="1" dirty="0" smtClean="0"/>
              <a:t>3. Повторение теоретического материала.</a:t>
            </a:r>
          </a:p>
          <a:p>
            <a:r>
              <a:rPr lang="ru-RU" sz="3400" b="1" dirty="0" smtClean="0"/>
              <a:t>4. Словарно-орфографическая работа.</a:t>
            </a:r>
          </a:p>
          <a:p>
            <a:r>
              <a:rPr lang="ru-RU" sz="3400" b="1" dirty="0" smtClean="0"/>
              <a:t>5.Выполнение тренировочных упражнений (комплексные интеллектуально-лингвистические упражнения, познавательные задания, текстовые упражнения и др.)</a:t>
            </a:r>
          </a:p>
          <a:p>
            <a:r>
              <a:rPr lang="ru-RU" sz="3400" b="1" dirty="0" smtClean="0"/>
              <a:t>6. Проверка выполненных работ.</a:t>
            </a:r>
          </a:p>
          <a:p>
            <a:r>
              <a:rPr lang="ru-RU" sz="3400" b="1" dirty="0" smtClean="0"/>
              <a:t>7. Коррекция допущенных ошибок.</a:t>
            </a:r>
          </a:p>
          <a:p>
            <a:r>
              <a:rPr lang="ru-RU" sz="3400" b="1" dirty="0" smtClean="0"/>
              <a:t>8. Подведение итогов урока.</a:t>
            </a:r>
          </a:p>
          <a:p>
            <a:r>
              <a:rPr lang="ru-RU" sz="3400" b="1" dirty="0" smtClean="0"/>
              <a:t>9. Рефлексия.</a:t>
            </a:r>
          </a:p>
          <a:p>
            <a:r>
              <a:rPr lang="ru-RU" sz="3400" b="1" dirty="0" smtClean="0"/>
              <a:t>10. Домашнее задание.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428760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Специфика проведения минутки чистописания.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u="sng" dirty="0" smtClean="0"/>
              <a:t>1. Подготовительная:</a:t>
            </a:r>
          </a:p>
          <a:p>
            <a:r>
              <a:rPr lang="ru-RU" b="1" dirty="0" smtClean="0"/>
              <a:t>определение и формулирование учащимися темы  минутки чистописания;</a:t>
            </a:r>
          </a:p>
          <a:p>
            <a:r>
              <a:rPr lang="ru-RU" b="1" dirty="0" smtClean="0"/>
              <a:t>формулирование детьми плана предстоящих действий по написанию букв и их элементов.</a:t>
            </a:r>
          </a:p>
          <a:p>
            <a:pPr>
              <a:buNone/>
            </a:pPr>
            <a:r>
              <a:rPr lang="ru-RU" b="1" u="sng" dirty="0" smtClean="0"/>
              <a:t>2. Исполнительная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Подготовительная фаза</a:t>
            </a:r>
            <a:br>
              <a:rPr lang="ru-RU" dirty="0" smtClean="0"/>
            </a:br>
            <a:r>
              <a:rPr lang="ru-RU" dirty="0" smtClean="0"/>
              <a:t>Определение темы.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/>
          </a:bodyPr>
          <a:lstStyle/>
          <a:p>
            <a:r>
              <a:rPr lang="ru-RU" b="1" dirty="0" smtClean="0"/>
              <a:t>с </a:t>
            </a:r>
            <a:r>
              <a:rPr lang="ru-RU" b="1" dirty="0" err="1" smtClean="0"/>
              <a:t>п</a:t>
            </a:r>
            <a:r>
              <a:rPr lang="ru-RU" b="1" dirty="0" smtClean="0"/>
              <a:t> о к л ж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ц ж </a:t>
            </a:r>
            <a:r>
              <a:rPr lang="ru-RU" b="1" dirty="0" err="1" smtClean="0">
                <a:solidFill>
                  <a:srgbClr val="FF0000"/>
                </a:solidFill>
              </a:rPr>
              <a:t>ш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щ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smtClean="0"/>
              <a:t>5  3  1</a:t>
            </a:r>
          </a:p>
          <a:p>
            <a:pPr>
              <a:buNone/>
            </a:pPr>
            <a:r>
              <a:rPr lang="ru-RU" b="1" dirty="0" smtClean="0"/>
              <a:t>	</a:t>
            </a:r>
            <a:r>
              <a:rPr lang="ru-RU" b="1" dirty="0" err="1" smtClean="0"/>
              <a:t>д</a:t>
            </a:r>
            <a:r>
              <a:rPr lang="ru-RU" b="1" dirty="0" smtClean="0"/>
              <a:t>  в  ?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С т о л </a:t>
            </a:r>
            <a:r>
              <a:rPr lang="ru-RU" b="1" dirty="0" err="1" smtClean="0">
                <a:solidFill>
                  <a:srgbClr val="FF0000"/>
                </a:solidFill>
              </a:rPr>
              <a:t>ш</a:t>
            </a:r>
            <a:r>
              <a:rPr lang="ru-RU" b="1" dirty="0" smtClean="0">
                <a:solidFill>
                  <a:srgbClr val="FF0000"/>
                </a:solidFill>
              </a:rPr>
              <a:t> к а </a:t>
            </a:r>
            <a:r>
              <a:rPr lang="ru-RU" b="1" dirty="0" err="1" smtClean="0">
                <a:solidFill>
                  <a:srgbClr val="FF0000"/>
                </a:solidFill>
              </a:rPr>
              <a:t>ф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 к </a:t>
            </a:r>
            <a:r>
              <a:rPr lang="ru-RU" b="1" dirty="0" err="1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0000"/>
                </a:solidFill>
              </a:rPr>
              <a:t> о т</a:t>
            </a:r>
          </a:p>
          <a:p>
            <a:r>
              <a:rPr lang="ru-RU" b="1" dirty="0" smtClean="0"/>
              <a:t>Енот, ёлка, маяк, льёт, мёд.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М…</a:t>
            </a:r>
            <a:r>
              <a:rPr lang="ru-RU" b="1" dirty="0" err="1" smtClean="0">
                <a:solidFill>
                  <a:srgbClr val="FF0000"/>
                </a:solidFill>
              </a:rPr>
              <a:t>рщины</a:t>
            </a:r>
            <a:r>
              <a:rPr lang="ru-RU" b="1" dirty="0" smtClean="0">
                <a:solidFill>
                  <a:srgbClr val="FF0000"/>
                </a:solidFill>
              </a:rPr>
              <a:t> , ел…ник, тр…</a:t>
            </a:r>
            <a:r>
              <a:rPr lang="ru-RU" b="1" dirty="0" err="1" smtClean="0">
                <a:solidFill>
                  <a:srgbClr val="FF0000"/>
                </a:solidFill>
              </a:rPr>
              <a:t>вяной</a:t>
            </a:r>
            <a:r>
              <a:rPr lang="ru-RU" b="1" dirty="0" smtClean="0">
                <a:solidFill>
                  <a:srgbClr val="FF0000"/>
                </a:solidFill>
              </a:rPr>
              <a:t>,  </a:t>
            </a:r>
            <a:r>
              <a:rPr lang="ru-RU" b="1" dirty="0" err="1" smtClean="0">
                <a:solidFill>
                  <a:srgbClr val="FF0000"/>
                </a:solidFill>
              </a:rPr>
              <a:t>разв</a:t>
            </a:r>
            <a:r>
              <a:rPr lang="ru-RU" b="1" dirty="0" smtClean="0">
                <a:solidFill>
                  <a:srgbClr val="FF0000"/>
                </a:solidFill>
              </a:rPr>
              <a:t>…лил, сб…жал.</a:t>
            </a:r>
          </a:p>
          <a:p>
            <a:endParaRPr lang="ru-RU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Подготовительная фаза.</a:t>
            </a:r>
            <a:br>
              <a:rPr lang="ru-RU" sz="3200" dirty="0" smtClean="0"/>
            </a:br>
            <a:r>
              <a:rPr lang="ru-RU" sz="3200" dirty="0" smtClean="0"/>
              <a:t>План работы.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err="1" smtClean="0">
                <a:solidFill>
                  <a:srgbClr val="5318FA"/>
                </a:solidFill>
              </a:rPr>
              <a:t>Ффа</a:t>
            </a:r>
            <a:r>
              <a:rPr lang="ru-RU" sz="3600" dirty="0" smtClean="0">
                <a:solidFill>
                  <a:srgbClr val="5318FA"/>
                </a:solidFill>
              </a:rPr>
              <a:t>  </a:t>
            </a:r>
            <a:r>
              <a:rPr lang="ru-RU" sz="3600" dirty="0" err="1" smtClean="0">
                <a:solidFill>
                  <a:srgbClr val="5318FA"/>
                </a:solidFill>
              </a:rPr>
              <a:t>Ффе</a:t>
            </a:r>
            <a:r>
              <a:rPr lang="ru-RU" sz="3600" dirty="0" smtClean="0">
                <a:solidFill>
                  <a:srgbClr val="5318FA"/>
                </a:solidFill>
              </a:rPr>
              <a:t>   </a:t>
            </a:r>
            <a:r>
              <a:rPr lang="ru-RU" sz="3600" dirty="0" err="1" smtClean="0">
                <a:solidFill>
                  <a:srgbClr val="5318FA"/>
                </a:solidFill>
              </a:rPr>
              <a:t>Ффё</a:t>
            </a:r>
            <a:r>
              <a:rPr lang="ru-RU" sz="3600" dirty="0" smtClean="0">
                <a:solidFill>
                  <a:srgbClr val="5318FA"/>
                </a:solidFill>
              </a:rPr>
              <a:t>  …</a:t>
            </a:r>
          </a:p>
          <a:p>
            <a:r>
              <a:rPr lang="ru-RU" sz="3600" dirty="0" err="1" smtClean="0"/>
              <a:t>Дде</a:t>
            </a:r>
            <a:r>
              <a:rPr lang="ru-RU" sz="3600" dirty="0" smtClean="0"/>
              <a:t>  </a:t>
            </a:r>
            <a:r>
              <a:rPr lang="ru-RU" sz="3600" dirty="0" err="1" smtClean="0"/>
              <a:t>Ддё</a:t>
            </a:r>
            <a:r>
              <a:rPr lang="ru-RU" sz="3600" dirty="0" smtClean="0"/>
              <a:t>   </a:t>
            </a:r>
            <a:r>
              <a:rPr lang="ru-RU" sz="3600" dirty="0" err="1" smtClean="0"/>
              <a:t>Дди</a:t>
            </a:r>
            <a:r>
              <a:rPr lang="ru-RU" sz="3600" dirty="0" smtClean="0"/>
              <a:t>   </a:t>
            </a:r>
            <a:r>
              <a:rPr lang="ru-RU" sz="3600" dirty="0" err="1" smtClean="0"/>
              <a:t>Дд</a:t>
            </a:r>
            <a:r>
              <a:rPr lang="ru-RU" sz="3600" dirty="0" smtClean="0"/>
              <a:t>…</a:t>
            </a:r>
          </a:p>
          <a:p>
            <a:r>
              <a:rPr lang="ru-RU" sz="3600" dirty="0" err="1" smtClean="0">
                <a:solidFill>
                  <a:srgbClr val="5318FA"/>
                </a:solidFill>
              </a:rPr>
              <a:t>Яяб</a:t>
            </a:r>
            <a:r>
              <a:rPr lang="ru-RU" sz="3600" dirty="0" smtClean="0">
                <a:solidFill>
                  <a:srgbClr val="5318FA"/>
                </a:solidFill>
              </a:rPr>
              <a:t>   </a:t>
            </a:r>
            <a:r>
              <a:rPr lang="ru-RU" sz="3600" dirty="0" err="1" smtClean="0">
                <a:solidFill>
                  <a:srgbClr val="5318FA"/>
                </a:solidFill>
              </a:rPr>
              <a:t>Яящ</a:t>
            </a:r>
            <a:r>
              <a:rPr lang="ru-RU" sz="3600" dirty="0" smtClean="0">
                <a:solidFill>
                  <a:srgbClr val="5318FA"/>
                </a:solidFill>
              </a:rPr>
              <a:t>   </a:t>
            </a:r>
            <a:r>
              <a:rPr lang="ru-RU" sz="3600" dirty="0" err="1" smtClean="0">
                <a:solidFill>
                  <a:srgbClr val="5318FA"/>
                </a:solidFill>
              </a:rPr>
              <a:t>Яяв</a:t>
            </a:r>
            <a:r>
              <a:rPr lang="ru-RU" sz="3600" dirty="0" smtClean="0">
                <a:solidFill>
                  <a:srgbClr val="5318FA"/>
                </a:solidFill>
              </a:rPr>
              <a:t>   </a:t>
            </a:r>
            <a:r>
              <a:rPr lang="ru-RU" sz="3600" dirty="0" err="1" smtClean="0">
                <a:solidFill>
                  <a:srgbClr val="5318FA"/>
                </a:solidFill>
              </a:rPr>
              <a:t>Яя</a:t>
            </a:r>
            <a:r>
              <a:rPr lang="ru-RU" sz="3600" dirty="0" smtClean="0">
                <a:solidFill>
                  <a:srgbClr val="5318FA"/>
                </a:solidFill>
              </a:rPr>
              <a:t>…</a:t>
            </a:r>
          </a:p>
          <a:p>
            <a:r>
              <a:rPr lang="ru-RU" sz="3600" dirty="0" err="1" smtClean="0"/>
              <a:t>Вдтл</a:t>
            </a:r>
            <a:r>
              <a:rPr lang="ru-RU" sz="3600" dirty="0" smtClean="0"/>
              <a:t>   </a:t>
            </a:r>
            <a:r>
              <a:rPr lang="ru-RU" sz="3600" dirty="0" err="1" smtClean="0"/>
              <a:t>Втлд</a:t>
            </a:r>
            <a:r>
              <a:rPr lang="ru-RU" sz="3600" dirty="0" smtClean="0"/>
              <a:t>   </a:t>
            </a:r>
            <a:r>
              <a:rPr lang="ru-RU" sz="3600" dirty="0" err="1" smtClean="0"/>
              <a:t>Влтд</a:t>
            </a:r>
            <a:r>
              <a:rPr lang="ru-RU" sz="3600" dirty="0" smtClean="0"/>
              <a:t>  </a:t>
            </a:r>
            <a:endParaRPr lang="ru-RU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Приемы и формы работы над словарным</a:t>
            </a:r>
            <a:br>
              <a:rPr lang="ru-RU" sz="2800" b="1" dirty="0" smtClean="0"/>
            </a:br>
            <a:r>
              <a:rPr lang="ru-RU" sz="2800" b="1" dirty="0" smtClean="0"/>
              <a:t>словом на уроках русского языка.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представление учащимся нового словарного слова;</a:t>
            </a:r>
          </a:p>
          <a:p>
            <a:r>
              <a:rPr lang="ru-RU" dirty="0" smtClean="0"/>
              <a:t>выявление его лексического значения;</a:t>
            </a:r>
          </a:p>
          <a:p>
            <a:r>
              <a:rPr lang="ru-RU" dirty="0" smtClean="0"/>
              <a:t> этимологическая справка (где это возможно);</a:t>
            </a:r>
          </a:p>
          <a:p>
            <a:r>
              <a:rPr lang="ru-RU" dirty="0" smtClean="0"/>
              <a:t> освоение написания слова;</a:t>
            </a:r>
          </a:p>
          <a:p>
            <a:r>
              <a:rPr lang="ru-RU" dirty="0" smtClean="0"/>
              <a:t> введение нового словарного слова в активный словарь детей.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4-1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4-11</Template>
  <TotalTime>409</TotalTime>
  <Words>799</Words>
  <Application>Microsoft Office PowerPoint</Application>
  <PresentationFormat>Экран (4:3)</PresentationFormat>
  <Paragraphs>172</Paragraphs>
  <Slides>19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4-11</vt:lpstr>
      <vt:lpstr>Интеллектуальное развитие младших школьников на уроках русского языка.</vt:lpstr>
      <vt:lpstr>Слайд 2</vt:lpstr>
      <vt:lpstr>Теоретические основы методики интеллектуального развития</vt:lpstr>
      <vt:lpstr>Теоретические основы методики интеллектуального развития</vt:lpstr>
      <vt:lpstr>Структура урока закрепления и развития знаний, умений и навыков </vt:lpstr>
      <vt:lpstr>Специфика проведения минутки чистописания. </vt:lpstr>
      <vt:lpstr>Подготовительная фаза Определение темы.</vt:lpstr>
      <vt:lpstr>Подготовительная фаза. План работы.</vt:lpstr>
      <vt:lpstr>Приемы и формы работы над словарным словом на уроках русского языка. </vt:lpstr>
      <vt:lpstr> </vt:lpstr>
      <vt:lpstr>Слайд 11</vt:lpstr>
      <vt:lpstr>Слайд 12</vt:lpstr>
      <vt:lpstr>Структура проблемного урока.</vt:lpstr>
      <vt:lpstr>Создание проблемной ситуации.</vt:lpstr>
      <vt:lpstr>Закрепление изученного материала.</vt:lpstr>
      <vt:lpstr>Виды упражнений</vt:lpstr>
      <vt:lpstr>Слайд 17</vt:lpstr>
      <vt:lpstr>Слайд 18</vt:lpstr>
      <vt:lpstr>УРОВЕНЬ ИНТЕЛЛЕКТУАЛЬНОЙ ДЕЯТЕЛЬНОСТИ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Интеллектуальное развитие младших школьников на уроках русского языка.</dc:title>
  <dc:creator>Тимур</dc:creator>
  <cp:lastModifiedBy>Наталья Борисовна</cp:lastModifiedBy>
  <cp:revision>43</cp:revision>
  <dcterms:created xsi:type="dcterms:W3CDTF">2010-11-06T17:46:05Z</dcterms:created>
  <dcterms:modified xsi:type="dcterms:W3CDTF">2010-11-16T07:39:16Z</dcterms:modified>
</cp:coreProperties>
</file>