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A57BC-2140-4D1E-967E-A161100AE2CB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75B13-86B2-407F-8C0C-0BB6D404FB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8ECB7-4F8E-405B-BB9F-EEA41450C9A8}" type="slidenum">
              <a:rPr lang="ru-RU" smtClean="0">
                <a:latin typeface="Arial" pitchFamily="34" charset="0"/>
              </a:rPr>
              <a:pPr/>
              <a:t>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AF40-6D1B-4D2F-AE65-D693588DE69C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87C7FA-7D61-482B-B43E-FF2375549D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AF40-6D1B-4D2F-AE65-D693588DE69C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C7FA-7D61-482B-B43E-FF2375549D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AF40-6D1B-4D2F-AE65-D693588DE69C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C7FA-7D61-482B-B43E-FF2375549D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62DF2-6009-43CB-BFE7-AEE7F9903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AF40-6D1B-4D2F-AE65-D693588DE69C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87C7FA-7D61-482B-B43E-FF2375549D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AF40-6D1B-4D2F-AE65-D693588DE69C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C7FA-7D61-482B-B43E-FF2375549D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AF40-6D1B-4D2F-AE65-D693588DE69C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C7FA-7D61-482B-B43E-FF2375549D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AF40-6D1B-4D2F-AE65-D693588DE69C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687C7FA-7D61-482B-B43E-FF2375549DD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AF40-6D1B-4D2F-AE65-D693588DE69C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C7FA-7D61-482B-B43E-FF2375549D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AF40-6D1B-4D2F-AE65-D693588DE69C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C7FA-7D61-482B-B43E-FF2375549D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AF40-6D1B-4D2F-AE65-D693588DE69C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C7FA-7D61-482B-B43E-FF2375549D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AF40-6D1B-4D2F-AE65-D693588DE69C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C7FA-7D61-482B-B43E-FF2375549DD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E9AF40-6D1B-4D2F-AE65-D693588DE69C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87C7FA-7D61-482B-B43E-FF2375549DD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785810"/>
          </a:xfrm>
        </p:spPr>
        <p:txBody>
          <a:bodyPr>
            <a:noAutofit/>
          </a:bodyPr>
          <a:lstStyle/>
          <a:p>
            <a:pPr marL="54864" indent="0" algn="ctr" fontAlgn="auto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2060"/>
                </a:solidFill>
              </a:rPr>
              <a:t>Цель моей педагогической работы: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85875"/>
            <a:ext cx="8929688" cy="4525963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b="1" i="1" dirty="0" smtClean="0">
                <a:solidFill>
                  <a:srgbClr val="66FF66"/>
                </a:solidFill>
              </a:rPr>
              <a:t>      </a:t>
            </a:r>
            <a:r>
              <a:rPr lang="ru-RU" sz="1600" b="1" i="1" dirty="0" smtClean="0">
                <a:solidFill>
                  <a:schemeClr val="tx1">
                    <a:lumMod val="95000"/>
                  </a:schemeClr>
                </a:solidFill>
              </a:rPr>
              <a:t>Воспитание у учащихся толерантного поведения и правильного понимания всего многообразия культур нашего мира.</a:t>
            </a: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214313" y="1857375"/>
            <a:ext cx="8715375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/>
            <a:r>
              <a:rPr lang="ru-RU" sz="1600" b="1"/>
              <a:t>- Развитие личности  как носителя  языка с ее этно-, социо-, психологическими особенностями, способной ощущать язык как высший дар, национальную и общечеловеческую ценность;</a:t>
            </a:r>
          </a:p>
          <a:p>
            <a:pPr algn="just">
              <a:buFontTx/>
              <a:buChar char="-"/>
            </a:pPr>
            <a:r>
              <a:rPr lang="ru-RU" sz="1600" b="1"/>
              <a:t>  Развитие чувства национального самосознания и общероссийского сознания, чувства любви к своему отечеству на основе традиций  родной культуры и воспитание чувства национальной терпимости, уважения к другим национальным культурам;</a:t>
            </a:r>
          </a:p>
          <a:p>
            <a:pPr algn="just"/>
            <a:r>
              <a:rPr lang="ru-RU" sz="1600" b="1"/>
              <a:t>-  Овладение речевой деятельностью – рецептивной, помогающей ребенку приобщиться к накопленной человечеством культуре, и продуктивной, развивающей творческий потенциал личности;</a:t>
            </a:r>
          </a:p>
          <a:p>
            <a:pPr algn="just">
              <a:buFontTx/>
              <a:buChar char="-"/>
            </a:pPr>
            <a:r>
              <a:rPr lang="ru-RU" sz="1600" b="1"/>
              <a:t>   Приобщение учащихся  к богатству и красоте родного  слова, запечатленного  в письменных памятниках национальной культуры, художественных  произведениях, образцовых текстах устной и письменной речи;</a:t>
            </a:r>
          </a:p>
          <a:p>
            <a:pPr algn="just">
              <a:buFontTx/>
              <a:buChar char="-"/>
            </a:pPr>
            <a:r>
              <a:rPr lang="ru-RU" sz="1600" b="1"/>
              <a:t>  развитие способностей восприятия, понимания,  интерпретации содержания  художественного текста  как условия для воспитания  любви и интереса к родной речи;</a:t>
            </a:r>
          </a:p>
          <a:p>
            <a:pPr algn="just">
              <a:buFontTx/>
              <a:buChar char="-"/>
            </a:pPr>
            <a:r>
              <a:rPr lang="ru-RU" sz="1600" b="1"/>
              <a:t> постижение через язык, художественную литературу мировоззрения  народа, его истории, философии, культуры, всей системы нравственных и духовных ценностей.</a:t>
            </a:r>
          </a:p>
        </p:txBody>
      </p:sp>
    </p:spTree>
  </p:cSld>
  <p:clrMapOvr>
    <a:masterClrMapping/>
  </p:clrMapOvr>
  <p:transition spd="slow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7858125" cy="500062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Задачи  педагогической  деятельности: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428750"/>
            <a:ext cx="3857625" cy="4643438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sz="2000" b="1" i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4291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развивать в коллективе гуманные отношения, умение жить среди людей;</a:t>
            </a:r>
          </a:p>
          <a:p>
            <a:pPr marL="0" indent="44291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пробуждать в детях стремление понять себя, формировать свой характер;</a:t>
            </a:r>
          </a:p>
          <a:p>
            <a:pPr marL="0" indent="44291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воспитывать личность, адаптированную к условиям современной жизни, уважающую чужое и свое мнение, умеющую ценить прекрасное; личность здоровую, добрую, умную, сильную.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800" b="1" i="1" dirty="0" smtClean="0">
              <a:solidFill>
                <a:srgbClr val="003300"/>
              </a:solidFill>
              <a:latin typeface="Castellar" pitchFamily="18" charset="0"/>
            </a:endParaRPr>
          </a:p>
        </p:txBody>
      </p:sp>
      <p:pic>
        <p:nvPicPr>
          <p:cNvPr id="25604" name="Picture 4" descr="C:\Users\Shevchenko\Desktop\Выпускной Фото 2012\IMG_1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1643063"/>
            <a:ext cx="4857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4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4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CC"/>
                </a:solidFill>
              </a:rPr>
              <a:t> </a:t>
            </a:r>
            <a:endParaRPr lang="ru-RU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26627" name="Picture 6" descr="H:\фото МО\НЕДЕЛЯ\P1020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928688"/>
            <a:ext cx="3786188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H:\фото МО\НЕДЕЛЯ\P1020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928688"/>
            <a:ext cx="38576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H:\фото МО\НЕДЕЛЯ\P10202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3929063"/>
            <a:ext cx="37861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1357313" y="285750"/>
            <a:ext cx="6500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Школьные годы чудесные…</a:t>
            </a:r>
          </a:p>
        </p:txBody>
      </p:sp>
      <p:pic>
        <p:nvPicPr>
          <p:cNvPr id="26631" name="Picture 5" descr="H:\фото МО\НЕДЕЛЯ\P1020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3929063"/>
            <a:ext cx="38576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1000084"/>
            <a:ext cx="9144000" cy="5857916"/>
          </a:xfrm>
        </p:spPr>
        <p:txBody>
          <a:bodyPr>
            <a:noAutofit/>
          </a:bodyPr>
          <a:lstStyle/>
          <a:p>
            <a:pPr indent="300038" algn="l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В 2012-2013 учебном  году была  проведена большая работа по активизации  знаний учащимися 5, 6, 7, 11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кл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. по русскому языку и литературе в урочное и внеурочное время.  Систематическая подготовка к ЕГЭ порадовала 100%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обученностью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и хорошим  качеством. Экзамены сданы без «2». </a:t>
            </a:r>
            <a:br>
              <a:rPr lang="ru-RU" sz="1400" dirty="0" smtClean="0">
                <a:solidFill>
                  <a:srgbClr val="002060"/>
                </a:solidFill>
                <a:effectLst/>
              </a:rPr>
            </a:br>
            <a:r>
              <a:rPr lang="ru-RU" sz="1400" dirty="0" smtClean="0">
                <a:solidFill>
                  <a:srgbClr val="002060"/>
                </a:solidFill>
                <a:effectLst/>
              </a:rPr>
              <a:t>     Герасименко Д.(11кл.)приняла участие в краевом этапе </a:t>
            </a:r>
            <a:r>
              <a:rPr lang="en-US" sz="1400" dirty="0" smtClean="0">
                <a:solidFill>
                  <a:srgbClr val="002060"/>
                </a:solidFill>
                <a:effectLst/>
              </a:rPr>
              <a:t>XI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Всероссийского конкурса «Лучший урок письма» ( Сочинение «Россия – Родина моя…». Результаты ждем.</a:t>
            </a:r>
            <a:br>
              <a:rPr lang="ru-RU" sz="1400" dirty="0" smtClean="0">
                <a:solidFill>
                  <a:srgbClr val="002060"/>
                </a:solidFill>
                <a:effectLst/>
              </a:rPr>
            </a:br>
            <a:r>
              <a:rPr lang="ru-RU" sz="1400" dirty="0" smtClean="0">
                <a:solidFill>
                  <a:srgbClr val="002060"/>
                </a:solidFill>
                <a:effectLst/>
              </a:rPr>
              <a:t>   Учащиеся 6Б класса: Пугачева Е.,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Астраданцев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В,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Черевиченко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Д. – участники районного конкурса </a:t>
            </a:r>
            <a:r>
              <a:rPr lang="ru-RU" sz="1400" b="1" dirty="0" smtClean="0">
                <a:solidFill>
                  <a:srgbClr val="002060"/>
                </a:solidFill>
                <a:effectLst/>
              </a:rPr>
              <a:t>«Живая классика».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Пугачева  Е. заняла – 2м. Она же представляла район в краевом конкурсе «Живая классика» и получила грамоту за участие.</a:t>
            </a:r>
            <a:br>
              <a:rPr lang="ru-RU" sz="1400" dirty="0" smtClean="0">
                <a:solidFill>
                  <a:srgbClr val="002060"/>
                </a:solidFill>
                <a:effectLst/>
              </a:rPr>
            </a:br>
            <a:r>
              <a:rPr lang="ru-RU" sz="1400" dirty="0" smtClean="0">
                <a:solidFill>
                  <a:srgbClr val="002060"/>
                </a:solidFill>
                <a:effectLst/>
              </a:rPr>
              <a:t>   1 место заняли в конкурсе новогодней сказки (5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кл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.)</a:t>
            </a:r>
            <a:br>
              <a:rPr lang="ru-RU" sz="1400" dirty="0" smtClean="0">
                <a:solidFill>
                  <a:srgbClr val="002060"/>
                </a:solidFill>
                <a:effectLst/>
              </a:rPr>
            </a:br>
            <a:r>
              <a:rPr lang="ru-RU" sz="1400" dirty="0" smtClean="0">
                <a:solidFill>
                  <a:srgbClr val="002060"/>
                </a:solidFill>
                <a:effectLst/>
              </a:rPr>
              <a:t>   Учащиеся 11 класса приняли активное участие  в интересном внеклассном  открытом мероприятии </a:t>
            </a:r>
            <a:r>
              <a:rPr lang="ru-RU" sz="1400" b="1" dirty="0" smtClean="0">
                <a:solidFill>
                  <a:srgbClr val="002060"/>
                </a:solidFill>
                <a:effectLst/>
              </a:rPr>
              <a:t>«2012 год – </a:t>
            </a:r>
            <a:r>
              <a:rPr lang="ru-RU" sz="1400" b="1" dirty="0" err="1" smtClean="0">
                <a:solidFill>
                  <a:srgbClr val="002060"/>
                </a:solidFill>
                <a:effectLst/>
              </a:rPr>
              <a:t>год</a:t>
            </a:r>
            <a:r>
              <a:rPr lang="ru-RU" sz="1400" b="1" dirty="0" smtClean="0">
                <a:solidFill>
                  <a:srgbClr val="002060"/>
                </a:solidFill>
                <a:effectLst/>
              </a:rPr>
              <a:t> Российской истории».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</a:t>
            </a:r>
            <a:br>
              <a:rPr lang="ru-RU" sz="1400" dirty="0" smtClean="0">
                <a:solidFill>
                  <a:srgbClr val="002060"/>
                </a:solidFill>
                <a:effectLst/>
              </a:rPr>
            </a:br>
            <a:r>
              <a:rPr lang="ru-RU" sz="1400" dirty="0" smtClean="0">
                <a:solidFill>
                  <a:srgbClr val="002060"/>
                </a:solidFill>
                <a:effectLst/>
              </a:rPr>
              <a:t>   С 15.03.2013.-23.03.2013г. – активное участие в школьной неделе русского языка и литературы (1. Открытие недели в актовом зале. 2. «Живая классика» для 5,6,7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кл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.)</a:t>
            </a:r>
            <a:br>
              <a:rPr lang="ru-RU" sz="1400" dirty="0" smtClean="0">
                <a:solidFill>
                  <a:srgbClr val="002060"/>
                </a:solidFill>
                <a:effectLst/>
              </a:rPr>
            </a:br>
            <a:r>
              <a:rPr lang="ru-RU" sz="1400" dirty="0" smtClean="0">
                <a:solidFill>
                  <a:srgbClr val="002060"/>
                </a:solidFill>
                <a:effectLst/>
              </a:rPr>
              <a:t> 5 апреля районный семинар завучей по УВР на базе  МКОУ СОШ №10. Дан  открытый урок по литературе в 6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кл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.  по теме </a:t>
            </a:r>
            <a:r>
              <a:rPr lang="ru-RU" sz="1400" b="1" dirty="0" smtClean="0">
                <a:solidFill>
                  <a:srgbClr val="002060"/>
                </a:solidFill>
                <a:effectLst/>
              </a:rPr>
              <a:t>«Родная природа в стихотворениях поэтов </a:t>
            </a:r>
            <a:r>
              <a:rPr lang="en-US" sz="1400" b="1" dirty="0" smtClean="0">
                <a:solidFill>
                  <a:srgbClr val="002060"/>
                </a:solidFill>
                <a:effectLst/>
              </a:rPr>
              <a:t>XX</a:t>
            </a:r>
            <a:r>
              <a:rPr lang="ru-RU" sz="1400" b="1" dirty="0" smtClean="0">
                <a:solidFill>
                  <a:srgbClr val="002060"/>
                </a:solidFill>
                <a:effectLst/>
              </a:rPr>
              <a:t> века»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 с применением современных технологий</a:t>
            </a:r>
            <a:br>
              <a:rPr lang="ru-RU" sz="1400" dirty="0" smtClean="0">
                <a:solidFill>
                  <a:srgbClr val="002060"/>
                </a:solidFill>
                <a:effectLst/>
              </a:rPr>
            </a:br>
            <a:r>
              <a:rPr lang="ru-RU" sz="1400" dirty="0" smtClean="0">
                <a:solidFill>
                  <a:srgbClr val="002060"/>
                </a:solidFill>
                <a:effectLst/>
              </a:rPr>
              <a:t>   Многие дети приняли активное участие в олимпиадах разного уровня и порадовали нас хорошими результатами    </a:t>
            </a:r>
            <a:br>
              <a:rPr lang="ru-RU" sz="1400" dirty="0" smtClean="0">
                <a:solidFill>
                  <a:srgbClr val="002060"/>
                </a:solidFill>
                <a:effectLst/>
              </a:rPr>
            </a:br>
            <a:r>
              <a:rPr lang="ru-RU" sz="1400" dirty="0" smtClean="0">
                <a:solidFill>
                  <a:srgbClr val="002060"/>
                </a:solidFill>
                <a:effectLst/>
              </a:rPr>
              <a:t>    Северо-западное отделение Российской Академии Образования  Инновационный институт продуктивного обучения прислали благодарственные письма (О. Н. Шевченко) за  организацию и проведение   Всероссийского конкурса по литературе «ПЕГАС», «Русский медвежонок- 2012». </a:t>
            </a:r>
            <a:br>
              <a:rPr lang="ru-RU" sz="1400" dirty="0" smtClean="0">
                <a:solidFill>
                  <a:srgbClr val="002060"/>
                </a:solidFill>
                <a:effectLst/>
              </a:rPr>
            </a:br>
            <a:r>
              <a:rPr lang="ru-RU" sz="1400" dirty="0" smtClean="0">
                <a:solidFill>
                  <a:srgbClr val="002060"/>
                </a:solidFill>
                <a:effectLst/>
              </a:rPr>
              <a:t>    Из года в год являюсь членом комиссии  районной  олимпиады по русскому языку и литературе в  9-11 </a:t>
            </a:r>
            <a:r>
              <a:rPr lang="ru-RU" sz="1400" dirty="0" err="1" smtClean="0">
                <a:solidFill>
                  <a:srgbClr val="002060"/>
                </a:solidFill>
                <a:effectLst/>
              </a:rPr>
              <a:t>кл</a:t>
            </a:r>
            <a:r>
              <a:rPr lang="ru-RU" sz="1400" dirty="0" smtClean="0">
                <a:solidFill>
                  <a:srgbClr val="002060"/>
                </a:solidFill>
                <a:effectLst/>
              </a:rPr>
              <a:t>., членом комиссии в конкурсе «Учитель года», секретарем педагогического совета МКОУ СОШ №10. </a:t>
            </a:r>
          </a:p>
        </p:txBody>
      </p:sp>
    </p:spTree>
  </p:cSld>
  <p:clrMapOvr>
    <a:masterClrMapping/>
  </p:clrMapOvr>
  <p:transition spd="slow" advClick="0" advTm="10000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endParaRPr lang="ru-RU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8675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0" y="0"/>
          <a:ext cx="9144000" cy="716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04"/>
                <a:gridCol w="4214842"/>
                <a:gridCol w="1928826"/>
                <a:gridCol w="1428728"/>
              </a:tblGrid>
              <a:tr h="416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kern="5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SimSun"/>
                          <a:cs typeface="Mangal"/>
                        </a:rPr>
                        <a:t>Наиме</a:t>
                      </a:r>
                      <a:endParaRPr lang="ru-RU" sz="1600" i="0" kern="5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kern="5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SimSun"/>
                          <a:cs typeface="Mangal"/>
                        </a:rPr>
                        <a:t>нование</a:t>
                      </a:r>
                      <a:r>
                        <a:rPr lang="ru-RU" sz="1600" i="0" kern="5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SimSun"/>
                          <a:cs typeface="Mangal"/>
                        </a:rPr>
                        <a:t> ОУ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kern="5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SimSun"/>
                          <a:cs typeface="Mangal"/>
                        </a:rPr>
                        <a:t>Название олимпиады, конкурса т. д. Место проведения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kern="5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SimSun"/>
                          <a:cs typeface="Mangal"/>
                        </a:rPr>
                        <a:t>Фамилия, имя победителя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0" kern="5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SimSun"/>
                          <a:cs typeface="Mangal"/>
                        </a:rPr>
                        <a:t>Занятое место</a:t>
                      </a:r>
                    </a:p>
                  </a:txBody>
                  <a:tcPr marL="34925" marR="34925" marT="34925" marB="34925"/>
                </a:tc>
              </a:tr>
              <a:tr h="489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МКОУ СОШ №10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Первый (школьный) этап Всероссийской олимпиады школьников по русскому  языку  15.10.2012г.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Ахсанова Х.(5а)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      2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237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Астраданцев В. (6б)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      1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Черевиченко Д.(6б)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      2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err="1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Дрововозова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 В. (6б)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    </a:t>
                      </a:r>
                      <a:r>
                        <a:rPr lang="ru-RU" sz="1600" kern="5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 </a:t>
                      </a: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 2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err="1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Гулякина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 М. (6б)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      3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416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Герасименко Д.(11а)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613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Первый (школьный) этап Всероссийской олимпиады школьников по  литературе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err="1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Лещенко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 Ю. (5а)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      </a:t>
                      </a: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1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416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Керимова С. (11а)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2</a:t>
                      </a:r>
                    </a:p>
                  </a:txBody>
                  <a:tcPr marL="34925" marR="34925" marT="34925" marB="34925"/>
                </a:tc>
              </a:tr>
              <a:tr h="416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г. Нефтекумск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Районный конкурс: русский язык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Герасименко Д. (11а)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2</a:t>
                      </a:r>
                    </a:p>
                  </a:txBody>
                  <a:tcPr marL="34925" marR="34925" marT="34925" marB="34925"/>
                </a:tc>
              </a:tr>
              <a:tr h="416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Конкурс «Русский Медвежонок»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err="1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Черевиченко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 Д. (</a:t>
                      </a: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6б)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1 Диплом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416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err="1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Гулякина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 М. (6б)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2</a:t>
                      </a:r>
                    </a:p>
                  </a:txBody>
                  <a:tcPr marL="34925" marR="34925" marT="34925" marB="34925"/>
                </a:tc>
              </a:tr>
              <a:tr h="322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err="1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Астраданцев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 В. (6б)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3</a:t>
                      </a:r>
                    </a:p>
                  </a:txBody>
                  <a:tcPr marL="34925" marR="34925" marT="34925" marB="34925"/>
                </a:tc>
              </a:tr>
              <a:tr h="416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Герасименко Д.(11кл.) 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1 Диплом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536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Ибрагимова Х (11 </a:t>
                      </a:r>
                      <a:r>
                        <a:rPr lang="ru-RU" sz="1600" kern="50" dirty="0" err="1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кл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.)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2</a:t>
                      </a:r>
                      <a:endParaRPr lang="ru-RU" sz="1600" kern="50" dirty="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416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solidFill>
                          <a:schemeClr val="tx1"/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Керимова С. (11 кл)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kern="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kern="50" dirty="0">
                          <a:solidFill>
                            <a:schemeClr val="tx1"/>
                          </a:solidFill>
                          <a:latin typeface="Times New Roman"/>
                          <a:ea typeface="SimSun"/>
                          <a:cs typeface="Mangal"/>
                        </a:rPr>
                        <a:t>3</a:t>
                      </a: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</p:cSld>
  <p:clrMapOvr>
    <a:masterClrMapping/>
  </p:clrMapOvr>
  <p:transition spd="slow" advClick="0" advTm="10000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endParaRPr lang="ru-RU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9699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0" y="0"/>
          <a:ext cx="9144000" cy="7201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480"/>
                <a:gridCol w="3786214"/>
                <a:gridCol w="2214578"/>
                <a:gridCol w="1428728"/>
              </a:tblGrid>
              <a:tr h="763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SimSun"/>
                          <a:cs typeface="Mangal"/>
                        </a:rPr>
                        <a:t>Наиме</a:t>
                      </a:r>
                      <a:endParaRPr lang="ru-RU" sz="1600" kern="5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SimSun"/>
                        <a:cs typeface="Mang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SimSun"/>
                          <a:cs typeface="Mangal"/>
                        </a:rPr>
                        <a:t>нование</a:t>
                      </a:r>
                      <a:r>
                        <a:rPr lang="ru-RU" sz="1600" kern="5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SimSun"/>
                          <a:cs typeface="Mangal"/>
                        </a:rPr>
                        <a:t> ОУ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SimSun"/>
                          <a:cs typeface="Mangal"/>
                        </a:rPr>
                        <a:t>Название олимпиады, конкурса т. д. Место проведения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SimSun"/>
                          <a:cs typeface="Mangal"/>
                        </a:rPr>
                        <a:t>Фамилия, имя победителя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SimSun"/>
                          <a:cs typeface="Mangal"/>
                        </a:rPr>
                        <a:t>Занятое место</a:t>
                      </a:r>
                    </a:p>
                  </a:txBody>
                  <a:tcPr marL="34925" marR="34925" marT="34925" marB="34925"/>
                </a:tc>
              </a:tr>
              <a:tr h="930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SimSun"/>
                          <a:cs typeface="Mangal"/>
                        </a:rPr>
                        <a:t>МКОУ СОШ №10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SimSun"/>
                          <a:cs typeface="Mangal"/>
                        </a:rPr>
                        <a:t>Конкурс   по русскому языку  Мультитест -2012г.   ИРШО г.Калининград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SimSun"/>
                          <a:cs typeface="Mangal"/>
                        </a:rPr>
                        <a:t>Ахмедова А.(5а кл.)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600" kern="50">
                          <a:latin typeface="Times New Roman"/>
                          <a:ea typeface="SimSun"/>
                          <a:cs typeface="Mangal"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SimSun"/>
                          <a:cs typeface="Mangal"/>
                        </a:rPr>
                        <a:t>Диплом  лауреата</a:t>
                      </a:r>
                    </a:p>
                  </a:txBody>
                  <a:tcPr marL="34925" marR="34925" marT="34925" marB="34925"/>
                </a:tc>
              </a:tr>
              <a:tr h="50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SimSun"/>
                          <a:cs typeface="Mangal"/>
                        </a:rPr>
                        <a:t>Ахсанова Х. (5а кл.)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kern="50">
                          <a:latin typeface="Times New Roman"/>
                          <a:ea typeface="SimSun"/>
                          <a:cs typeface="Mangal"/>
                        </a:rPr>
                        <a:t>7 Диплом  лауреата</a:t>
                      </a:r>
                    </a:p>
                  </a:txBody>
                  <a:tcPr marL="34925" marR="34925" marT="34925" marB="34925"/>
                </a:tc>
              </a:tr>
              <a:tr h="50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SimSun"/>
                          <a:cs typeface="Mangal"/>
                        </a:rPr>
                        <a:t>Гулякина М. (6б кл.)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600" kern="50">
                          <a:latin typeface="Times New Roman"/>
                          <a:ea typeface="SimSun"/>
                          <a:cs typeface="Mangal"/>
                        </a:rPr>
                        <a:t>10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SimSun"/>
                          <a:cs typeface="Mangal"/>
                        </a:rPr>
                        <a:t>Диплом  лауреата</a:t>
                      </a:r>
                    </a:p>
                  </a:txBody>
                  <a:tcPr marL="34925" marR="34925" marT="34925" marB="34925"/>
                </a:tc>
              </a:tr>
              <a:tr h="596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SimSun"/>
                          <a:cs typeface="Mangal"/>
                        </a:rPr>
                        <a:t>МКОУ СОШ №10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SimSun"/>
                          <a:cs typeface="Mangal"/>
                        </a:rPr>
                        <a:t>Игровой конкурс по литературе «Пегас – 2013»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SimSun"/>
                          <a:cs typeface="Mangal"/>
                        </a:rPr>
                        <a:t>Магомедова М.(5кл.)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kern="50">
                          <a:latin typeface="Times New Roman"/>
                          <a:ea typeface="SimSun"/>
                          <a:cs typeface="Mangal"/>
                        </a:rPr>
                        <a:t>1</a:t>
                      </a:r>
                    </a:p>
                  </a:txBody>
                  <a:tcPr marL="34925" marR="34925" marT="34925" marB="34925"/>
                </a:tc>
              </a:tr>
              <a:tr h="50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SimSun"/>
                          <a:cs typeface="Mangal"/>
                        </a:rPr>
                        <a:t>Елманбетова Ф.(11кл) 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kern="50" dirty="0" smtClean="0">
                          <a:latin typeface="Times New Roman"/>
                          <a:ea typeface="SimSun"/>
                          <a:cs typeface="Mangal"/>
                        </a:rPr>
                        <a:t>1 Диплом</a:t>
                      </a:r>
                      <a:endParaRPr lang="ru-RU" sz="16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50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SimSun"/>
                          <a:cs typeface="Mangal"/>
                        </a:rPr>
                        <a:t>Гаджиатаев  И (11кл)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kern="50" dirty="0" smtClean="0">
                          <a:latin typeface="Times New Roman"/>
                          <a:ea typeface="SimSun"/>
                          <a:cs typeface="Mangal"/>
                        </a:rPr>
                        <a:t>2 Диплом</a:t>
                      </a:r>
                      <a:endParaRPr lang="ru-RU" sz="16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50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SimSun"/>
                          <a:cs typeface="Mangal"/>
                        </a:rPr>
                        <a:t>Керимова С. (11 </a:t>
                      </a:r>
                      <a:r>
                        <a:rPr lang="ru-RU" sz="1600" kern="50" dirty="0" err="1">
                          <a:latin typeface="Times New Roman"/>
                          <a:ea typeface="SimSun"/>
                          <a:cs typeface="Mangal"/>
                        </a:rPr>
                        <a:t>кл</a:t>
                      </a:r>
                      <a:r>
                        <a:rPr lang="ru-RU" sz="1600" kern="50" dirty="0">
                          <a:latin typeface="Times New Roman"/>
                          <a:ea typeface="SimSun"/>
                          <a:cs typeface="Mangal"/>
                        </a:rPr>
                        <a:t>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kern="50" dirty="0" smtClean="0">
                          <a:latin typeface="Times New Roman"/>
                          <a:ea typeface="SimSun"/>
                          <a:cs typeface="Mangal"/>
                        </a:rPr>
                        <a:t>3 Диплом</a:t>
                      </a:r>
                      <a:endParaRPr lang="ru-RU" sz="1600" kern="50" dirty="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50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err="1">
                          <a:latin typeface="Times New Roman"/>
                          <a:ea typeface="SimSun"/>
                          <a:cs typeface="Mangal"/>
                        </a:rPr>
                        <a:t>Астраданцев</a:t>
                      </a:r>
                      <a:r>
                        <a:rPr lang="ru-RU" sz="1600" kern="50" dirty="0">
                          <a:latin typeface="Times New Roman"/>
                          <a:ea typeface="SimSun"/>
                          <a:cs typeface="Mangal"/>
                        </a:rPr>
                        <a:t> В. (6 </a:t>
                      </a:r>
                      <a:r>
                        <a:rPr lang="ru-RU" sz="1600" kern="50" dirty="0" err="1">
                          <a:latin typeface="Times New Roman"/>
                          <a:ea typeface="SimSun"/>
                          <a:cs typeface="Mangal"/>
                        </a:rPr>
                        <a:t>кл</a:t>
                      </a:r>
                      <a:r>
                        <a:rPr lang="ru-RU" sz="1600" kern="50" dirty="0">
                          <a:latin typeface="Times New Roman"/>
                          <a:ea typeface="SimSun"/>
                          <a:cs typeface="Mangal"/>
                        </a:rPr>
                        <a:t>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kern="50">
                          <a:latin typeface="Times New Roman"/>
                          <a:ea typeface="SimSun"/>
                          <a:cs typeface="Mangal"/>
                        </a:rPr>
                        <a:t>1</a:t>
                      </a:r>
                    </a:p>
                  </a:txBody>
                  <a:tcPr marL="34925" marR="34925" marT="34925" marB="34925"/>
                </a:tc>
              </a:tr>
              <a:tr h="50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err="1">
                          <a:latin typeface="Times New Roman"/>
                          <a:ea typeface="SimSun"/>
                          <a:cs typeface="Mangal"/>
                        </a:rPr>
                        <a:t>Черевиченко</a:t>
                      </a:r>
                      <a:r>
                        <a:rPr lang="ru-RU" sz="1600" kern="50" dirty="0">
                          <a:latin typeface="Times New Roman"/>
                          <a:ea typeface="SimSun"/>
                          <a:cs typeface="Mangal"/>
                        </a:rPr>
                        <a:t> Д. (6 </a:t>
                      </a:r>
                      <a:r>
                        <a:rPr lang="ru-RU" sz="1600" kern="50" dirty="0" err="1">
                          <a:latin typeface="Times New Roman"/>
                          <a:ea typeface="SimSun"/>
                          <a:cs typeface="Mangal"/>
                        </a:rPr>
                        <a:t>кл</a:t>
                      </a:r>
                      <a:r>
                        <a:rPr lang="ru-RU" sz="1600" kern="50" dirty="0">
                          <a:latin typeface="Times New Roman"/>
                          <a:ea typeface="SimSun"/>
                          <a:cs typeface="Mangal"/>
                        </a:rPr>
                        <a:t>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kern="50">
                          <a:latin typeface="Times New Roman"/>
                          <a:ea typeface="SimSun"/>
                          <a:cs typeface="Mangal"/>
                        </a:rPr>
                        <a:t>2</a:t>
                      </a:r>
                    </a:p>
                  </a:txBody>
                  <a:tcPr marL="34925" marR="34925" marT="34925" marB="34925"/>
                </a:tc>
              </a:tr>
              <a:tr h="50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 err="1">
                          <a:latin typeface="Times New Roman"/>
                          <a:ea typeface="SimSun"/>
                          <a:cs typeface="Mangal"/>
                        </a:rPr>
                        <a:t>Ганус</a:t>
                      </a:r>
                      <a:r>
                        <a:rPr lang="ru-RU" sz="1600" kern="50" dirty="0">
                          <a:latin typeface="Times New Roman"/>
                          <a:ea typeface="SimSun"/>
                          <a:cs typeface="Mangal"/>
                        </a:rPr>
                        <a:t>. Д. (6 </a:t>
                      </a:r>
                      <a:r>
                        <a:rPr lang="ru-RU" sz="1600" kern="50" dirty="0" err="1">
                          <a:latin typeface="Times New Roman"/>
                          <a:ea typeface="SimSun"/>
                          <a:cs typeface="Mangal"/>
                        </a:rPr>
                        <a:t>кл</a:t>
                      </a:r>
                      <a:r>
                        <a:rPr lang="ru-RU" sz="1600" kern="50" dirty="0">
                          <a:latin typeface="Times New Roman"/>
                          <a:ea typeface="SimSun"/>
                          <a:cs typeface="Mangal"/>
                        </a:rPr>
                        <a:t>.)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kern="50" dirty="0">
                          <a:latin typeface="Times New Roman"/>
                          <a:ea typeface="SimSun"/>
                          <a:cs typeface="Mangal"/>
                        </a:rPr>
                        <a:t>3</a:t>
                      </a:r>
                    </a:p>
                  </a:txBody>
                  <a:tcPr marL="34925" marR="34925" marT="34925" marB="34925"/>
                </a:tc>
              </a:tr>
              <a:tr h="50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kern="50"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>
                          <a:latin typeface="Times New Roman"/>
                          <a:ea typeface="SimSun"/>
                          <a:cs typeface="Mangal"/>
                        </a:rPr>
                        <a:t>Ткачук В. (6 кл.)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kern="50" dirty="0">
                          <a:latin typeface="Times New Roman"/>
                          <a:ea typeface="SimSun"/>
                          <a:cs typeface="Mangal"/>
                        </a:rPr>
                        <a:t>3</a:t>
                      </a: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</p:cSld>
  <p:clrMapOvr>
    <a:masterClrMapping/>
  </p:clrMapOvr>
  <p:transition spd="slow" advClick="0" advTm="10000">
    <p:strips dir="r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</TotalTime>
  <Words>601</Words>
  <Application>Microsoft Office PowerPoint</Application>
  <PresentationFormat>Экран (4:3)</PresentationFormat>
  <Paragraphs>90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Цель моей педагогической работы:</vt:lpstr>
      <vt:lpstr>Задачи  педагогической  деятельности:</vt:lpstr>
      <vt:lpstr> </vt:lpstr>
      <vt:lpstr> В 2012-2013 учебном  году была  проведена большая работа по активизации  знаний учащимися 5, 6, 7, 11 кл. по русскому языку и литературе в урочное и внеурочное время.  Систематическая подготовка к ЕГЭ порадовала 100% обученностью и хорошим  качеством. Экзамены сданы без «2».       Герасименко Д.(11кл.)приняла участие в краевом этапе XI Всероссийского конкурса «Лучший урок письма» ( Сочинение «Россия – Родина моя…». Результаты ждем.    Учащиеся 6Б класса: Пугачева Е., Астраданцев В, Черевиченко Д. – участники районного конкурса «Живая классика». Пугачева  Е. заняла – 2м. Она же представляла район в краевом конкурсе «Живая классика» и получила грамоту за участие.    1 место заняли в конкурсе новогодней сказки (5 кл.)    Учащиеся 11 класса приняли активное участие  в интересном внеклассном  открытом мероприятии «2012 год – год Российской истории».     С 15.03.2013.-23.03.2013г. – активное участие в школьной неделе русского языка и литературы (1. Открытие недели в актовом зале. 2. «Живая классика» для 5,6,7 кл.)  5 апреля районный семинар завучей по УВР на базе  МКОУ СОШ №10. Дан  открытый урок по литературе в 6 кл.  по теме «Родная природа в стихотворениях поэтов XX века» с применением современных технологий    Многие дети приняли активное участие в олимпиадах разного уровня и порадовали нас хорошими результатами         Северо-западное отделение Российской Академии Образования  Инновационный институт продуктивного обучения прислали благодарственные письма (О. Н. Шевченко) за  организацию и проведение   Всероссийского конкурса по литературе «ПЕГАС», «Русский медвежонок- 2012».      Из года в год являюсь членом комиссии  районной  олимпиады по русскому языку и литературе в  9-11 кл., членом комиссии в конкурсе «Учитель года», секретарем педагогического совета МКОУ СОШ №10. 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моей педагогической работы:</dc:title>
  <dc:creator>Shevchenko</dc:creator>
  <cp:lastModifiedBy>Shevchenko</cp:lastModifiedBy>
  <cp:revision>1</cp:revision>
  <dcterms:created xsi:type="dcterms:W3CDTF">2013-08-17T08:00:38Z</dcterms:created>
  <dcterms:modified xsi:type="dcterms:W3CDTF">2013-08-17T08:01:49Z</dcterms:modified>
</cp:coreProperties>
</file>