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D5BBB-24C8-42A1-A889-D1AF259FE429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917904-B2EF-4480-8473-19417F9FDB1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D5BBB-24C8-42A1-A889-D1AF259FE429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917904-B2EF-4480-8473-19417F9FD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D5BBB-24C8-42A1-A889-D1AF259FE429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917904-B2EF-4480-8473-19417F9FD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E693C-8449-4E30-BBEF-DB1708027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80420-6A61-405F-BBBF-1BEC08147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Tm="10000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2DF2-6009-43CB-BFE7-AEE7F9903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D5BBB-24C8-42A1-A889-D1AF259FE429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917904-B2EF-4480-8473-19417F9FD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D5BBB-24C8-42A1-A889-D1AF259FE429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917904-B2EF-4480-8473-19417F9FDB1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D5BBB-24C8-42A1-A889-D1AF259FE429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917904-B2EF-4480-8473-19417F9FD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D5BBB-24C8-42A1-A889-D1AF259FE429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917904-B2EF-4480-8473-19417F9FD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D5BBB-24C8-42A1-A889-D1AF259FE429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917904-B2EF-4480-8473-19417F9FD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D5BBB-24C8-42A1-A889-D1AF259FE429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917904-B2EF-4480-8473-19417F9FDB1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D5BBB-24C8-42A1-A889-D1AF259FE429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917904-B2EF-4480-8473-19417F9FD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D5BBB-24C8-42A1-A889-D1AF259FE429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917904-B2EF-4480-8473-19417F9FDB1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1D5BBB-24C8-42A1-A889-D1AF259FE429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3917904-B2EF-4480-8473-19417F9FDB1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1357313" y="428625"/>
            <a:ext cx="6769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2060"/>
                </a:solidFill>
              </a:rPr>
              <a:t>МКОУ  СОШ № 10  с.Ачикулак </a:t>
            </a:r>
          </a:p>
          <a:p>
            <a:pPr algn="ctr"/>
            <a:r>
              <a:rPr lang="ru-RU" sz="2000">
                <a:solidFill>
                  <a:srgbClr val="002060"/>
                </a:solidFill>
              </a:rPr>
              <a:t>Нефтекумского района Ставропольского края</a:t>
            </a:r>
          </a:p>
        </p:txBody>
      </p:sp>
      <p:sp>
        <p:nvSpPr>
          <p:cNvPr id="183302" name="WordArt 6"/>
          <p:cNvSpPr>
            <a:spLocks noChangeArrowheads="1" noChangeShapeType="1" noTextEdit="1"/>
          </p:cNvSpPr>
          <p:nvPr/>
        </p:nvSpPr>
        <p:spPr bwMode="auto">
          <a:xfrm>
            <a:off x="1979613" y="2636838"/>
            <a:ext cx="4897437" cy="79216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endParaRPr lang="ru-RU" sz="1600" kern="10">
              <a:ln w="9525">
                <a:solidFill>
                  <a:srgbClr val="00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66"/>
                  </a:gs>
                  <a:gs pos="100000">
                    <a:srgbClr val="2F762F"/>
                  </a:gs>
                </a:gsLst>
                <a:path path="rect">
                  <a:fillToRect r="100000" b="100000"/>
                </a:path>
              </a:gradFill>
              <a:latin typeface="Times New Roman"/>
              <a:cs typeface="Times New Roman"/>
            </a:endParaRPr>
          </a:p>
        </p:txBody>
      </p:sp>
      <p:sp>
        <p:nvSpPr>
          <p:cNvPr id="12293" name="Заголовок 8"/>
          <p:cNvSpPr>
            <a:spLocks noGrp="1"/>
          </p:cNvSpPr>
          <p:nvPr>
            <p:ph type="ctrTitle"/>
          </p:nvPr>
        </p:nvSpPr>
        <p:spPr>
          <a:xfrm>
            <a:off x="0" y="1214422"/>
            <a:ext cx="9144000" cy="857256"/>
          </a:xfrm>
        </p:spPr>
        <p:txBody>
          <a:bodyPr>
            <a:normAutofit/>
          </a:bodyPr>
          <a:lstStyle/>
          <a:p>
            <a:pPr indent="0" algn="ctr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effectLst/>
              </a:rPr>
              <a:t>Всероссийский портал </a:t>
            </a: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Конкурс «Лучшее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портфолио</a:t>
            </a:r>
            <a:r>
              <a:rPr lang="ru-RU" sz="2400" b="1" i="1" dirty="0" smtClean="0">
                <a:solidFill>
                  <a:srgbClr val="C00000"/>
                </a:solidFill>
              </a:rPr>
              <a:t> 2012-2013 учебного  года»</a:t>
            </a:r>
          </a:p>
        </p:txBody>
      </p:sp>
      <p:sp>
        <p:nvSpPr>
          <p:cNvPr id="12294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500313" y="5929313"/>
            <a:ext cx="6400800" cy="6429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Эл. адрес: </a:t>
            </a:r>
            <a:r>
              <a:rPr lang="en-US" sz="16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Shevchenko834@gmail.com</a:t>
            </a:r>
            <a:endParaRPr lang="ru-RU" sz="1600" i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24" descr="Untitled-Scanned-26"/>
          <p:cNvPicPr>
            <a:picLocks noChangeAspect="1" noChangeArrowheads="1"/>
          </p:cNvPicPr>
          <p:nvPr/>
        </p:nvPicPr>
        <p:blipFill>
          <a:blip r:embed="rId2" cstate="print"/>
          <a:srcRect l="6450" t="8333" r="12733" b="19444"/>
          <a:stretch>
            <a:fillRect/>
          </a:stretch>
        </p:blipFill>
        <p:spPr bwMode="auto">
          <a:xfrm>
            <a:off x="7072313" y="3143250"/>
            <a:ext cx="16430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6" descr="Untitled-Scanned-28"/>
          <p:cNvPicPr>
            <a:picLocks noChangeAspect="1" noChangeArrowheads="1"/>
          </p:cNvPicPr>
          <p:nvPr/>
        </p:nvPicPr>
        <p:blipFill>
          <a:blip r:embed="rId3" cstate="print"/>
          <a:srcRect l="3676" t="2779" r="735" b="11110"/>
          <a:stretch>
            <a:fillRect/>
          </a:stretch>
        </p:blipFill>
        <p:spPr bwMode="auto">
          <a:xfrm>
            <a:off x="4143375" y="3000375"/>
            <a:ext cx="1857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214313" y="2857500"/>
            <a:ext cx="39290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Arial Black" pitchFamily="34" charset="0"/>
              </a:rPr>
              <a:t>Шевченко Ольга Николаевна - учитель русского языка и литературы</a:t>
            </a:r>
          </a:p>
          <a:p>
            <a:r>
              <a:rPr lang="ru-RU" sz="1600" b="1">
                <a:solidFill>
                  <a:srgbClr val="C00000"/>
                </a:solidFill>
                <a:latin typeface="Arial Black" pitchFamily="34" charset="0"/>
              </a:rPr>
              <a:t> высшей квалификационной категории, почетный работник общего образования</a:t>
            </a:r>
          </a:p>
          <a:p>
            <a:r>
              <a:rPr lang="ru-RU" sz="1600" b="1">
                <a:solidFill>
                  <a:srgbClr val="C00000"/>
                </a:solidFill>
                <a:latin typeface="Arial Black" pitchFamily="34" charset="0"/>
              </a:rPr>
              <a:t>Российской Федерации.</a:t>
            </a:r>
          </a:p>
        </p:txBody>
      </p:sp>
      <p:pic>
        <p:nvPicPr>
          <p:cNvPr id="7" name="Picture 22" descr="Untitled-Scanned-29"/>
          <p:cNvPicPr>
            <a:picLocks noChangeAspect="1" noChangeArrowheads="1"/>
          </p:cNvPicPr>
          <p:nvPr/>
        </p:nvPicPr>
        <p:blipFill>
          <a:blip r:embed="rId4" cstate="print"/>
          <a:srcRect l="12500" t="9804" r="16666" b="8496"/>
          <a:stretch>
            <a:fillRect/>
          </a:stretch>
        </p:blipFill>
        <p:spPr bwMode="auto">
          <a:xfrm>
            <a:off x="5500688" y="2214563"/>
            <a:ext cx="17002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CC3399"/>
                </a:solidFill>
              </a:rPr>
              <a:t>Есть только миг между прошлым и будущим…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b="1" i="1" smtClean="0">
              <a:solidFill>
                <a:srgbClr val="0066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b="1" i="1" smtClean="0">
              <a:solidFill>
                <a:srgbClr val="0066FF"/>
              </a:solidFill>
            </a:endParaRPr>
          </a:p>
        </p:txBody>
      </p:sp>
      <p:pic>
        <p:nvPicPr>
          <p:cNvPr id="14" name="Picture 46" descr="Untitled-Scanned-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4071938"/>
            <a:ext cx="4357688" cy="2643187"/>
          </a:xfrm>
          <a:noFill/>
        </p:spPr>
      </p:pic>
      <p:pic>
        <p:nvPicPr>
          <p:cNvPr id="22537" name="Picture 38" descr="Untitled-Scanned-2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428750"/>
            <a:ext cx="4429125" cy="2571750"/>
          </a:xfrm>
          <a:noFill/>
        </p:spPr>
      </p:pic>
      <p:pic>
        <p:nvPicPr>
          <p:cNvPr id="18493" name="Picture 61" descr="Untitled-Scanned-31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357313"/>
            <a:ext cx="4357688" cy="2643187"/>
          </a:xfrm>
          <a:noFill/>
        </p:spPr>
      </p:pic>
      <p:sp>
        <p:nvSpPr>
          <p:cNvPr id="18480" name="AutoShape 48"/>
          <p:cNvSpPr>
            <a:spLocks noChangeArrowheads="1"/>
          </p:cNvSpPr>
          <p:nvPr/>
        </p:nvSpPr>
        <p:spPr bwMode="auto">
          <a:xfrm>
            <a:off x="8286750" y="500063"/>
            <a:ext cx="576263" cy="620712"/>
          </a:xfrm>
          <a:prstGeom prst="star5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8482" name="AutoShape 50"/>
          <p:cNvSpPr>
            <a:spLocks noChangeArrowheads="1"/>
          </p:cNvSpPr>
          <p:nvPr/>
        </p:nvSpPr>
        <p:spPr bwMode="auto">
          <a:xfrm>
            <a:off x="250825" y="0"/>
            <a:ext cx="711200" cy="69215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2535" name="Text Box 66"/>
          <p:cNvSpPr txBox="1">
            <a:spLocks noChangeArrowheads="1"/>
          </p:cNvSpPr>
          <p:nvPr/>
        </p:nvSpPr>
        <p:spPr bwMode="auto">
          <a:xfrm>
            <a:off x="323850" y="6132513"/>
            <a:ext cx="2087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14347" name="Прямоугольник 11"/>
          <p:cNvSpPr>
            <a:spLocks noChangeArrowheads="1"/>
          </p:cNvSpPr>
          <p:nvPr/>
        </p:nvSpPr>
        <p:spPr bwMode="auto">
          <a:xfrm>
            <a:off x="1500188" y="3286125"/>
            <a:ext cx="1785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2000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1985 </a:t>
            </a:r>
          </a:p>
        </p:txBody>
      </p:sp>
      <p:pic>
        <p:nvPicPr>
          <p:cNvPr id="22539" name="Picture 14" descr="C:\Users\Shevchenko\Desktop\Выпускной Фото 2012\IMG_12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71938"/>
            <a:ext cx="43576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929313" y="3500438"/>
            <a:ext cx="2000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1998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71625" y="4071938"/>
            <a:ext cx="16430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2006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43625" y="4071938"/>
            <a:ext cx="15001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2012</a:t>
            </a:r>
          </a:p>
        </p:txBody>
      </p:sp>
    </p:spTree>
  </p:cSld>
  <p:clrMapOvr>
    <a:masterClrMapping/>
  </p:clrMapOvr>
  <p:transition spd="slow"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0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smtClean="0"/>
              <a:t>Стремитесь всегда исполнить свой долг, и человечество оправдает Вас даже там, где Вы потерпите неудачу.</a:t>
            </a:r>
            <a:br>
              <a:rPr lang="ru-RU" sz="2400" smtClean="0"/>
            </a:br>
            <a:r>
              <a:rPr lang="ru-RU" sz="2400" smtClean="0"/>
              <a:t>(Джефферсон).</a:t>
            </a:r>
          </a:p>
        </p:txBody>
      </p:sp>
      <p:pic>
        <p:nvPicPr>
          <p:cNvPr id="23555" name="Picture 11" descr="1 (78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1165"/>
            <a:ext cx="4038600" cy="1747232"/>
          </a:xfrm>
          <a:noFill/>
        </p:spPr>
      </p:pic>
      <p:pic>
        <p:nvPicPr>
          <p:cNvPr id="65542" name="Picture 6" descr="Untitled-Scanned-02 к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115977" y="1600200"/>
            <a:ext cx="3103045" cy="2189163"/>
          </a:xfrm>
          <a:noFill/>
        </p:spPr>
      </p:pic>
      <p:pic>
        <p:nvPicPr>
          <p:cNvPr id="65544" name="Picture 8" descr="Untitled-Scanned-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86438" y="3286125"/>
            <a:ext cx="1109662" cy="1987550"/>
          </a:xfrm>
          <a:noFill/>
        </p:spPr>
      </p:pic>
      <p:sp>
        <p:nvSpPr>
          <p:cNvPr id="23558" name="Прямоугольник 7"/>
          <p:cNvSpPr>
            <a:spLocks noChangeArrowheads="1"/>
          </p:cNvSpPr>
          <p:nvPr/>
        </p:nvSpPr>
        <p:spPr bwMode="auto">
          <a:xfrm>
            <a:off x="214313" y="4500563"/>
            <a:ext cx="52149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Ф.И. О</a:t>
            </a:r>
            <a:r>
              <a:rPr lang="ru-RU" sz="1400"/>
              <a:t>:</a:t>
            </a:r>
            <a:r>
              <a:rPr lang="ru-RU" sz="1400" b="1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400">
                <a:solidFill>
                  <a:srgbClr val="FFFF00"/>
                </a:solidFill>
                <a:latin typeface="Arial Black" pitchFamily="34" charset="0"/>
              </a:rPr>
              <a:t>Шевченко Ольга Николаевна</a:t>
            </a:r>
          </a:p>
          <a:p>
            <a:r>
              <a:rPr lang="ru-RU" sz="1400">
                <a:latin typeface="Arial Black" pitchFamily="34" charset="0"/>
              </a:rPr>
              <a:t>Место работы:  </a:t>
            </a:r>
            <a:r>
              <a:rPr lang="ru-RU" sz="1400">
                <a:solidFill>
                  <a:srgbClr val="FFFF00"/>
                </a:solidFill>
                <a:latin typeface="Arial Black" pitchFamily="34" charset="0"/>
              </a:rPr>
              <a:t>МКОУ СОШ №10 с. Ачикулак</a:t>
            </a:r>
          </a:p>
          <a:p>
            <a:r>
              <a:rPr lang="ru-RU" sz="1400">
                <a:solidFill>
                  <a:srgbClr val="FFFF00"/>
                </a:solidFill>
                <a:latin typeface="Arial Black" pitchFamily="34" charset="0"/>
              </a:rPr>
              <a:t>Нефтекумского района, Ставропольского края</a:t>
            </a:r>
          </a:p>
          <a:p>
            <a:r>
              <a:rPr lang="ru-RU" sz="1400" b="1"/>
              <a:t>Образование: высшее</a:t>
            </a:r>
          </a:p>
          <a:p>
            <a:r>
              <a:rPr lang="ru-RU" sz="1400" b="1"/>
              <a:t>Стаж  работы: 35 лет</a:t>
            </a:r>
          </a:p>
          <a:p>
            <a:r>
              <a:rPr lang="ru-RU" sz="1400" b="1"/>
              <a:t>Эл. адрес:  </a:t>
            </a:r>
            <a:r>
              <a:rPr lang="en-US" sz="1400" b="1"/>
              <a:t>Shevchenko834@gmail.com</a:t>
            </a:r>
            <a:endParaRPr lang="ru-RU" sz="1400" b="1"/>
          </a:p>
        </p:txBody>
      </p:sp>
    </p:spTree>
  </p:cSld>
  <p:clrMapOvr>
    <a:masterClrMapping/>
  </p:clrMapOvr>
  <p:transition spd="slow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785810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2060"/>
                </a:solidFill>
              </a:rPr>
              <a:t>Цель моей педагогической работы: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85875"/>
            <a:ext cx="8929688" cy="4525963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b="1" i="1" dirty="0" smtClean="0">
                <a:solidFill>
                  <a:srgbClr val="66FF66"/>
                </a:solidFill>
              </a:rPr>
              <a:t>      </a:t>
            </a:r>
            <a:r>
              <a:rPr lang="ru-RU" sz="1600" b="1" i="1" dirty="0" smtClean="0">
                <a:solidFill>
                  <a:schemeClr val="tx1">
                    <a:lumMod val="95000"/>
                  </a:schemeClr>
                </a:solidFill>
              </a:rPr>
              <a:t>Воспитание у учащихся толерантного поведения и правильного понимания всего многообразия культур нашего мира.</a:t>
            </a: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214313" y="1857375"/>
            <a:ext cx="8715375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just"/>
            <a:r>
              <a:rPr lang="ru-RU" sz="1600" b="1"/>
              <a:t>- Развитие личности  как носителя  языка с ее этно-, социо-, психологическими особенностями, способной ощущать язык как высший дар, национальную и общечеловеческую ценность;</a:t>
            </a:r>
          </a:p>
          <a:p>
            <a:pPr algn="just">
              <a:buFontTx/>
              <a:buChar char="-"/>
            </a:pPr>
            <a:r>
              <a:rPr lang="ru-RU" sz="1600" b="1"/>
              <a:t>  Развитие чувства национального самосознания и общероссийского сознания, чувства любви к своему отечеству на основе традиций  родной культуры и воспитание чувства национальной терпимости, уважения к другим национальным культурам;</a:t>
            </a:r>
          </a:p>
          <a:p>
            <a:pPr algn="just"/>
            <a:r>
              <a:rPr lang="ru-RU" sz="1600" b="1"/>
              <a:t>-  Овладение речевой деятельностью – рецептивной, помогающей ребенку приобщиться к накопленной человечеством культуре, и продуктивной, развивающей творческий потенциал личности;</a:t>
            </a:r>
          </a:p>
          <a:p>
            <a:pPr algn="just">
              <a:buFontTx/>
              <a:buChar char="-"/>
            </a:pPr>
            <a:r>
              <a:rPr lang="ru-RU" sz="1600" b="1"/>
              <a:t>   Приобщение учащихся  к богатству и красоте родного  слова, запечатленного  в письменных памятниках национальной культуры, художественных  произведениях, образцовых текстах устной и письменной речи;</a:t>
            </a:r>
          </a:p>
          <a:p>
            <a:pPr algn="just">
              <a:buFontTx/>
              <a:buChar char="-"/>
            </a:pPr>
            <a:r>
              <a:rPr lang="ru-RU" sz="1600" b="1"/>
              <a:t>  развитие способностей восприятия, понимания,  интерпретации содержания  художественного текста  как условия для воспитания  любви и интереса к родной речи;</a:t>
            </a:r>
          </a:p>
          <a:p>
            <a:pPr algn="just">
              <a:buFontTx/>
              <a:buChar char="-"/>
            </a:pPr>
            <a:r>
              <a:rPr lang="ru-RU" sz="1600" b="1"/>
              <a:t> постижение через язык, художественную литературу мировоззрения  народа, его истории, философии, культуры, всей системы нравственных и духовных ценностей.</a:t>
            </a:r>
          </a:p>
        </p:txBody>
      </p:sp>
    </p:spTree>
  </p:cSld>
  <p:clrMapOvr>
    <a:masterClrMapping/>
  </p:clrMapOvr>
  <p:transition spd="slow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</TotalTime>
  <Words>278</Words>
  <Application>Microsoft Office PowerPoint</Application>
  <PresentationFormat>Экран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Солнцестояние</vt:lpstr>
      <vt:lpstr>Всероссийский портал  Конкурс «Лучшее портфолио 2012-2013 учебного  года»</vt:lpstr>
      <vt:lpstr>Есть только миг между прошлым и будущим…</vt:lpstr>
      <vt:lpstr>Стремитесь всегда исполнить свой долг, и человечество оправдает Вас даже там, где Вы потерпите неудачу. (Джефферсон).</vt:lpstr>
      <vt:lpstr>Цель моей педагогической работы: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портал  Конкурс «Лучшее портфолио 2012-2013 учебного  года»</dc:title>
  <dc:creator>Shevchenko</dc:creator>
  <cp:lastModifiedBy>Shevchenko</cp:lastModifiedBy>
  <cp:revision>1</cp:revision>
  <dcterms:created xsi:type="dcterms:W3CDTF">2013-08-17T07:57:37Z</dcterms:created>
  <dcterms:modified xsi:type="dcterms:W3CDTF">2013-08-17T08:00:09Z</dcterms:modified>
</cp:coreProperties>
</file>