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59" r:id="rId5"/>
    <p:sldId id="260" r:id="rId6"/>
    <p:sldId id="261" r:id="rId7"/>
    <p:sldId id="257"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2" d="100"/>
          <a:sy n="62" d="100"/>
        </p:scale>
        <p:origin x="-72" y="-5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1443FB1-D6D6-4E29-92A5-D95098E9730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B32E6F4-5C74-443C-8042-F4993379A63F}" type="datetimeFigureOut">
              <a:rPr lang="ru-RU" smtClean="0"/>
              <a:pPr/>
              <a:t>24.07.2012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1443FB1-D6D6-4E29-92A5-D95098E97304}"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B32E6F4-5C74-443C-8042-F4993379A63F}" type="datetimeFigureOut">
              <a:rPr lang="ru-RU" smtClean="0"/>
              <a:pPr/>
              <a:t>24.07.2012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1443FB1-D6D6-4E29-92A5-D95098E973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chemeClr val="accent3"/>
                </a:solidFill>
              </a:rPr>
              <a:t>Состав </a:t>
            </a:r>
            <a:r>
              <a:rPr lang="ru-RU" dirty="0" smtClean="0">
                <a:solidFill>
                  <a:schemeClr val="accent3"/>
                </a:solidFill>
              </a:rPr>
              <a:t>слова</a:t>
            </a:r>
            <a:br>
              <a:rPr lang="ru-RU" dirty="0" smtClean="0">
                <a:solidFill>
                  <a:schemeClr val="accent3"/>
                </a:solidFill>
              </a:rPr>
            </a:br>
            <a:r>
              <a:rPr lang="ru-RU" smtClean="0">
                <a:solidFill>
                  <a:schemeClr val="accent3"/>
                </a:solidFill>
              </a:rPr>
              <a:t>2 класс</a:t>
            </a:r>
            <a:endParaRPr lang="ru-RU" dirty="0">
              <a:solidFill>
                <a:schemeClr val="accent3"/>
              </a:solidFill>
            </a:endParaRPr>
          </a:p>
        </p:txBody>
      </p:sp>
      <p:sp>
        <p:nvSpPr>
          <p:cNvPr id="3" name="Подзаголовок 2"/>
          <p:cNvSpPr>
            <a:spLocks noGrp="1"/>
          </p:cNvSpPr>
          <p:nvPr>
            <p:ph type="subTitle" idx="1"/>
          </p:nvPr>
        </p:nvSpPr>
        <p:spPr/>
        <p:txBody>
          <a:bodyPr/>
          <a:lstStyle/>
          <a:p>
            <a:r>
              <a:rPr lang="ru-RU" dirty="0" smtClean="0"/>
              <a:t>Разработала </a:t>
            </a:r>
            <a:r>
              <a:rPr lang="ru-RU" dirty="0" err="1" smtClean="0"/>
              <a:t>Ярулина</a:t>
            </a:r>
            <a:r>
              <a:rPr lang="ru-RU" dirty="0" smtClean="0"/>
              <a:t> Н.В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2714620"/>
            <a:ext cx="8183880" cy="3357586"/>
          </a:xfrm>
        </p:spPr>
        <p:txBody>
          <a:bodyPr>
            <a:normAutofit/>
          </a:bodyPr>
          <a:lstStyle/>
          <a:p>
            <a:r>
              <a:rPr lang="ru-RU" sz="2000" b="0" i="1" dirty="0" smtClean="0">
                <a:solidFill>
                  <a:schemeClr val="accent2"/>
                </a:solidFill>
                <a:effectLst/>
              </a:rPr>
              <a:t>Задание 4(работа в паре).</a:t>
            </a:r>
            <a:r>
              <a:rPr lang="ru-RU" sz="2000" b="0" dirty="0" smtClean="0">
                <a:solidFill>
                  <a:schemeClr val="accent3"/>
                </a:solidFill>
                <a:effectLst/>
              </a:rPr>
              <a:t/>
            </a:r>
            <a:br>
              <a:rPr lang="ru-RU" sz="2000" b="0" dirty="0" smtClean="0">
                <a:solidFill>
                  <a:schemeClr val="accent3"/>
                </a:solidFill>
                <a:effectLst/>
              </a:rPr>
            </a:br>
            <a:r>
              <a:rPr lang="ru-RU" sz="2000" b="0" dirty="0" smtClean="0">
                <a:solidFill>
                  <a:schemeClr val="accent5">
                    <a:lumMod val="50000"/>
                  </a:schemeClr>
                </a:solidFill>
                <a:effectLst/>
              </a:rPr>
              <a:t>Запиши одним словом ответ на вопрос. Выдели приставки.</a:t>
            </a:r>
            <a:br>
              <a:rPr lang="ru-RU" sz="2000" b="0" dirty="0" smtClean="0">
                <a:solidFill>
                  <a:schemeClr val="accent5">
                    <a:lumMod val="50000"/>
                  </a:schemeClr>
                </a:solidFill>
                <a:effectLst/>
              </a:rPr>
            </a:br>
            <a:r>
              <a:rPr lang="ru-RU" sz="2000" b="0" dirty="0" smtClean="0">
                <a:solidFill>
                  <a:schemeClr val="accent5">
                    <a:lumMod val="50000"/>
                  </a:schemeClr>
                </a:solidFill>
                <a:effectLst/>
              </a:rPr>
              <a:t>		</a:t>
            </a:r>
            <a:r>
              <a:rPr lang="ru-RU" sz="2000" dirty="0" smtClean="0">
                <a:solidFill>
                  <a:schemeClr val="accent5">
                    <a:lumMod val="50000"/>
                  </a:schemeClr>
                </a:solidFill>
                <a:effectLst/>
              </a:rPr>
              <a:t>Что сделал?</a:t>
            </a:r>
            <a:r>
              <a:rPr lang="ru-RU" sz="2000" b="0" dirty="0" smtClean="0">
                <a:solidFill>
                  <a:schemeClr val="accent3"/>
                </a:solidFill>
                <a:effectLst/>
              </a:rPr>
              <a:t/>
            </a:r>
            <a:br>
              <a:rPr lang="ru-RU" sz="2000" b="0" dirty="0" smtClean="0">
                <a:solidFill>
                  <a:schemeClr val="accent3"/>
                </a:solidFill>
                <a:effectLst/>
              </a:rPr>
            </a:br>
            <a:r>
              <a:rPr lang="ru-RU" sz="2000" b="0" dirty="0" smtClean="0">
                <a:solidFill>
                  <a:schemeClr val="accent3"/>
                </a:solidFill>
                <a:effectLst/>
              </a:rPr>
              <a:t>начал говорить		перестал цвести </a:t>
            </a:r>
            <a:br>
              <a:rPr lang="ru-RU" sz="2000" b="0" dirty="0" smtClean="0">
                <a:solidFill>
                  <a:schemeClr val="accent3"/>
                </a:solidFill>
                <a:effectLst/>
              </a:rPr>
            </a:br>
            <a:r>
              <a:rPr lang="ru-RU" sz="2000" b="0" dirty="0" smtClean="0">
                <a:solidFill>
                  <a:schemeClr val="accent3"/>
                </a:solidFill>
                <a:effectLst/>
              </a:rPr>
              <a:t>начал петь			перестал греметь </a:t>
            </a:r>
            <a:br>
              <a:rPr lang="ru-RU" sz="2000" b="0" dirty="0" smtClean="0">
                <a:solidFill>
                  <a:schemeClr val="accent3"/>
                </a:solidFill>
                <a:effectLst/>
              </a:rPr>
            </a:br>
            <a:r>
              <a:rPr lang="ru-RU" sz="2000" b="0" dirty="0" smtClean="0">
                <a:solidFill>
                  <a:schemeClr val="accent3"/>
                </a:solidFill>
                <a:effectLst/>
              </a:rPr>
              <a:t>начал бежать			закончил читать </a:t>
            </a:r>
            <a:br>
              <a:rPr lang="ru-RU" sz="2000" b="0" dirty="0" smtClean="0">
                <a:solidFill>
                  <a:schemeClr val="accent3"/>
                </a:solidFill>
                <a:effectLst/>
              </a:rPr>
            </a:br>
            <a:r>
              <a:rPr lang="ru-RU" sz="2000" b="0" dirty="0" smtClean="0">
                <a:solidFill>
                  <a:schemeClr val="accent3"/>
                </a:solidFill>
                <a:effectLst/>
              </a:rPr>
              <a:t>начал плыть			закончил шить </a:t>
            </a:r>
            <a:br>
              <a:rPr lang="ru-RU" sz="2000" b="0" dirty="0" smtClean="0">
                <a:solidFill>
                  <a:schemeClr val="accent3"/>
                </a:solidFill>
                <a:effectLst/>
              </a:rPr>
            </a:br>
            <a:r>
              <a:rPr lang="ru-RU" sz="2000" b="0" dirty="0" smtClean="0">
                <a:solidFill>
                  <a:schemeClr val="accent3"/>
                </a:solidFill>
                <a:effectLst/>
              </a:rPr>
              <a:t>начал работать		закончил читать </a:t>
            </a:r>
            <a:br>
              <a:rPr lang="ru-RU" sz="2000" b="0" dirty="0" smtClean="0">
                <a:solidFill>
                  <a:schemeClr val="accent3"/>
                </a:solidFill>
                <a:effectLst/>
              </a:rPr>
            </a:br>
            <a:r>
              <a:rPr lang="ru-RU" sz="2000" b="0" dirty="0" smtClean="0">
                <a:solidFill>
                  <a:schemeClr val="accent3"/>
                </a:solidFill>
                <a:effectLst/>
              </a:rPr>
              <a:t>начал шуметь		перестал греметь  </a:t>
            </a:r>
            <a:br>
              <a:rPr lang="ru-RU" sz="2000" b="0" dirty="0" smtClean="0">
                <a:solidFill>
                  <a:schemeClr val="accent3"/>
                </a:solidFill>
                <a:effectLst/>
              </a:rPr>
            </a:br>
            <a:r>
              <a:rPr lang="ru-RU" sz="2000" b="0" dirty="0" smtClean="0">
                <a:solidFill>
                  <a:schemeClr val="accent3"/>
                </a:solidFill>
                <a:effectLst/>
              </a:rPr>
              <a:t>начал дуть			перестал цвести</a:t>
            </a:r>
            <a:endParaRPr lang="ru-RU" sz="2000" b="0" dirty="0">
              <a:solidFill>
                <a:schemeClr val="accent3"/>
              </a:solidFill>
              <a:effectLst/>
            </a:endParaRPr>
          </a:p>
        </p:txBody>
      </p:sp>
      <p:sp>
        <p:nvSpPr>
          <p:cNvPr id="3" name="Содержимое 2"/>
          <p:cNvSpPr>
            <a:spLocks noGrp="1"/>
          </p:cNvSpPr>
          <p:nvPr>
            <p:ph idx="1"/>
          </p:nvPr>
        </p:nvSpPr>
        <p:spPr>
          <a:xfrm>
            <a:off x="502920" y="530352"/>
            <a:ext cx="8183880" cy="2470020"/>
          </a:xfrm>
        </p:spPr>
        <p:txBody>
          <a:bodyPr/>
          <a:lstStyle/>
          <a:p>
            <a:pPr>
              <a:buNone/>
            </a:pPr>
            <a:r>
              <a:rPr lang="ru-RU" dirty="0" smtClean="0">
                <a:solidFill>
                  <a:schemeClr val="accent2"/>
                </a:solidFill>
              </a:rPr>
              <a:t>Приставка имеет значение.</a:t>
            </a:r>
          </a:p>
          <a:p>
            <a:pPr>
              <a:buNone/>
            </a:pPr>
            <a:r>
              <a:rPr lang="ru-RU" dirty="0" smtClean="0">
                <a:solidFill>
                  <a:schemeClr val="accent5">
                    <a:lumMod val="50000"/>
                  </a:schemeClr>
                </a:solidFill>
              </a:rPr>
              <a:t>Например: </a:t>
            </a:r>
          </a:p>
          <a:p>
            <a:pPr>
              <a:buNone/>
            </a:pPr>
            <a:r>
              <a:rPr lang="ru-RU" dirty="0" smtClean="0">
                <a:solidFill>
                  <a:schemeClr val="accent5">
                    <a:lumMod val="50000"/>
                  </a:schemeClr>
                </a:solidFill>
              </a:rPr>
              <a:t>запел – «начал петь», </a:t>
            </a:r>
          </a:p>
          <a:p>
            <a:pPr>
              <a:buNone/>
            </a:pPr>
            <a:r>
              <a:rPr lang="ru-RU" dirty="0" smtClean="0">
                <a:solidFill>
                  <a:schemeClr val="accent5">
                    <a:lumMod val="50000"/>
                  </a:schemeClr>
                </a:solidFill>
              </a:rPr>
              <a:t>допел – «закончил петь».</a:t>
            </a:r>
          </a:p>
        </p:txBody>
      </p:sp>
      <p:cxnSp>
        <p:nvCxnSpPr>
          <p:cNvPr id="5" name="Прямая соединительная линия 4"/>
          <p:cNvCxnSpPr/>
          <p:nvPr/>
        </p:nvCxnSpPr>
        <p:spPr>
          <a:xfrm>
            <a:off x="714348" y="1571612"/>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714348" y="200024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5400000">
            <a:off x="1035819" y="1607331"/>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5400000">
            <a:off x="1107257" y="2035959"/>
            <a:ext cx="71438"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p:nvPicPr>
        <p:blipFill>
          <a:blip r:embed="rId2" cstate="print"/>
          <a:srcRect/>
          <a:stretch>
            <a:fillRect/>
          </a:stretch>
        </p:blipFill>
        <p:spPr bwMode="auto">
          <a:xfrm>
            <a:off x="6286512" y="571480"/>
            <a:ext cx="1801643" cy="11260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circle(in)">
                                      <p:cBhvr>
                                        <p:cTn id="2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643314"/>
            <a:ext cx="8183880" cy="2391726"/>
          </a:xfrm>
        </p:spPr>
        <p:txBody>
          <a:bodyPr>
            <a:normAutofit fontScale="90000"/>
          </a:bodyPr>
          <a:lstStyle/>
          <a:p>
            <a:r>
              <a:rPr lang="ru-RU" sz="2700" b="0" i="1" dirty="0" smtClean="0">
                <a:solidFill>
                  <a:schemeClr val="accent2"/>
                </a:solidFill>
                <a:effectLst/>
              </a:rPr>
              <a:t>Задание 4(работа в тетради).</a:t>
            </a:r>
            <a:r>
              <a:rPr lang="ru-RU" sz="2700" b="0" dirty="0" smtClean="0">
                <a:effectLst/>
              </a:rPr>
              <a:t/>
            </a:r>
            <a:br>
              <a:rPr lang="ru-RU" sz="2700" b="0" dirty="0" smtClean="0">
                <a:effectLst/>
              </a:rPr>
            </a:br>
            <a:r>
              <a:rPr lang="ru-RU" sz="2700" b="0" dirty="0" smtClean="0">
                <a:solidFill>
                  <a:schemeClr val="accent5">
                    <a:lumMod val="50000"/>
                  </a:schemeClr>
                </a:solidFill>
                <a:effectLst/>
              </a:rPr>
              <a:t>Спиши предложения. Вставь пропущенные приставки </a:t>
            </a:r>
            <a:r>
              <a:rPr lang="ru-RU" sz="2700" b="0" i="1" dirty="0" smtClean="0">
                <a:solidFill>
                  <a:schemeClr val="accent5">
                    <a:lumMod val="50000"/>
                  </a:schemeClr>
                </a:solidFill>
                <a:effectLst/>
              </a:rPr>
              <a:t>по-</a:t>
            </a:r>
            <a:r>
              <a:rPr lang="ru-RU" dirty="0" smtClean="0">
                <a:solidFill>
                  <a:schemeClr val="accent5">
                    <a:lumMod val="50000"/>
                  </a:schemeClr>
                </a:solidFill>
              </a:rPr>
              <a:t> </a:t>
            </a:r>
            <a:r>
              <a:rPr lang="ru-RU" sz="2400" b="0" dirty="0" smtClean="0">
                <a:solidFill>
                  <a:schemeClr val="accent5">
                    <a:lumMod val="50000"/>
                  </a:schemeClr>
                </a:solidFill>
                <a:effectLst/>
              </a:rPr>
              <a:t>или </a:t>
            </a:r>
            <a:r>
              <a:rPr lang="ru-RU" sz="2400" b="0" i="1" dirty="0" smtClean="0">
                <a:solidFill>
                  <a:schemeClr val="accent5">
                    <a:lumMod val="50000"/>
                  </a:schemeClr>
                </a:solidFill>
                <a:effectLst/>
              </a:rPr>
              <a:t>у-.</a:t>
            </a:r>
            <a:r>
              <a:rPr lang="ru-RU" dirty="0" smtClean="0"/>
              <a:t/>
            </a:r>
            <a:br>
              <a:rPr lang="ru-RU" dirty="0" smtClean="0"/>
            </a:br>
            <a:r>
              <a:rPr lang="ru-RU" dirty="0" smtClean="0"/>
              <a:t>	</a:t>
            </a:r>
            <a:r>
              <a:rPr lang="ru-RU" sz="2400" b="0" dirty="0" smtClean="0">
                <a:solidFill>
                  <a:schemeClr val="accent3"/>
                </a:solidFill>
                <a:effectLst/>
              </a:rPr>
              <a:t>Неожиданно ...дул ветер. </a:t>
            </a:r>
            <a:r>
              <a:rPr lang="ru-RU" sz="2700" b="0" dirty="0" smtClean="0">
                <a:solidFill>
                  <a:schemeClr val="accent3"/>
                </a:solidFill>
                <a:effectLst/>
              </a:rPr>
              <a:t>Серые тучи ...бежали по небу. На землю ...пали первые капли дождя.</a:t>
            </a:r>
            <a:br>
              <a:rPr lang="ru-RU" sz="2700" b="0" dirty="0" smtClean="0">
                <a:solidFill>
                  <a:schemeClr val="accent3"/>
                </a:solidFill>
                <a:effectLst/>
              </a:rPr>
            </a:br>
            <a:r>
              <a:rPr lang="ru-RU" sz="2700" b="0" dirty="0" smtClean="0">
                <a:solidFill>
                  <a:schemeClr val="accent3"/>
                </a:solidFill>
                <a:effectLst/>
              </a:rPr>
              <a:t> </a:t>
            </a:r>
            <a:r>
              <a:rPr lang="ru-RU" dirty="0" smtClean="0"/>
              <a:t/>
            </a:r>
            <a:br>
              <a:rPr lang="ru-RU" dirty="0" smtClean="0"/>
            </a:br>
            <a:endParaRPr lang="ru-RU" dirty="0"/>
          </a:p>
        </p:txBody>
      </p:sp>
      <p:sp>
        <p:nvSpPr>
          <p:cNvPr id="3" name="Содержимое 2"/>
          <p:cNvSpPr>
            <a:spLocks noGrp="1"/>
          </p:cNvSpPr>
          <p:nvPr>
            <p:ph idx="1"/>
          </p:nvPr>
        </p:nvSpPr>
        <p:spPr>
          <a:xfrm>
            <a:off x="502920" y="530352"/>
            <a:ext cx="8183880" cy="2255706"/>
          </a:xfrm>
        </p:spPr>
        <p:txBody>
          <a:bodyPr>
            <a:normAutofit fontScale="85000" lnSpcReduction="20000"/>
          </a:bodyPr>
          <a:lstStyle/>
          <a:p>
            <a:pPr>
              <a:buNone/>
            </a:pPr>
            <a:r>
              <a:rPr lang="ru-RU" dirty="0" smtClean="0">
                <a:solidFill>
                  <a:schemeClr val="accent2"/>
                </a:solidFill>
              </a:rPr>
              <a:t>Как найти приставку.</a:t>
            </a:r>
          </a:p>
          <a:p>
            <a:pPr marL="514350" indent="-514350">
              <a:buAutoNum type="arabicParenR"/>
            </a:pPr>
            <a:r>
              <a:rPr lang="ru-RU" dirty="0" smtClean="0">
                <a:solidFill>
                  <a:schemeClr val="accent5">
                    <a:lumMod val="50000"/>
                  </a:schemeClr>
                </a:solidFill>
              </a:rPr>
              <a:t>Подбери однокоренные слова.</a:t>
            </a:r>
          </a:p>
          <a:p>
            <a:pPr marL="514350" indent="-514350">
              <a:buAutoNum type="arabicParenR"/>
            </a:pPr>
            <a:r>
              <a:rPr lang="ru-RU" dirty="0" smtClean="0">
                <a:solidFill>
                  <a:schemeClr val="accent5">
                    <a:lumMod val="50000"/>
                  </a:schemeClr>
                </a:solidFill>
              </a:rPr>
              <a:t>Укажи корень.</a:t>
            </a:r>
          </a:p>
          <a:p>
            <a:pPr marL="514350" indent="-514350">
              <a:buAutoNum type="arabicParenR"/>
            </a:pPr>
            <a:r>
              <a:rPr lang="ru-RU" dirty="0" smtClean="0">
                <a:solidFill>
                  <a:schemeClr val="accent5">
                    <a:lumMod val="50000"/>
                  </a:schemeClr>
                </a:solidFill>
              </a:rPr>
              <a:t>Выдели часть слова перед корнем. Это приставка.</a:t>
            </a:r>
          </a:p>
          <a:p>
            <a:pPr marL="514350" indent="-514350">
              <a:buAutoNum type="arabicParenR"/>
            </a:pPr>
            <a:r>
              <a:rPr lang="ru-RU" dirty="0" smtClean="0">
                <a:solidFill>
                  <a:schemeClr val="accent5">
                    <a:lumMod val="50000"/>
                  </a:schemeClr>
                </a:solidFill>
              </a:rPr>
              <a:t>Назови приставку.</a:t>
            </a:r>
            <a:endParaRPr lang="ru-RU" dirty="0">
              <a:solidFill>
                <a:schemeClr val="accent5">
                  <a:lumMod val="50000"/>
                </a:schemeClr>
              </a:solidFill>
            </a:endParaRPr>
          </a:p>
        </p:txBody>
      </p:sp>
      <p:cxnSp>
        <p:nvCxnSpPr>
          <p:cNvPr id="5" name="Прямая соединительная линия 4"/>
          <p:cNvCxnSpPr/>
          <p:nvPr/>
        </p:nvCxnSpPr>
        <p:spPr>
          <a:xfrm>
            <a:off x="2357422" y="3643314"/>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3643306" y="3643314"/>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5400000">
            <a:off x="2678893" y="3679033"/>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rot="5400000">
            <a:off x="3750463" y="3679033"/>
            <a:ext cx="7143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ircle(in)">
                                      <p:cBhvr>
                                        <p:cTn id="3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714752"/>
            <a:ext cx="8183880" cy="2643206"/>
          </a:xfrm>
        </p:spPr>
        <p:txBody>
          <a:bodyPr>
            <a:normAutofit fontScale="90000"/>
          </a:bodyPr>
          <a:lstStyle/>
          <a:p>
            <a:r>
              <a:rPr lang="ru-RU" sz="2400" b="0" dirty="0" smtClean="0">
                <a:solidFill>
                  <a:schemeClr val="accent2"/>
                </a:solidFill>
                <a:effectLst/>
              </a:rPr>
              <a:t>* Сколько раз встречается слово </a:t>
            </a:r>
            <a:r>
              <a:rPr lang="ru-RU" sz="2400" b="0" i="1" dirty="0" smtClean="0">
                <a:solidFill>
                  <a:schemeClr val="accent2"/>
                </a:solidFill>
                <a:effectLst/>
              </a:rPr>
              <a:t>чашка</a:t>
            </a:r>
            <a:r>
              <a:rPr lang="ru-RU" sz="2400" b="0" dirty="0" smtClean="0">
                <a:solidFill>
                  <a:schemeClr val="accent2"/>
                </a:solidFill>
                <a:effectLst/>
              </a:rPr>
              <a:t>?</a:t>
            </a:r>
            <a:br>
              <a:rPr lang="ru-RU" sz="2400" b="0" dirty="0" smtClean="0">
                <a:solidFill>
                  <a:schemeClr val="accent2"/>
                </a:solidFill>
                <a:effectLst/>
              </a:rPr>
            </a:br>
            <a:r>
              <a:rPr lang="ru-RU" sz="2400" b="0" dirty="0" smtClean="0">
                <a:solidFill>
                  <a:schemeClr val="accent2"/>
                </a:solidFill>
                <a:effectLst/>
              </a:rPr>
              <a:t>* Выпиши это слово в тех формах, в каких оно стоит в тексте.</a:t>
            </a:r>
            <a:br>
              <a:rPr lang="ru-RU" sz="2400" b="0" dirty="0" smtClean="0">
                <a:solidFill>
                  <a:schemeClr val="accent2"/>
                </a:solidFill>
                <a:effectLst/>
              </a:rPr>
            </a:br>
            <a:r>
              <a:rPr lang="ru-RU" sz="2400" b="0" dirty="0" smtClean="0">
                <a:solidFill>
                  <a:schemeClr val="accent2"/>
                </a:solidFill>
                <a:effectLst/>
              </a:rPr>
              <a:t>* Как ты думаешь, почему слово </a:t>
            </a:r>
            <a:r>
              <a:rPr lang="ru-RU" sz="2400" b="0" i="1" dirty="0" smtClean="0">
                <a:solidFill>
                  <a:schemeClr val="accent2"/>
                </a:solidFill>
                <a:effectLst/>
              </a:rPr>
              <a:t>чашка</a:t>
            </a:r>
            <a:r>
              <a:rPr lang="ru-RU" sz="2400" b="0" dirty="0" smtClean="0">
                <a:solidFill>
                  <a:schemeClr val="accent2"/>
                </a:solidFill>
                <a:effectLst/>
              </a:rPr>
              <a:t> изменило свою форму несколько раз?</a:t>
            </a:r>
            <a:br>
              <a:rPr lang="ru-RU" sz="2400" b="0" dirty="0" smtClean="0">
                <a:solidFill>
                  <a:schemeClr val="accent2"/>
                </a:solidFill>
                <a:effectLst/>
              </a:rPr>
            </a:br>
            <a:r>
              <a:rPr lang="ru-RU" sz="2400" b="0" dirty="0" smtClean="0">
                <a:solidFill>
                  <a:schemeClr val="accent2"/>
                </a:solidFill>
                <a:effectLst/>
              </a:rPr>
              <a:t>* Изменилось ли при этом значение слова?</a:t>
            </a:r>
            <a:br>
              <a:rPr lang="ru-RU" sz="2400" b="0" dirty="0" smtClean="0">
                <a:solidFill>
                  <a:schemeClr val="accent2"/>
                </a:solidFill>
                <a:effectLst/>
              </a:rPr>
            </a:br>
            <a:endParaRPr lang="ru-RU" sz="2400" b="0" dirty="0">
              <a:solidFill>
                <a:schemeClr val="accent2"/>
              </a:solidFill>
              <a:effectLst/>
            </a:endParaRPr>
          </a:p>
        </p:txBody>
      </p:sp>
      <p:sp>
        <p:nvSpPr>
          <p:cNvPr id="3" name="Содержимое 2"/>
          <p:cNvSpPr>
            <a:spLocks noGrp="1"/>
          </p:cNvSpPr>
          <p:nvPr>
            <p:ph idx="1"/>
          </p:nvPr>
        </p:nvSpPr>
        <p:spPr>
          <a:xfrm>
            <a:off x="502920" y="530352"/>
            <a:ext cx="8183880" cy="3470152"/>
          </a:xfrm>
        </p:spPr>
        <p:txBody>
          <a:bodyPr>
            <a:normAutofit fontScale="92500" lnSpcReduction="20000"/>
          </a:bodyPr>
          <a:lstStyle/>
          <a:p>
            <a:pPr>
              <a:buNone/>
            </a:pPr>
            <a:r>
              <a:rPr lang="ru-RU" dirty="0" smtClean="0">
                <a:solidFill>
                  <a:schemeClr val="accent2"/>
                </a:solidFill>
              </a:rPr>
              <a:t>Прочитайте текст.</a:t>
            </a:r>
          </a:p>
          <a:p>
            <a:pPr algn="ctr">
              <a:buNone/>
            </a:pPr>
            <a:r>
              <a:rPr lang="ru-RU" dirty="0" smtClean="0"/>
              <a:t>	Чашка.</a:t>
            </a:r>
          </a:p>
          <a:p>
            <a:pPr>
              <a:buNone/>
            </a:pPr>
            <a:r>
              <a:rPr lang="ru-RU" dirty="0" smtClean="0"/>
              <a:t>	Это была особенная чашка. Другие</a:t>
            </a:r>
          </a:p>
          <a:p>
            <a:pPr>
              <a:buNone/>
            </a:pPr>
            <a:r>
              <a:rPr lang="ru-RU" dirty="0" smtClean="0"/>
              <a:t>чашки смотрели на неё и завидовали. Им</a:t>
            </a:r>
          </a:p>
          <a:p>
            <a:pPr>
              <a:buNone/>
            </a:pPr>
            <a:r>
              <a:rPr lang="ru-RU" dirty="0" smtClean="0"/>
              <a:t>тоже хотелось быть такими же</a:t>
            </a:r>
          </a:p>
          <a:p>
            <a:pPr>
              <a:buNone/>
            </a:pPr>
            <a:r>
              <a:rPr lang="ru-RU" dirty="0" smtClean="0"/>
              <a:t>красивыми. На чашке цвели розы и маки.</a:t>
            </a:r>
          </a:p>
          <a:p>
            <a:pPr>
              <a:buNone/>
            </a:pPr>
            <a:r>
              <a:rPr lang="ru-RU" dirty="0" smtClean="0"/>
              <a:t>Голубые васильки напоминали небо. Это</a:t>
            </a:r>
          </a:p>
          <a:p>
            <a:pPr>
              <a:buNone/>
            </a:pPr>
            <a:r>
              <a:rPr lang="ru-RU" dirty="0" smtClean="0"/>
              <a:t>же букет! Как не залюбоваться такой</a:t>
            </a:r>
          </a:p>
          <a:p>
            <a:pPr>
              <a:buNone/>
            </a:pPr>
            <a:r>
              <a:rPr lang="ru-RU" dirty="0" smtClean="0"/>
              <a:t>чашкой!</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in)">
                                      <p:cBhvr>
                                        <p:cTn id="30" dur="2000"/>
                                        <p:tgtEl>
                                          <p:spTgt spid="3">
                                            <p:txEl>
                                              <p:pRg st="7" end="7"/>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ircle(in)">
                                      <p:cBhvr>
                                        <p:cTn id="33" dur="2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circle(in)">
                                      <p:cBhvr>
                                        <p:cTn id="3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56102"/>
          </a:xfrm>
        </p:spPr>
        <p:txBody>
          <a:bodyPr>
            <a:normAutofit/>
          </a:bodyPr>
          <a:lstStyle/>
          <a:p>
            <a:pPr>
              <a:buNone/>
            </a:pPr>
            <a:r>
              <a:rPr lang="ru-RU" dirty="0" smtClean="0">
                <a:solidFill>
                  <a:schemeClr val="accent2"/>
                </a:solidFill>
              </a:rPr>
              <a:t>Для чего нужно изменять форму слова?</a:t>
            </a:r>
          </a:p>
          <a:p>
            <a:pPr>
              <a:buNone/>
            </a:pPr>
            <a:r>
              <a:rPr lang="ru-RU" dirty="0" smtClean="0">
                <a:solidFill>
                  <a:schemeClr val="accent3"/>
                </a:solidFill>
              </a:rPr>
              <a:t>Так изменяется форма слова:</a:t>
            </a:r>
          </a:p>
          <a:p>
            <a:pPr>
              <a:buNone/>
            </a:pPr>
            <a:r>
              <a:rPr lang="ru-RU" dirty="0" smtClean="0"/>
              <a:t>Дом – (нет) дом</a:t>
            </a:r>
            <a:r>
              <a:rPr lang="ru-RU" dirty="0" smtClean="0">
                <a:solidFill>
                  <a:schemeClr val="accent2"/>
                </a:solidFill>
              </a:rPr>
              <a:t>а</a:t>
            </a:r>
            <a:r>
              <a:rPr lang="ru-RU" dirty="0" smtClean="0"/>
              <a:t>, к дом</a:t>
            </a:r>
            <a:r>
              <a:rPr lang="ru-RU" dirty="0" smtClean="0">
                <a:solidFill>
                  <a:schemeClr val="accent2"/>
                </a:solidFill>
              </a:rPr>
              <a:t>у</a:t>
            </a:r>
            <a:r>
              <a:rPr lang="ru-RU" dirty="0" smtClean="0"/>
              <a:t>, за дом</a:t>
            </a:r>
            <a:r>
              <a:rPr lang="ru-RU" dirty="0" smtClean="0">
                <a:solidFill>
                  <a:schemeClr val="accent2"/>
                </a:solidFill>
              </a:rPr>
              <a:t>ом</a:t>
            </a:r>
            <a:r>
              <a:rPr lang="ru-RU" dirty="0" smtClean="0"/>
              <a:t>, </a:t>
            </a:r>
          </a:p>
          <a:p>
            <a:pPr>
              <a:buNone/>
            </a:pPr>
            <a:r>
              <a:rPr lang="ru-RU" dirty="0" smtClean="0"/>
              <a:t>в дом</a:t>
            </a:r>
            <a:r>
              <a:rPr lang="ru-RU" dirty="0" smtClean="0">
                <a:solidFill>
                  <a:schemeClr val="accent2"/>
                </a:solidFill>
              </a:rPr>
              <a:t>е</a:t>
            </a:r>
            <a:r>
              <a:rPr lang="ru-RU" dirty="0" smtClean="0"/>
              <a:t>.</a:t>
            </a:r>
          </a:p>
          <a:p>
            <a:pPr>
              <a:buNone/>
            </a:pPr>
            <a:r>
              <a:rPr lang="ru-RU" dirty="0" smtClean="0"/>
              <a:t>Мам</a:t>
            </a:r>
            <a:r>
              <a:rPr lang="ru-RU" dirty="0" smtClean="0">
                <a:solidFill>
                  <a:schemeClr val="accent2"/>
                </a:solidFill>
              </a:rPr>
              <a:t>а</a:t>
            </a:r>
            <a:r>
              <a:rPr lang="ru-RU" dirty="0" smtClean="0"/>
              <a:t> – мам</a:t>
            </a:r>
            <a:r>
              <a:rPr lang="ru-RU" dirty="0" smtClean="0">
                <a:solidFill>
                  <a:schemeClr val="accent2"/>
                </a:solidFill>
              </a:rPr>
              <a:t>ы</a:t>
            </a:r>
            <a:r>
              <a:rPr lang="ru-RU" dirty="0" smtClean="0"/>
              <a:t>, к мам</a:t>
            </a:r>
            <a:r>
              <a:rPr lang="ru-RU" dirty="0" smtClean="0">
                <a:solidFill>
                  <a:schemeClr val="accent2"/>
                </a:solidFill>
              </a:rPr>
              <a:t>е</a:t>
            </a:r>
            <a:r>
              <a:rPr lang="ru-RU" dirty="0" smtClean="0"/>
              <a:t>, с мам</a:t>
            </a:r>
            <a:r>
              <a:rPr lang="ru-RU" dirty="0" smtClean="0">
                <a:solidFill>
                  <a:schemeClr val="accent2"/>
                </a:solidFill>
              </a:rPr>
              <a:t>ой</a:t>
            </a:r>
            <a:r>
              <a:rPr lang="ru-RU" dirty="0" smtClean="0"/>
              <a:t>, о мам</a:t>
            </a:r>
            <a:r>
              <a:rPr lang="ru-RU" dirty="0" smtClean="0">
                <a:solidFill>
                  <a:schemeClr val="accent2"/>
                </a:solidFill>
              </a:rPr>
              <a:t>е</a:t>
            </a:r>
            <a:r>
              <a:rPr lang="ru-RU" dirty="0" smtClean="0"/>
              <a:t>.</a:t>
            </a:r>
          </a:p>
          <a:p>
            <a:pPr>
              <a:buNone/>
            </a:pPr>
            <a:r>
              <a:rPr lang="ru-RU" dirty="0" smtClean="0"/>
              <a:t>Весёл</a:t>
            </a:r>
            <a:r>
              <a:rPr lang="ru-RU" dirty="0" smtClean="0">
                <a:solidFill>
                  <a:schemeClr val="accent2"/>
                </a:solidFill>
              </a:rPr>
              <a:t>ый</a:t>
            </a:r>
            <a:r>
              <a:rPr lang="ru-RU" dirty="0" smtClean="0"/>
              <a:t> – весёл</a:t>
            </a:r>
            <a:r>
              <a:rPr lang="ru-RU" dirty="0" smtClean="0">
                <a:solidFill>
                  <a:schemeClr val="accent2"/>
                </a:solidFill>
              </a:rPr>
              <a:t>ого</a:t>
            </a:r>
            <a:r>
              <a:rPr lang="ru-RU" dirty="0" smtClean="0"/>
              <a:t>, весёл</a:t>
            </a:r>
            <a:r>
              <a:rPr lang="ru-RU" dirty="0" smtClean="0">
                <a:solidFill>
                  <a:schemeClr val="accent2"/>
                </a:solidFill>
              </a:rPr>
              <a:t>ому</a:t>
            </a:r>
            <a:r>
              <a:rPr lang="ru-RU" dirty="0" smtClean="0"/>
              <a:t>, весёл</a:t>
            </a:r>
            <a:r>
              <a:rPr lang="ru-RU" dirty="0" smtClean="0">
                <a:solidFill>
                  <a:schemeClr val="accent2"/>
                </a:solidFill>
              </a:rPr>
              <a:t>ы</a:t>
            </a:r>
            <a:r>
              <a:rPr lang="ru-RU" dirty="0" smtClean="0"/>
              <a:t>м,</a:t>
            </a:r>
          </a:p>
          <a:p>
            <a:pPr>
              <a:buNone/>
            </a:pPr>
            <a:r>
              <a:rPr lang="ru-RU" dirty="0" smtClean="0"/>
              <a:t>о весёл</a:t>
            </a:r>
            <a:r>
              <a:rPr lang="ru-RU" dirty="0" smtClean="0">
                <a:solidFill>
                  <a:schemeClr val="accent2"/>
                </a:solidFill>
              </a:rPr>
              <a:t>ом</a:t>
            </a:r>
            <a:r>
              <a:rPr lang="ru-RU" dirty="0" smtClean="0"/>
              <a:t>, весёл</a:t>
            </a:r>
            <a:r>
              <a:rPr lang="ru-RU" dirty="0" smtClean="0">
                <a:solidFill>
                  <a:schemeClr val="accent2"/>
                </a:solidFill>
              </a:rPr>
              <a:t>ые</a:t>
            </a:r>
            <a:r>
              <a:rPr lang="ru-RU" dirty="0" smtClean="0"/>
              <a:t>.</a:t>
            </a:r>
          </a:p>
          <a:p>
            <a:pPr>
              <a:buNone/>
            </a:pPr>
            <a:r>
              <a:rPr lang="ru-RU" dirty="0" smtClean="0"/>
              <a:t>Пришёл – пришл</a:t>
            </a:r>
            <a:r>
              <a:rPr lang="ru-RU" dirty="0" smtClean="0">
                <a:solidFill>
                  <a:schemeClr val="accent2"/>
                </a:solidFill>
              </a:rPr>
              <a:t>а</a:t>
            </a:r>
            <a:r>
              <a:rPr lang="ru-RU" dirty="0" smtClean="0"/>
              <a:t>, пришл</a:t>
            </a:r>
            <a:r>
              <a:rPr lang="ru-RU" dirty="0" smtClean="0">
                <a:solidFill>
                  <a:schemeClr val="accent2"/>
                </a:solidFill>
              </a:rPr>
              <a:t>о</a:t>
            </a:r>
            <a:r>
              <a:rPr lang="ru-RU" dirty="0" smtClean="0"/>
              <a:t>, пришл</a:t>
            </a:r>
            <a:r>
              <a:rPr lang="ru-RU" dirty="0" smtClean="0">
                <a:solidFill>
                  <a:schemeClr val="accent2"/>
                </a:solidFill>
              </a:rPr>
              <a:t>и</a:t>
            </a:r>
            <a:r>
              <a:rPr lang="ru-RU" dirty="0" smtClean="0"/>
              <a:t>.</a:t>
            </a:r>
          </a:p>
          <a:p>
            <a:pPr>
              <a:buNone/>
            </a:pPr>
            <a:endParaRPr lang="ru-RU" dirty="0" smtClean="0">
              <a:solidFill>
                <a:schemeClr val="accent2"/>
              </a:solidFill>
            </a:endParaRPr>
          </a:p>
          <a:p>
            <a:pPr algn="ctr">
              <a:buNone/>
            </a:pPr>
            <a:r>
              <a:rPr lang="ru-RU" dirty="0" smtClean="0">
                <a:solidFill>
                  <a:schemeClr val="accent2"/>
                </a:solidFill>
              </a:rPr>
              <a:t>При изменении формы слова его значение не меняется.</a:t>
            </a:r>
          </a:p>
          <a:p>
            <a:pPr>
              <a:buNone/>
            </a:pPr>
            <a:endParaRPr lang="ru-RU" dirty="0"/>
          </a:p>
        </p:txBody>
      </p:sp>
      <p:pic>
        <p:nvPicPr>
          <p:cNvPr id="4" name="Picture 2"/>
          <p:cNvPicPr>
            <a:picLocks noChangeAspect="1" noChangeArrowheads="1"/>
          </p:cNvPicPr>
          <p:nvPr/>
        </p:nvPicPr>
        <p:blipFill>
          <a:blip r:embed="rId2" cstate="print"/>
          <a:srcRect/>
          <a:stretch>
            <a:fillRect/>
          </a:stretch>
        </p:blipFill>
        <p:spPr bwMode="auto">
          <a:xfrm>
            <a:off x="6929454" y="5286388"/>
            <a:ext cx="1801643" cy="11260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ircle(in)">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ircle(in)">
                                      <p:cBhvr>
                                        <p:cTn id="35" dur="2000"/>
                                        <p:tgtEl>
                                          <p:spTgt spid="3">
                                            <p:txEl>
                                              <p:pRg st="5" end="5"/>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ircle(in)">
                                      <p:cBhvr>
                                        <p:cTn id="38" dur="2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ircle(in)">
                                      <p:cBhvr>
                                        <p:cTn id="43" dur="2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circle(in)">
                                      <p:cBhvr>
                                        <p:cTn id="4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899044"/>
          </a:xfrm>
        </p:spPr>
        <p:txBody>
          <a:bodyPr>
            <a:normAutofit fontScale="92500" lnSpcReduction="10000"/>
          </a:bodyPr>
          <a:lstStyle/>
          <a:p>
            <a:pPr>
              <a:buNone/>
            </a:pPr>
            <a:r>
              <a:rPr lang="ru-RU" dirty="0" smtClean="0">
                <a:solidFill>
                  <a:schemeClr val="accent2"/>
                </a:solidFill>
              </a:rPr>
              <a:t>Прочитай текст.</a:t>
            </a:r>
          </a:p>
          <a:p>
            <a:pPr>
              <a:buNone/>
            </a:pPr>
            <a:r>
              <a:rPr lang="ru-RU" dirty="0" smtClean="0"/>
              <a:t>	Осенний сад опустел. Не слышно в саду</a:t>
            </a:r>
          </a:p>
          <a:p>
            <a:pPr>
              <a:buNone/>
            </a:pPr>
            <a:r>
              <a:rPr lang="ru-RU" dirty="0" smtClean="0"/>
              <a:t>птиц. Собраны дары сада. Но как</a:t>
            </a:r>
          </a:p>
          <a:p>
            <a:pPr>
              <a:buNone/>
            </a:pPr>
            <a:r>
              <a:rPr lang="ru-RU" dirty="0" smtClean="0"/>
              <a:t>красивы осенние сады! Деревья садов в</a:t>
            </a:r>
          </a:p>
          <a:p>
            <a:pPr>
              <a:buNone/>
            </a:pPr>
            <a:r>
              <a:rPr lang="ru-RU" dirty="0" smtClean="0"/>
              <a:t>золотом уборе.</a:t>
            </a:r>
          </a:p>
          <a:p>
            <a:pPr>
              <a:buNone/>
            </a:pPr>
            <a:r>
              <a:rPr lang="ru-RU" dirty="0" smtClean="0"/>
              <a:t>	Садам нужна забота. Тогда в садах</a:t>
            </a:r>
          </a:p>
          <a:p>
            <a:pPr>
              <a:buNone/>
            </a:pPr>
            <a:r>
              <a:rPr lang="ru-RU" dirty="0" smtClean="0"/>
              <a:t>будет большой урожай.</a:t>
            </a:r>
          </a:p>
          <a:p>
            <a:pPr>
              <a:buNone/>
            </a:pPr>
            <a:endParaRPr lang="ru-RU" dirty="0" smtClean="0"/>
          </a:p>
          <a:p>
            <a:pPr>
              <a:buNone/>
            </a:pPr>
            <a:r>
              <a:rPr lang="ru-RU" dirty="0" smtClean="0">
                <a:solidFill>
                  <a:schemeClr val="accent2"/>
                </a:solidFill>
              </a:rPr>
              <a:t>* Сколько форм слова </a:t>
            </a:r>
            <a:r>
              <a:rPr lang="ru-RU" i="1" dirty="0" smtClean="0">
                <a:solidFill>
                  <a:schemeClr val="accent2"/>
                </a:solidFill>
              </a:rPr>
              <a:t>сад</a:t>
            </a:r>
            <a:r>
              <a:rPr lang="ru-RU" dirty="0" smtClean="0">
                <a:solidFill>
                  <a:schemeClr val="accent2"/>
                </a:solidFill>
              </a:rPr>
              <a:t> встречается в</a:t>
            </a:r>
          </a:p>
          <a:p>
            <a:pPr>
              <a:buNone/>
            </a:pPr>
            <a:r>
              <a:rPr lang="ru-RU" dirty="0" smtClean="0">
                <a:solidFill>
                  <a:schemeClr val="accent2"/>
                </a:solidFill>
              </a:rPr>
              <a:t>тексте?</a:t>
            </a:r>
          </a:p>
          <a:p>
            <a:pPr>
              <a:buNone/>
            </a:pPr>
            <a:r>
              <a:rPr lang="ru-RU" dirty="0" smtClean="0">
                <a:solidFill>
                  <a:schemeClr val="accent2"/>
                </a:solidFill>
              </a:rPr>
              <a:t>* Выпиши все формы слова </a:t>
            </a:r>
            <a:r>
              <a:rPr lang="ru-RU" i="1" dirty="0" smtClean="0">
                <a:solidFill>
                  <a:schemeClr val="accent2"/>
                </a:solidFill>
              </a:rPr>
              <a:t>сад</a:t>
            </a:r>
            <a:r>
              <a:rPr lang="ru-RU" dirty="0" smtClean="0">
                <a:solidFill>
                  <a:schemeClr val="accent2"/>
                </a:solidFill>
              </a:rPr>
              <a:t>.</a:t>
            </a:r>
          </a:p>
          <a:p>
            <a:pPr>
              <a:buNone/>
            </a:pPr>
            <a:r>
              <a:rPr lang="ru-RU" dirty="0" smtClean="0">
                <a:solidFill>
                  <a:schemeClr val="accent2"/>
                </a:solidFill>
              </a:rPr>
              <a:t>* Подчеркни одной чертой часть слова,</a:t>
            </a:r>
          </a:p>
          <a:p>
            <a:pPr>
              <a:buNone/>
            </a:pPr>
            <a:r>
              <a:rPr lang="ru-RU" dirty="0" smtClean="0">
                <a:solidFill>
                  <a:schemeClr val="accent2"/>
                </a:solidFill>
              </a:rPr>
              <a:t>которая не меняется, а – - ту часть слова,</a:t>
            </a:r>
          </a:p>
          <a:p>
            <a:pPr>
              <a:buNone/>
            </a:pPr>
            <a:r>
              <a:rPr lang="ru-RU" dirty="0" smtClean="0">
                <a:solidFill>
                  <a:schemeClr val="accent2"/>
                </a:solidFill>
              </a:rPr>
              <a:t>которая меняется.</a:t>
            </a:r>
            <a:endParaRPr lang="ru-RU" dirty="0">
              <a:solidFill>
                <a:schemeClr val="accent2"/>
              </a:solidFill>
            </a:endParaRPr>
          </a:p>
        </p:txBody>
      </p:sp>
      <p:sp>
        <p:nvSpPr>
          <p:cNvPr id="4" name="Прямоугольник 3"/>
          <p:cNvSpPr/>
          <p:nvPr/>
        </p:nvSpPr>
        <p:spPr>
          <a:xfrm>
            <a:off x="4786314" y="542926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ircle(in)">
                                      <p:cBhvr>
                                        <p:cTn id="32" dur="2000"/>
                                        <p:tgtEl>
                                          <p:spTgt spid="3">
                                            <p:txEl>
                                              <p:pRg st="8" end="8"/>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circle(in)">
                                      <p:cBhvr>
                                        <p:cTn id="35" dur="20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circle(in)">
                                      <p:cBhvr>
                                        <p:cTn id="40" dur="20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circle(in)">
                                      <p:cBhvr>
                                        <p:cTn id="45" dur="2000"/>
                                        <p:tgtEl>
                                          <p:spTgt spid="3">
                                            <p:txEl>
                                              <p:pRg st="11" end="11"/>
                                            </p:txEl>
                                          </p:spTgt>
                                        </p:tgtEl>
                                      </p:cBhvr>
                                    </p:animEffect>
                                  </p:childTnLst>
                                </p:cTn>
                              </p:par>
                              <p:par>
                                <p:cTn id="46" presetID="6" presetClass="entr" presetSubtype="16" fill="hold" nodeType="with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circle(in)">
                                      <p:cBhvr>
                                        <p:cTn id="48" dur="2000"/>
                                        <p:tgtEl>
                                          <p:spTgt spid="3">
                                            <p:txEl>
                                              <p:pRg st="12" end="12"/>
                                            </p:txEl>
                                          </p:spTgt>
                                        </p:tgtEl>
                                      </p:cBhvr>
                                    </p:animEffect>
                                  </p:childTnLst>
                                </p:cTn>
                              </p:par>
                              <p:par>
                                <p:cTn id="49" presetID="6" presetClass="entr" presetSubtype="16"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circle(in)">
                                      <p:cBhvr>
                                        <p:cTn id="51" dur="2000"/>
                                        <p:tgtEl>
                                          <p:spTgt spid="3">
                                            <p:txEl>
                                              <p:pRg st="13" end="1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circle(in)">
                                      <p:cBhvr>
                                        <p:cTn id="5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13292"/>
          </a:xfrm>
        </p:spPr>
        <p:txBody>
          <a:bodyPr/>
          <a:lstStyle/>
          <a:p>
            <a:pPr algn="ctr">
              <a:buNone/>
            </a:pPr>
            <a:r>
              <a:rPr lang="ru-RU" sz="2400" dirty="0" smtClean="0">
                <a:solidFill>
                  <a:schemeClr val="accent2"/>
                </a:solidFill>
              </a:rPr>
              <a:t>Окончание как часть слова.</a:t>
            </a:r>
          </a:p>
          <a:p>
            <a:pPr>
              <a:buNone/>
            </a:pPr>
            <a:endParaRPr lang="ru-RU" dirty="0" smtClean="0">
              <a:solidFill>
                <a:schemeClr val="accent2"/>
              </a:solidFill>
            </a:endParaRPr>
          </a:p>
          <a:p>
            <a:pPr>
              <a:buNone/>
            </a:pPr>
            <a:r>
              <a:rPr lang="ru-RU" dirty="0" smtClean="0">
                <a:solidFill>
                  <a:schemeClr val="accent2"/>
                </a:solidFill>
              </a:rPr>
              <a:t>Что такое окончание?</a:t>
            </a:r>
          </a:p>
          <a:p>
            <a:pPr>
              <a:buNone/>
            </a:pPr>
            <a:endParaRPr lang="ru-RU" dirty="0" smtClean="0">
              <a:solidFill>
                <a:schemeClr val="accent2"/>
              </a:solidFill>
            </a:endParaRPr>
          </a:p>
          <a:p>
            <a:pPr>
              <a:buNone/>
            </a:pPr>
            <a:r>
              <a:rPr lang="ru-RU" dirty="0" smtClean="0">
                <a:solidFill>
                  <a:schemeClr val="accent2"/>
                </a:solidFill>
              </a:rPr>
              <a:t>Окончание</a:t>
            </a:r>
            <a:r>
              <a:rPr lang="ru-RU" dirty="0" smtClean="0"/>
              <a:t> –это </a:t>
            </a:r>
            <a:r>
              <a:rPr lang="ru-RU" i="1" dirty="0" smtClean="0">
                <a:solidFill>
                  <a:schemeClr val="accent2"/>
                </a:solidFill>
              </a:rPr>
              <a:t>изменяемая</a:t>
            </a:r>
            <a:r>
              <a:rPr lang="ru-RU" dirty="0" smtClean="0"/>
              <a:t> часть слова, которая служит для </a:t>
            </a:r>
            <a:r>
              <a:rPr lang="ru-RU" i="1" dirty="0" smtClean="0">
                <a:solidFill>
                  <a:schemeClr val="accent2"/>
                </a:solidFill>
              </a:rPr>
              <a:t>связи слов </a:t>
            </a:r>
            <a:r>
              <a:rPr lang="ru-RU" dirty="0" smtClean="0"/>
              <a:t>в предложении.</a:t>
            </a:r>
          </a:p>
          <a:p>
            <a:pPr>
              <a:buNone/>
            </a:pPr>
            <a:r>
              <a:rPr lang="ru-RU" dirty="0" smtClean="0">
                <a:solidFill>
                  <a:schemeClr val="accent2"/>
                </a:solidFill>
              </a:rPr>
              <a:t>Как найти окончание?</a:t>
            </a:r>
          </a:p>
          <a:p>
            <a:pPr>
              <a:buNone/>
            </a:pPr>
            <a:endParaRPr lang="ru-RU" dirty="0" smtClean="0"/>
          </a:p>
          <a:p>
            <a:pPr>
              <a:buNone/>
            </a:pPr>
            <a:r>
              <a:rPr lang="ru-RU" dirty="0" smtClean="0"/>
              <a:t>Чтобы найти окончание, нужно </a:t>
            </a:r>
            <a:r>
              <a:rPr lang="ru-RU" dirty="0" smtClean="0">
                <a:solidFill>
                  <a:schemeClr val="accent2"/>
                </a:solidFill>
              </a:rPr>
              <a:t>изменить</a:t>
            </a:r>
          </a:p>
          <a:p>
            <a:pPr>
              <a:buNone/>
            </a:pPr>
            <a:r>
              <a:rPr lang="ru-RU" dirty="0" smtClean="0">
                <a:solidFill>
                  <a:schemeClr val="accent2"/>
                </a:solidFill>
              </a:rPr>
              <a:t>форму слова. </a:t>
            </a:r>
          </a:p>
          <a:p>
            <a:pPr>
              <a:buNone/>
            </a:pPr>
            <a:endParaRPr lang="ru-RU" dirty="0" smtClean="0"/>
          </a:p>
          <a:p>
            <a:pPr>
              <a:buNone/>
            </a:pPr>
            <a:endParaRPr lang="ru-RU" dirty="0" smtClean="0"/>
          </a:p>
          <a:p>
            <a:pPr>
              <a:buNone/>
            </a:pPr>
            <a:endParaRPr lang="ru-RU" dirty="0"/>
          </a:p>
        </p:txBody>
      </p:sp>
      <p:pic>
        <p:nvPicPr>
          <p:cNvPr id="4" name="Picture 2"/>
          <p:cNvPicPr>
            <a:picLocks noChangeAspect="1" noChangeArrowheads="1"/>
          </p:cNvPicPr>
          <p:nvPr/>
        </p:nvPicPr>
        <p:blipFill>
          <a:blip r:embed="rId2" cstate="print"/>
          <a:srcRect/>
          <a:stretch>
            <a:fillRect/>
          </a:stretch>
        </p:blipFill>
        <p:spPr bwMode="auto">
          <a:xfrm>
            <a:off x="6357950" y="1142984"/>
            <a:ext cx="1801643" cy="11260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ircle(in)">
                                      <p:cBhvr>
                                        <p:cTn id="32" dur="2000"/>
                                        <p:tgtEl>
                                          <p:spTgt spid="3">
                                            <p:txEl>
                                              <p:pRg st="7" end="7"/>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circle(in)">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285728"/>
            <a:ext cx="8183880" cy="6072230"/>
          </a:xfrm>
        </p:spPr>
        <p:txBody>
          <a:bodyPr>
            <a:normAutofit/>
          </a:bodyPr>
          <a:lstStyle/>
          <a:p>
            <a:pPr algn="ctr">
              <a:buNone/>
            </a:pPr>
            <a:r>
              <a:rPr lang="ru-RU" dirty="0" smtClean="0">
                <a:solidFill>
                  <a:schemeClr val="accent2"/>
                </a:solidFill>
              </a:rPr>
              <a:t>Изменение формы слова с помощью окончания.</a:t>
            </a:r>
          </a:p>
          <a:p>
            <a:pPr>
              <a:buNone/>
            </a:pPr>
            <a:r>
              <a:rPr lang="ru-RU" dirty="0" smtClean="0">
                <a:solidFill>
                  <a:schemeClr val="accent2"/>
                </a:solidFill>
              </a:rPr>
              <a:t>1) </a:t>
            </a:r>
            <a:r>
              <a:rPr lang="ru-RU" dirty="0" smtClean="0">
                <a:solidFill>
                  <a:srgbClr val="0070C0"/>
                </a:solidFill>
              </a:rPr>
              <a:t>Прочитай. </a:t>
            </a:r>
            <a:endParaRPr lang="ru-RU" dirty="0" smtClean="0"/>
          </a:p>
          <a:p>
            <a:pPr marL="514350" indent="-514350">
              <a:buNone/>
            </a:pPr>
            <a:r>
              <a:rPr lang="ru-RU" dirty="0" smtClean="0"/>
              <a:t>Тихий вечер </a:t>
            </a:r>
            <a:r>
              <a:rPr lang="ru-RU" dirty="0" smtClean="0">
                <a:solidFill>
                  <a:schemeClr val="accent2"/>
                </a:solidFill>
              </a:rPr>
              <a:t>над Невой</a:t>
            </a:r>
          </a:p>
          <a:p>
            <a:pPr marL="514350" indent="-514350">
              <a:buNone/>
            </a:pPr>
            <a:r>
              <a:rPr lang="ru-RU" dirty="0" smtClean="0"/>
              <a:t>Залил город </a:t>
            </a:r>
            <a:r>
              <a:rPr lang="ru-RU" dirty="0" smtClean="0">
                <a:solidFill>
                  <a:schemeClr val="accent2"/>
                </a:solidFill>
              </a:rPr>
              <a:t>синевой</a:t>
            </a:r>
            <a:r>
              <a:rPr lang="ru-RU" dirty="0" smtClean="0"/>
              <a:t>.</a:t>
            </a:r>
          </a:p>
          <a:p>
            <a:pPr marL="514350" indent="-514350">
              <a:buNone/>
            </a:pPr>
            <a:r>
              <a:rPr lang="ru-RU" dirty="0" smtClean="0"/>
              <a:t>Сколько хочешь </a:t>
            </a:r>
            <a:r>
              <a:rPr lang="ru-RU" dirty="0" smtClean="0">
                <a:solidFill>
                  <a:schemeClr val="accent2"/>
                </a:solidFill>
              </a:rPr>
              <a:t>синевы</a:t>
            </a:r>
          </a:p>
          <a:p>
            <a:pPr marL="514350" indent="-514350">
              <a:buNone/>
            </a:pPr>
            <a:r>
              <a:rPr lang="ru-RU" dirty="0" smtClean="0"/>
              <a:t>Он добудет </a:t>
            </a:r>
            <a:r>
              <a:rPr lang="ru-RU" dirty="0" smtClean="0">
                <a:solidFill>
                  <a:schemeClr val="accent2"/>
                </a:solidFill>
              </a:rPr>
              <a:t>из Невы</a:t>
            </a:r>
            <a:r>
              <a:rPr lang="ru-RU" dirty="0" smtClean="0"/>
              <a:t>!</a:t>
            </a:r>
          </a:p>
          <a:p>
            <a:pPr marL="514350" indent="-514350">
              <a:buNone/>
            </a:pPr>
            <a:r>
              <a:rPr lang="ru-RU" dirty="0" smtClean="0"/>
              <a:t>			(И.Демьянов)</a:t>
            </a:r>
          </a:p>
          <a:p>
            <a:pPr marL="514350" indent="-514350">
              <a:buNone/>
            </a:pPr>
            <a:r>
              <a:rPr lang="ru-RU" dirty="0" smtClean="0"/>
              <a:t>	Нева – река в городе Санкт-Петербург.</a:t>
            </a:r>
          </a:p>
          <a:p>
            <a:pPr marL="514350" indent="-514350">
              <a:buNone/>
            </a:pPr>
            <a:endParaRPr lang="ru-RU" dirty="0" smtClean="0">
              <a:solidFill>
                <a:srgbClr val="0070C0"/>
              </a:solidFill>
            </a:endParaRPr>
          </a:p>
          <a:p>
            <a:pPr marL="514350" indent="-514350">
              <a:buNone/>
            </a:pPr>
            <a:r>
              <a:rPr lang="ru-RU" dirty="0" smtClean="0">
                <a:solidFill>
                  <a:srgbClr val="0070C0"/>
                </a:solidFill>
              </a:rPr>
              <a:t>Выпиши формы выделенных слов, отметь</a:t>
            </a:r>
          </a:p>
          <a:p>
            <a:pPr marL="514350" indent="-514350">
              <a:buNone/>
            </a:pPr>
            <a:r>
              <a:rPr lang="ru-RU" dirty="0" smtClean="0">
                <a:solidFill>
                  <a:srgbClr val="0070C0"/>
                </a:solidFill>
              </a:rPr>
              <a:t>в них окончания.</a:t>
            </a:r>
          </a:p>
          <a:p>
            <a:pPr marL="514350" indent="-514350">
              <a:buNone/>
            </a:pPr>
            <a:endParaRPr lang="ru-RU" dirty="0"/>
          </a:p>
        </p:txBody>
      </p:sp>
      <p:pic>
        <p:nvPicPr>
          <p:cNvPr id="4" name="Picture 2"/>
          <p:cNvPicPr>
            <a:picLocks noChangeAspect="1" noChangeArrowheads="1"/>
          </p:cNvPicPr>
          <p:nvPr/>
        </p:nvPicPr>
        <p:blipFill>
          <a:blip r:embed="rId2" cstate="print"/>
          <a:srcRect/>
          <a:stretch>
            <a:fillRect/>
          </a:stretch>
        </p:blipFill>
        <p:spPr bwMode="auto">
          <a:xfrm>
            <a:off x="7429520" y="4429132"/>
            <a:ext cx="1015825" cy="63489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circle(in)">
                                      <p:cBhvr>
                                        <p:cTn id="40" dur="2000"/>
                                        <p:tgtEl>
                                          <p:spTgt spid="3">
                                            <p:txEl>
                                              <p:pRg st="9" end="9"/>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circle(in)">
                                      <p:cBhvr>
                                        <p:cTn id="4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613292"/>
          </a:xfrm>
        </p:spPr>
        <p:txBody>
          <a:bodyPr>
            <a:normAutofit/>
          </a:bodyPr>
          <a:lstStyle/>
          <a:p>
            <a:pPr algn="ctr">
              <a:buNone/>
            </a:pPr>
            <a:r>
              <a:rPr lang="ru-RU" dirty="0" smtClean="0">
                <a:solidFill>
                  <a:schemeClr val="accent2"/>
                </a:solidFill>
              </a:rPr>
              <a:t>Окончание изменяет форму слова. </a:t>
            </a:r>
          </a:p>
          <a:p>
            <a:pPr algn="ctr">
              <a:buNone/>
            </a:pPr>
            <a:r>
              <a:rPr lang="ru-RU" dirty="0" smtClean="0">
                <a:solidFill>
                  <a:schemeClr val="accent2"/>
                </a:solidFill>
              </a:rPr>
              <a:t>Только стоящие в нужной форме слова составляют предложение.</a:t>
            </a:r>
          </a:p>
          <a:p>
            <a:pPr algn="ctr">
              <a:buNone/>
            </a:pPr>
            <a:endParaRPr lang="ru-RU" dirty="0" smtClean="0">
              <a:solidFill>
                <a:schemeClr val="accent2"/>
              </a:solidFill>
            </a:endParaRPr>
          </a:p>
          <a:p>
            <a:pPr>
              <a:buNone/>
            </a:pPr>
            <a:r>
              <a:rPr lang="ru-RU" dirty="0" smtClean="0">
                <a:solidFill>
                  <a:schemeClr val="accent2"/>
                </a:solidFill>
              </a:rPr>
              <a:t>1)</a:t>
            </a:r>
            <a:r>
              <a:rPr lang="ru-RU" dirty="0" smtClean="0">
                <a:solidFill>
                  <a:schemeClr val="accent3"/>
                </a:solidFill>
              </a:rPr>
              <a:t>Спиши. Отметь окончания  в выделенных словах.</a:t>
            </a:r>
          </a:p>
          <a:p>
            <a:pPr>
              <a:buNone/>
            </a:pPr>
            <a:r>
              <a:rPr lang="ru-RU" dirty="0" smtClean="0">
                <a:solidFill>
                  <a:schemeClr val="accent5">
                    <a:lumMod val="50000"/>
                  </a:schemeClr>
                </a:solidFill>
              </a:rPr>
              <a:t>	Скоро наступит </a:t>
            </a:r>
            <a:r>
              <a:rPr lang="ru-RU" dirty="0" smtClean="0">
                <a:solidFill>
                  <a:schemeClr val="accent2"/>
                </a:solidFill>
              </a:rPr>
              <a:t>зима</a:t>
            </a:r>
            <a:r>
              <a:rPr lang="ru-RU" dirty="0" smtClean="0">
                <a:solidFill>
                  <a:schemeClr val="accent5">
                    <a:lumMod val="50000"/>
                  </a:schemeClr>
                </a:solidFill>
              </a:rPr>
              <a:t>. Земля покроется</a:t>
            </a:r>
          </a:p>
          <a:p>
            <a:pPr>
              <a:buNone/>
            </a:pPr>
            <a:r>
              <a:rPr lang="ru-RU" dirty="0" smtClean="0">
                <a:solidFill>
                  <a:schemeClr val="accent5">
                    <a:lumMod val="50000"/>
                  </a:schemeClr>
                </a:solidFill>
              </a:rPr>
              <a:t>снегом. </a:t>
            </a:r>
            <a:r>
              <a:rPr lang="ru-RU" dirty="0" smtClean="0">
                <a:solidFill>
                  <a:schemeClr val="accent2"/>
                </a:solidFill>
              </a:rPr>
              <a:t>У зимы </a:t>
            </a:r>
            <a:r>
              <a:rPr lang="ru-RU" dirty="0" smtClean="0">
                <a:solidFill>
                  <a:schemeClr val="accent5">
                    <a:lumMod val="50000"/>
                  </a:schemeClr>
                </a:solidFill>
              </a:rPr>
              <a:t>много подарков для</a:t>
            </a:r>
          </a:p>
          <a:p>
            <a:pPr>
              <a:buNone/>
            </a:pPr>
            <a:r>
              <a:rPr lang="ru-RU" dirty="0" smtClean="0">
                <a:solidFill>
                  <a:schemeClr val="accent5">
                    <a:lumMod val="50000"/>
                  </a:schemeClr>
                </a:solidFill>
              </a:rPr>
              <a:t>ребят: лыжи, коньки, санки. Пора</a:t>
            </a:r>
          </a:p>
          <a:p>
            <a:pPr>
              <a:buNone/>
            </a:pPr>
            <a:r>
              <a:rPr lang="ru-RU" dirty="0" smtClean="0">
                <a:solidFill>
                  <a:schemeClr val="accent5">
                    <a:lumMod val="50000"/>
                  </a:schemeClr>
                </a:solidFill>
              </a:rPr>
              <a:t>готовиться </a:t>
            </a:r>
            <a:r>
              <a:rPr lang="ru-RU" dirty="0" smtClean="0">
                <a:solidFill>
                  <a:schemeClr val="accent2"/>
                </a:solidFill>
              </a:rPr>
              <a:t>к зиме</a:t>
            </a:r>
            <a:r>
              <a:rPr lang="ru-RU" dirty="0" smtClean="0">
                <a:solidFill>
                  <a:schemeClr val="accent5">
                    <a:lumMod val="50000"/>
                  </a:schemeClr>
                </a:solidFill>
              </a:rPr>
              <a:t>!</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circle(in)">
                                      <p:cBhvr>
                                        <p:cTn id="26" dur="2000"/>
                                        <p:tgtEl>
                                          <p:spTgt spid="3">
                                            <p:txEl>
                                              <p:pRg st="6" end="6"/>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ircle(in)">
                                      <p:cBhvr>
                                        <p:cTn id="2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70416"/>
          </a:xfrm>
        </p:spPr>
        <p:txBody>
          <a:bodyPr>
            <a:normAutofit lnSpcReduction="10000"/>
          </a:bodyPr>
          <a:lstStyle/>
          <a:p>
            <a:pPr>
              <a:buNone/>
            </a:pPr>
            <a:r>
              <a:rPr lang="ru-RU" dirty="0" smtClean="0">
                <a:solidFill>
                  <a:schemeClr val="accent2"/>
                </a:solidFill>
              </a:rPr>
              <a:t>2)</a:t>
            </a:r>
            <a:r>
              <a:rPr lang="ru-RU" dirty="0" smtClean="0">
                <a:solidFill>
                  <a:schemeClr val="accent3"/>
                </a:solidFill>
              </a:rPr>
              <a:t>Поставь слова в нужную форму. Составь и запиши предложения.</a:t>
            </a:r>
          </a:p>
          <a:p>
            <a:pPr>
              <a:buNone/>
            </a:pPr>
            <a:endParaRPr lang="ru-RU" dirty="0" smtClean="0"/>
          </a:p>
          <a:p>
            <a:pPr>
              <a:buNone/>
            </a:pPr>
            <a:r>
              <a:rPr lang="ru-RU" dirty="0" smtClean="0">
                <a:solidFill>
                  <a:schemeClr val="accent5">
                    <a:lumMod val="50000"/>
                  </a:schemeClr>
                </a:solidFill>
              </a:rPr>
              <a:t>книга, животные, о, читали, мы</a:t>
            </a:r>
          </a:p>
          <a:p>
            <a:pPr>
              <a:buNone/>
            </a:pPr>
            <a:r>
              <a:rPr lang="ru-RU" dirty="0" smtClean="0">
                <a:solidFill>
                  <a:schemeClr val="accent5">
                    <a:lumMod val="50000"/>
                  </a:schemeClr>
                </a:solidFill>
              </a:rPr>
              <a:t>осень, к, животные, зима, готовятся</a:t>
            </a:r>
          </a:p>
          <a:p>
            <a:pPr>
              <a:buNone/>
            </a:pPr>
            <a:r>
              <a:rPr lang="ru-RU" dirty="0" smtClean="0">
                <a:solidFill>
                  <a:schemeClr val="accent5">
                    <a:lumMod val="50000"/>
                  </a:schemeClr>
                </a:solidFill>
              </a:rPr>
              <a:t>шубка, заяц, меняет</a:t>
            </a:r>
          </a:p>
          <a:p>
            <a:pPr>
              <a:buNone/>
            </a:pPr>
            <a:r>
              <a:rPr lang="ru-RU" dirty="0" smtClean="0">
                <a:solidFill>
                  <a:schemeClr val="accent5">
                    <a:lumMod val="50000"/>
                  </a:schemeClr>
                </a:solidFill>
              </a:rPr>
              <a:t>серый, его, становится, шубка, белый</a:t>
            </a:r>
          </a:p>
          <a:p>
            <a:pPr>
              <a:buNone/>
            </a:pPr>
            <a:endParaRPr lang="ru-RU" dirty="0" smtClean="0">
              <a:solidFill>
                <a:schemeClr val="accent5">
                  <a:lumMod val="50000"/>
                </a:schemeClr>
              </a:solidFill>
            </a:endParaRPr>
          </a:p>
          <a:p>
            <a:pPr>
              <a:buNone/>
            </a:pPr>
            <a:r>
              <a:rPr lang="ru-RU" dirty="0" smtClean="0">
                <a:solidFill>
                  <a:schemeClr val="accent2"/>
                </a:solidFill>
              </a:rPr>
              <a:t>	В некоторых словах окончание скрыто</a:t>
            </a:r>
          </a:p>
          <a:p>
            <a:pPr>
              <a:buNone/>
            </a:pPr>
            <a:r>
              <a:rPr lang="ru-RU" dirty="0" smtClean="0">
                <a:solidFill>
                  <a:schemeClr val="accent2"/>
                </a:solidFill>
              </a:rPr>
              <a:t>шапкой – невидимкой. Оно не выражено</a:t>
            </a:r>
          </a:p>
          <a:p>
            <a:pPr>
              <a:buNone/>
            </a:pPr>
            <a:r>
              <a:rPr lang="ru-RU" dirty="0" smtClean="0">
                <a:solidFill>
                  <a:schemeClr val="accent2"/>
                </a:solidFill>
              </a:rPr>
              <a:t>звуками. Его называют нулевым</a:t>
            </a:r>
          </a:p>
          <a:p>
            <a:pPr>
              <a:buNone/>
            </a:pPr>
            <a:r>
              <a:rPr lang="ru-RU" dirty="0" smtClean="0">
                <a:solidFill>
                  <a:schemeClr val="accent2"/>
                </a:solidFill>
              </a:rPr>
              <a:t>окончанием и обозначают    .</a:t>
            </a:r>
            <a:endParaRPr lang="ru-RU" dirty="0">
              <a:solidFill>
                <a:schemeClr val="accent2"/>
              </a:solidFill>
            </a:endParaRPr>
          </a:p>
        </p:txBody>
      </p:sp>
      <p:cxnSp>
        <p:nvCxnSpPr>
          <p:cNvPr id="5" name="Прямая соединительная линия 4"/>
          <p:cNvCxnSpPr/>
          <p:nvPr/>
        </p:nvCxnSpPr>
        <p:spPr>
          <a:xfrm>
            <a:off x="5786446" y="5357826"/>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rot="5400000">
            <a:off x="5715802" y="542847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5400000">
            <a:off x="5930116" y="542847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5786446" y="5500702"/>
            <a:ext cx="21431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ircle(in)">
                                      <p:cBhvr>
                                        <p:cTn id="26" dur="2000"/>
                                        <p:tgtEl>
                                          <p:spTgt spid="3">
                                            <p:txEl>
                                              <p:pRg st="7" end="7"/>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circle(in)">
                                      <p:cBhvr>
                                        <p:cTn id="29" dur="2000"/>
                                        <p:tgtEl>
                                          <p:spTgt spid="3">
                                            <p:txEl>
                                              <p:pRg st="8" end="8"/>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circle(in)">
                                      <p:cBhvr>
                                        <p:cTn id="32" dur="2000"/>
                                        <p:tgtEl>
                                          <p:spTgt spid="3">
                                            <p:txEl>
                                              <p:pRg st="9" end="9"/>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circle(in)">
                                      <p:cBhvr>
                                        <p:cTn id="35"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541854"/>
          </a:xfrm>
        </p:spPr>
        <p:txBody>
          <a:bodyPr/>
          <a:lstStyle/>
          <a:p>
            <a:pPr>
              <a:buNone/>
            </a:pPr>
            <a:r>
              <a:rPr lang="ru-RU" dirty="0" smtClean="0">
                <a:solidFill>
                  <a:schemeClr val="accent2"/>
                </a:solidFill>
              </a:rPr>
              <a:t>3)</a:t>
            </a:r>
            <a:r>
              <a:rPr lang="ru-RU" dirty="0" smtClean="0"/>
              <a:t> </a:t>
            </a:r>
            <a:r>
              <a:rPr lang="ru-RU" dirty="0" smtClean="0">
                <a:solidFill>
                  <a:schemeClr val="accent3"/>
                </a:solidFill>
              </a:rPr>
              <a:t>Спиши. Найди глаголы. Обозначь</a:t>
            </a:r>
          </a:p>
          <a:p>
            <a:pPr>
              <a:buNone/>
            </a:pPr>
            <a:r>
              <a:rPr lang="ru-RU" dirty="0" smtClean="0">
                <a:solidFill>
                  <a:schemeClr val="accent3"/>
                </a:solidFill>
              </a:rPr>
              <a:t>окончания в формах глаголов.</a:t>
            </a:r>
          </a:p>
          <a:p>
            <a:pPr>
              <a:buNone/>
            </a:pPr>
            <a:r>
              <a:rPr lang="ru-RU" dirty="0" smtClean="0">
                <a:solidFill>
                  <a:schemeClr val="accent5">
                    <a:lumMod val="50000"/>
                  </a:schemeClr>
                </a:solidFill>
              </a:rPr>
              <a:t>Наступило утро.</a:t>
            </a:r>
          </a:p>
          <a:p>
            <a:pPr>
              <a:buNone/>
            </a:pPr>
            <a:r>
              <a:rPr lang="ru-RU" dirty="0" smtClean="0">
                <a:solidFill>
                  <a:schemeClr val="accent5">
                    <a:lumMod val="50000"/>
                  </a:schemeClr>
                </a:solidFill>
              </a:rPr>
              <a:t>Наступила ночь.</a:t>
            </a:r>
          </a:p>
          <a:p>
            <a:pPr>
              <a:buNone/>
            </a:pPr>
            <a:r>
              <a:rPr lang="ru-RU" dirty="0" smtClean="0">
                <a:solidFill>
                  <a:schemeClr val="accent5">
                    <a:lumMod val="50000"/>
                  </a:schemeClr>
                </a:solidFill>
              </a:rPr>
              <a:t>Наступил вечер.</a:t>
            </a:r>
          </a:p>
          <a:p>
            <a:pPr>
              <a:buNone/>
            </a:pPr>
            <a:r>
              <a:rPr lang="ru-RU" dirty="0" smtClean="0">
                <a:solidFill>
                  <a:schemeClr val="accent5">
                    <a:lumMod val="50000"/>
                  </a:schemeClr>
                </a:solidFill>
              </a:rPr>
              <a:t>Наступили холода.</a:t>
            </a:r>
          </a:p>
          <a:p>
            <a:pPr>
              <a:buNone/>
            </a:pPr>
            <a:endParaRPr lang="ru-RU" dirty="0" smtClean="0">
              <a:solidFill>
                <a:schemeClr val="accent5">
                  <a:lumMod val="50000"/>
                </a:schemeClr>
              </a:solidFill>
            </a:endParaRPr>
          </a:p>
          <a:p>
            <a:pPr>
              <a:buNone/>
            </a:pPr>
            <a:r>
              <a:rPr lang="ru-RU" dirty="0" smtClean="0">
                <a:solidFill>
                  <a:schemeClr val="accent5">
                    <a:lumMod val="50000"/>
                  </a:schemeClr>
                </a:solidFill>
              </a:rPr>
              <a:t>Светило солнце.</a:t>
            </a:r>
          </a:p>
          <a:p>
            <a:pPr>
              <a:buNone/>
            </a:pPr>
            <a:r>
              <a:rPr lang="ru-RU" dirty="0" smtClean="0">
                <a:solidFill>
                  <a:schemeClr val="accent5">
                    <a:lumMod val="50000"/>
                  </a:schemeClr>
                </a:solidFill>
              </a:rPr>
              <a:t>Светила луна.</a:t>
            </a:r>
          </a:p>
          <a:p>
            <a:pPr>
              <a:buNone/>
            </a:pPr>
            <a:r>
              <a:rPr lang="ru-RU" dirty="0" smtClean="0">
                <a:solidFill>
                  <a:schemeClr val="accent5">
                    <a:lumMod val="50000"/>
                  </a:schemeClr>
                </a:solidFill>
              </a:rPr>
              <a:t>Светил месяц.</a:t>
            </a:r>
          </a:p>
          <a:p>
            <a:pPr>
              <a:buNone/>
            </a:pPr>
            <a:r>
              <a:rPr lang="ru-RU" dirty="0" smtClean="0">
                <a:solidFill>
                  <a:schemeClr val="accent5">
                    <a:lumMod val="50000"/>
                  </a:schemeClr>
                </a:solidFill>
              </a:rPr>
              <a:t>Светили звёзды.</a:t>
            </a:r>
          </a:p>
          <a:p>
            <a:pPr>
              <a:buNone/>
            </a:pPr>
            <a:endParaRPr lang="ru-RU" dirty="0" smtClean="0"/>
          </a:p>
          <a:p>
            <a:pPr>
              <a:buNone/>
            </a:pPr>
            <a:endParaRPr lang="ru-RU" dirty="0"/>
          </a:p>
        </p:txBody>
      </p:sp>
      <p:pic>
        <p:nvPicPr>
          <p:cNvPr id="5" name="Picture 2" descr="D:\Документы\Надя\Для презентаций\Картинки и фото\Картинки\Сборная солянка\Рассвет над озером.jpg"/>
          <p:cNvPicPr>
            <a:picLocks noChangeAspect="1" noChangeArrowheads="1"/>
          </p:cNvPicPr>
          <p:nvPr/>
        </p:nvPicPr>
        <p:blipFill>
          <a:blip r:embed="rId2"/>
          <a:srcRect/>
          <a:stretch>
            <a:fillRect/>
          </a:stretch>
        </p:blipFill>
        <p:spPr bwMode="auto">
          <a:xfrm>
            <a:off x="5715008" y="1571612"/>
            <a:ext cx="2550191" cy="1641904"/>
          </a:xfrm>
          <a:prstGeom prst="rect">
            <a:avLst/>
          </a:prstGeom>
          <a:noFill/>
        </p:spPr>
      </p:pic>
      <p:pic>
        <p:nvPicPr>
          <p:cNvPr id="6" name="Picture 2" descr="D:\Документы\Надя\Для презентаций\Картинки и фото\Картинки\Сборная солянка\forest9.jpg"/>
          <p:cNvPicPr>
            <a:picLocks noChangeAspect="1" noChangeArrowheads="1"/>
          </p:cNvPicPr>
          <p:nvPr/>
        </p:nvPicPr>
        <p:blipFill>
          <a:blip r:embed="rId3"/>
          <a:srcRect/>
          <a:stretch>
            <a:fillRect/>
          </a:stretch>
        </p:blipFill>
        <p:spPr bwMode="auto">
          <a:xfrm>
            <a:off x="4786314" y="3857628"/>
            <a:ext cx="2794001" cy="19050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2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circle(in)">
                                      <p:cBhvr>
                                        <p:cTn id="40" dur="2000"/>
                                        <p:tgtEl>
                                          <p:spTgt spid="3">
                                            <p:txEl>
                                              <p:pRg st="9" end="9"/>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circle(in)">
                                      <p:cBhvr>
                                        <p:cTn id="43" dur="20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circle(in)">
                                      <p:cBhvr>
                                        <p:cTn id="4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98978"/>
          </a:xfrm>
        </p:spPr>
        <p:txBody>
          <a:bodyPr>
            <a:normAutofit/>
          </a:bodyPr>
          <a:lstStyle/>
          <a:p>
            <a:pPr>
              <a:buNone/>
            </a:pPr>
            <a:r>
              <a:rPr lang="ru-RU" dirty="0" smtClean="0">
                <a:solidFill>
                  <a:schemeClr val="accent5">
                    <a:lumMod val="50000"/>
                  </a:schemeClr>
                </a:solidFill>
              </a:rPr>
              <a:t>		</a:t>
            </a:r>
          </a:p>
          <a:p>
            <a:pPr>
              <a:buNone/>
            </a:pPr>
            <a:endParaRPr lang="ru-RU" dirty="0" smtClean="0">
              <a:solidFill>
                <a:schemeClr val="accent5">
                  <a:lumMod val="50000"/>
                </a:schemeClr>
              </a:solidFill>
            </a:endParaRPr>
          </a:p>
          <a:p>
            <a:pPr>
              <a:buNone/>
            </a:pPr>
            <a:r>
              <a:rPr lang="ru-RU" dirty="0" smtClean="0">
                <a:solidFill>
                  <a:schemeClr val="accent5">
                    <a:lumMod val="50000"/>
                  </a:schemeClr>
                </a:solidFill>
              </a:rPr>
              <a:t>		Слова состоят не только из звуков, но и из </a:t>
            </a:r>
            <a:r>
              <a:rPr lang="ru-RU" dirty="0" smtClean="0">
                <a:solidFill>
                  <a:schemeClr val="accent2"/>
                </a:solidFill>
              </a:rPr>
              <a:t>частей</a:t>
            </a:r>
            <a:r>
              <a:rPr lang="ru-RU" dirty="0" smtClean="0">
                <a:solidFill>
                  <a:schemeClr val="accent5">
                    <a:lumMod val="50000"/>
                  </a:schemeClr>
                </a:solidFill>
              </a:rPr>
              <a:t> – кирпичиков, с помощью которых слова образуются </a:t>
            </a:r>
          </a:p>
          <a:p>
            <a:pPr>
              <a:buNone/>
            </a:pPr>
            <a:r>
              <a:rPr lang="ru-RU" dirty="0" smtClean="0">
                <a:solidFill>
                  <a:schemeClr val="accent5">
                    <a:lumMod val="50000"/>
                  </a:schemeClr>
                </a:solidFill>
              </a:rPr>
              <a:t>	или изменяют свою форму. </a:t>
            </a:r>
          </a:p>
          <a:p>
            <a:pPr>
              <a:buNone/>
            </a:pPr>
            <a:r>
              <a:rPr lang="ru-RU" dirty="0" smtClean="0">
                <a:solidFill>
                  <a:schemeClr val="accent5">
                    <a:lumMod val="50000"/>
                  </a:schemeClr>
                </a:solidFill>
              </a:rPr>
              <a:t>		Изучаем </a:t>
            </a:r>
            <a:r>
              <a:rPr lang="ru-RU" dirty="0" smtClean="0">
                <a:solidFill>
                  <a:schemeClr val="accent2"/>
                </a:solidFill>
              </a:rPr>
              <a:t>состав слова </a:t>
            </a:r>
            <a:r>
              <a:rPr lang="ru-RU" dirty="0" smtClean="0">
                <a:solidFill>
                  <a:schemeClr val="accent5">
                    <a:lumMod val="50000"/>
                  </a:schemeClr>
                </a:solidFill>
              </a:rPr>
              <a:t>(из каких частей состоят слова) и </a:t>
            </a:r>
            <a:r>
              <a:rPr lang="ru-RU" dirty="0" smtClean="0">
                <a:solidFill>
                  <a:schemeClr val="accent2"/>
                </a:solidFill>
              </a:rPr>
              <a:t>словообразование</a:t>
            </a:r>
            <a:r>
              <a:rPr lang="ru-RU" dirty="0" smtClean="0">
                <a:solidFill>
                  <a:schemeClr val="accent5">
                    <a:lumMod val="50000"/>
                  </a:schemeClr>
                </a:solidFill>
              </a:rPr>
              <a:t> (как образуются слова).</a:t>
            </a:r>
            <a:endParaRPr lang="ru-RU" dirty="0">
              <a:solidFill>
                <a:schemeClr val="accent5">
                  <a:lumMod val="50000"/>
                </a:schemeClr>
              </a:solidFill>
            </a:endParaRPr>
          </a:p>
        </p:txBody>
      </p:sp>
      <p:pic>
        <p:nvPicPr>
          <p:cNvPr id="4" name="Picture 2"/>
          <p:cNvPicPr>
            <a:picLocks noChangeAspect="1" noChangeArrowheads="1"/>
          </p:cNvPicPr>
          <p:nvPr/>
        </p:nvPicPr>
        <p:blipFill>
          <a:blip r:embed="rId2" cstate="print"/>
          <a:srcRect/>
          <a:stretch>
            <a:fillRect/>
          </a:stretch>
        </p:blipFill>
        <p:spPr bwMode="auto">
          <a:xfrm>
            <a:off x="500034" y="500042"/>
            <a:ext cx="1801643" cy="11260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756168"/>
          </a:xfrm>
        </p:spPr>
        <p:txBody>
          <a:bodyPr/>
          <a:lstStyle/>
          <a:p>
            <a:pPr algn="ctr">
              <a:buNone/>
            </a:pPr>
            <a:r>
              <a:rPr lang="ru-RU" dirty="0" smtClean="0">
                <a:solidFill>
                  <a:schemeClr val="accent2"/>
                </a:solidFill>
              </a:rPr>
              <a:t>Неизменяемые слова.</a:t>
            </a:r>
          </a:p>
          <a:p>
            <a:pPr>
              <a:buNone/>
            </a:pPr>
            <a:r>
              <a:rPr lang="ru-RU" dirty="0" smtClean="0">
                <a:solidFill>
                  <a:schemeClr val="accent3"/>
                </a:solidFill>
              </a:rPr>
              <a:t>* Правильно ли так говорить: «играет на</a:t>
            </a:r>
          </a:p>
          <a:p>
            <a:pPr>
              <a:buNone/>
            </a:pPr>
            <a:r>
              <a:rPr lang="ru-RU" dirty="0" err="1" smtClean="0">
                <a:solidFill>
                  <a:schemeClr val="accent3"/>
                </a:solidFill>
              </a:rPr>
              <a:t>пианине</a:t>
            </a:r>
            <a:r>
              <a:rPr lang="ru-RU" dirty="0" smtClean="0">
                <a:solidFill>
                  <a:schemeClr val="accent3"/>
                </a:solidFill>
              </a:rPr>
              <a:t>», «ходит в </a:t>
            </a:r>
            <a:r>
              <a:rPr lang="ru-RU" dirty="0" err="1" smtClean="0">
                <a:solidFill>
                  <a:schemeClr val="accent3"/>
                </a:solidFill>
              </a:rPr>
              <a:t>пальте</a:t>
            </a:r>
            <a:r>
              <a:rPr lang="ru-RU" dirty="0" smtClean="0">
                <a:solidFill>
                  <a:schemeClr val="accent3"/>
                </a:solidFill>
              </a:rPr>
              <a:t>»?</a:t>
            </a:r>
          </a:p>
          <a:p>
            <a:pPr>
              <a:buNone/>
            </a:pPr>
            <a:r>
              <a:rPr lang="ru-RU" dirty="0" smtClean="0">
                <a:solidFill>
                  <a:schemeClr val="accent3"/>
                </a:solidFill>
              </a:rPr>
              <a:t>* Измени слова так, чтобы оно называли</a:t>
            </a:r>
          </a:p>
          <a:p>
            <a:pPr>
              <a:buNone/>
            </a:pPr>
            <a:r>
              <a:rPr lang="ru-RU" dirty="0" smtClean="0">
                <a:solidFill>
                  <a:schemeClr val="accent3"/>
                </a:solidFill>
              </a:rPr>
              <a:t>не одно животное, а много. </a:t>
            </a:r>
          </a:p>
          <a:p>
            <a:pPr>
              <a:buNone/>
            </a:pPr>
            <a:r>
              <a:rPr lang="ru-RU" dirty="0" smtClean="0">
                <a:solidFill>
                  <a:schemeClr val="accent3"/>
                </a:solidFill>
              </a:rPr>
              <a:t>* Какие слова нельзя изменить? </a:t>
            </a:r>
          </a:p>
          <a:p>
            <a:pPr>
              <a:buNone/>
            </a:pPr>
            <a:r>
              <a:rPr lang="ru-RU" dirty="0" smtClean="0">
                <a:solidFill>
                  <a:schemeClr val="accent3"/>
                </a:solidFill>
              </a:rPr>
              <a:t>* Есть ли у этих слов окончание?</a:t>
            </a:r>
          </a:p>
          <a:p>
            <a:pPr>
              <a:buNone/>
            </a:pPr>
            <a:endParaRPr lang="ru-RU" dirty="0" smtClean="0">
              <a:solidFill>
                <a:schemeClr val="accent3"/>
              </a:solidFill>
            </a:endParaRPr>
          </a:p>
          <a:p>
            <a:pPr>
              <a:buNone/>
            </a:pPr>
            <a:r>
              <a:rPr lang="ru-RU" dirty="0" smtClean="0">
                <a:solidFill>
                  <a:schemeClr val="accent5">
                    <a:lumMod val="50000"/>
                  </a:schemeClr>
                </a:solidFill>
              </a:rPr>
              <a:t>	Сова, медведь, заяц, белка, лось, крот,</a:t>
            </a:r>
          </a:p>
          <a:p>
            <a:pPr>
              <a:buNone/>
            </a:pPr>
            <a:r>
              <a:rPr lang="ru-RU" dirty="0" smtClean="0">
                <a:solidFill>
                  <a:schemeClr val="accent5">
                    <a:lumMod val="50000"/>
                  </a:schemeClr>
                </a:solidFill>
              </a:rPr>
              <a:t>лиса, кенгуру, пони.</a:t>
            </a:r>
            <a:endParaRPr lang="ru-RU" dirty="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circle(in)">
                                      <p:cBhvr>
                                        <p:cTn id="20" dur="2000"/>
                                        <p:tgtEl>
                                          <p:spTgt spid="3">
                                            <p:txEl>
                                              <p:pRg st="8" end="8"/>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circle(in)">
                                      <p:cBhvr>
                                        <p:cTn id="23" dur="2000"/>
                                        <p:tgtEl>
                                          <p:spTgt spid="3">
                                            <p:txEl>
                                              <p:pRg st="9" end="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ircle(in)">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ircle(in)">
                                      <p:cBhvr>
                                        <p:cTn id="4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solidFill>
                  <a:schemeClr val="accent2"/>
                </a:solidFill>
              </a:rPr>
              <a:t>Прочитайте слова. Найдите «лишнее» слово в каждой строке.</a:t>
            </a:r>
          </a:p>
          <a:p>
            <a:pPr>
              <a:buNone/>
            </a:pPr>
            <a:r>
              <a:rPr lang="ru-RU" sz="4000" dirty="0" smtClean="0">
                <a:solidFill>
                  <a:schemeClr val="accent5">
                    <a:lumMod val="50000"/>
                  </a:schemeClr>
                </a:solidFill>
              </a:rPr>
              <a:t>Печурка, печать, печка.</a:t>
            </a:r>
          </a:p>
          <a:p>
            <a:pPr>
              <a:buNone/>
            </a:pPr>
            <a:r>
              <a:rPr lang="ru-RU" sz="4000" dirty="0" smtClean="0">
                <a:solidFill>
                  <a:schemeClr val="accent5">
                    <a:lumMod val="50000"/>
                  </a:schemeClr>
                </a:solidFill>
              </a:rPr>
              <a:t>Желток, железо, жёлтый.</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785794"/>
            <a:ext cx="7772400" cy="1500198"/>
          </a:xfrm>
        </p:spPr>
        <p:txBody>
          <a:bodyPr>
            <a:normAutofit/>
          </a:bodyPr>
          <a:lstStyle/>
          <a:p>
            <a:pPr algn="ctr"/>
            <a:r>
              <a:rPr lang="ru-RU" sz="3200" dirty="0" smtClean="0">
                <a:solidFill>
                  <a:schemeClr val="accent2"/>
                </a:solidFill>
              </a:rPr>
              <a:t>Однокоренные слова (родственные) имеют:</a:t>
            </a:r>
            <a:endParaRPr lang="ru-RU" sz="3200" dirty="0">
              <a:solidFill>
                <a:schemeClr val="accent2"/>
              </a:solidFill>
            </a:endParaRPr>
          </a:p>
        </p:txBody>
      </p:sp>
      <p:sp>
        <p:nvSpPr>
          <p:cNvPr id="3" name="Подзаголовок 2"/>
          <p:cNvSpPr>
            <a:spLocks noGrp="1"/>
          </p:cNvSpPr>
          <p:nvPr>
            <p:ph type="subTitle" idx="1"/>
          </p:nvPr>
        </p:nvSpPr>
        <p:spPr>
          <a:xfrm>
            <a:off x="722376" y="2571744"/>
            <a:ext cx="7772400" cy="2027688"/>
          </a:xfrm>
        </p:spPr>
        <p:txBody>
          <a:bodyPr>
            <a:normAutofit/>
          </a:bodyPr>
          <a:lstStyle/>
          <a:p>
            <a:pPr algn="ctr">
              <a:buFont typeface="Arial" charset="0"/>
              <a:buChar char="•"/>
            </a:pPr>
            <a:r>
              <a:rPr lang="ru-RU" sz="3200" dirty="0" smtClean="0"/>
              <a:t> </a:t>
            </a:r>
            <a:r>
              <a:rPr lang="ru-RU" sz="4400" dirty="0" smtClean="0">
                <a:solidFill>
                  <a:schemeClr val="accent2"/>
                </a:solidFill>
              </a:rPr>
              <a:t>общее значение</a:t>
            </a:r>
          </a:p>
          <a:p>
            <a:pPr algn="ctr">
              <a:buFont typeface="Arial" charset="0"/>
              <a:buChar char="•"/>
            </a:pPr>
            <a:r>
              <a:rPr lang="ru-RU" sz="4400" dirty="0" smtClean="0">
                <a:solidFill>
                  <a:schemeClr val="accent2"/>
                </a:solidFill>
              </a:rPr>
              <a:t> общий корень </a:t>
            </a:r>
            <a:endParaRPr lang="ru-RU" sz="4400"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184664"/>
          </a:xfrm>
        </p:spPr>
        <p:txBody>
          <a:bodyPr>
            <a:normAutofit/>
          </a:bodyPr>
          <a:lstStyle/>
          <a:p>
            <a:pPr algn="ctr">
              <a:buNone/>
            </a:pPr>
            <a:r>
              <a:rPr lang="ru-RU" dirty="0" smtClean="0">
                <a:solidFill>
                  <a:schemeClr val="accent2"/>
                </a:solidFill>
              </a:rPr>
              <a:t>Подберите однокоренные слова. Выделите корень.</a:t>
            </a:r>
          </a:p>
          <a:p>
            <a:pPr>
              <a:buNone/>
            </a:pPr>
            <a:r>
              <a:rPr lang="ru-RU" sz="3600" dirty="0" smtClean="0">
                <a:solidFill>
                  <a:schemeClr val="accent5">
                    <a:lumMod val="50000"/>
                  </a:schemeClr>
                </a:solidFill>
              </a:rPr>
              <a:t>Машина - ...</a:t>
            </a:r>
            <a:r>
              <a:rPr lang="ru-RU" sz="3600" dirty="0" err="1" smtClean="0">
                <a:solidFill>
                  <a:schemeClr val="accent5">
                    <a:lumMod val="50000"/>
                  </a:schemeClr>
                </a:solidFill>
              </a:rPr>
              <a:t>ист</a:t>
            </a:r>
            <a:endParaRPr lang="ru-RU" sz="3600" dirty="0" smtClean="0">
              <a:solidFill>
                <a:schemeClr val="accent5">
                  <a:lumMod val="50000"/>
                </a:schemeClr>
              </a:solidFill>
            </a:endParaRPr>
          </a:p>
          <a:p>
            <a:pPr>
              <a:buNone/>
            </a:pPr>
            <a:r>
              <a:rPr lang="ru-RU" sz="3600" dirty="0" smtClean="0">
                <a:solidFill>
                  <a:schemeClr val="accent5">
                    <a:lumMod val="50000"/>
                  </a:schemeClr>
                </a:solidFill>
              </a:rPr>
              <a:t>море - ...як</a:t>
            </a:r>
          </a:p>
          <a:p>
            <a:pPr>
              <a:buNone/>
            </a:pPr>
            <a:r>
              <a:rPr lang="ru-RU" sz="3600" dirty="0" smtClean="0">
                <a:solidFill>
                  <a:schemeClr val="accent5">
                    <a:lumMod val="50000"/>
                  </a:schemeClr>
                </a:solidFill>
              </a:rPr>
              <a:t>скрипка - ...</a:t>
            </a:r>
            <a:r>
              <a:rPr lang="ru-RU" sz="3600" dirty="0" err="1" smtClean="0">
                <a:solidFill>
                  <a:schemeClr val="accent5">
                    <a:lumMod val="50000"/>
                  </a:schemeClr>
                </a:solidFill>
              </a:rPr>
              <a:t>ач</a:t>
            </a:r>
            <a:endParaRPr lang="ru-RU" sz="3600" dirty="0" smtClean="0">
              <a:solidFill>
                <a:schemeClr val="accent5">
                  <a:lumMod val="50000"/>
                </a:schemeClr>
              </a:solidFill>
            </a:endParaRPr>
          </a:p>
          <a:p>
            <a:pPr>
              <a:buNone/>
            </a:pPr>
            <a:r>
              <a:rPr lang="ru-RU" sz="3600" dirty="0" smtClean="0">
                <a:solidFill>
                  <a:schemeClr val="accent5">
                    <a:lumMod val="50000"/>
                  </a:schemeClr>
                </a:solidFill>
              </a:rPr>
              <a:t>рыба - ...</a:t>
            </a:r>
            <a:r>
              <a:rPr lang="ru-RU" sz="3600" dirty="0" err="1" smtClean="0">
                <a:solidFill>
                  <a:schemeClr val="accent5">
                    <a:lumMod val="50000"/>
                  </a:schemeClr>
                </a:solidFill>
              </a:rPr>
              <a:t>ак</a:t>
            </a:r>
            <a:endParaRPr lang="ru-RU" sz="3600" dirty="0" smtClean="0">
              <a:solidFill>
                <a:schemeClr val="accent5">
                  <a:lumMod val="50000"/>
                </a:schemeClr>
              </a:solidFill>
            </a:endParaRPr>
          </a:p>
          <a:p>
            <a:pPr>
              <a:buNone/>
            </a:pPr>
            <a:r>
              <a:rPr lang="ru-RU" sz="3600" dirty="0" smtClean="0">
                <a:solidFill>
                  <a:schemeClr val="accent5">
                    <a:lumMod val="50000"/>
                  </a:schemeClr>
                </a:solidFill>
              </a:rPr>
              <a:t>ягода - ...</a:t>
            </a:r>
            <a:r>
              <a:rPr lang="ru-RU" sz="3600" dirty="0" err="1" smtClean="0">
                <a:solidFill>
                  <a:schemeClr val="accent5">
                    <a:lumMod val="50000"/>
                  </a:schemeClr>
                </a:solidFill>
              </a:rPr>
              <a:t>ный</a:t>
            </a:r>
            <a:endParaRPr lang="ru-RU" sz="3600" dirty="0" smtClean="0">
              <a:solidFill>
                <a:schemeClr val="accent5">
                  <a:lumMod val="50000"/>
                </a:schemeClr>
              </a:solidFill>
            </a:endParaRPr>
          </a:p>
          <a:p>
            <a:pPr>
              <a:buNone/>
            </a:pPr>
            <a:r>
              <a:rPr lang="ru-RU" sz="3600" dirty="0" smtClean="0">
                <a:solidFill>
                  <a:schemeClr val="accent5">
                    <a:lumMod val="50000"/>
                  </a:schemeClr>
                </a:solidFill>
              </a:rPr>
              <a:t>баян - ...</a:t>
            </a:r>
            <a:r>
              <a:rPr lang="ru-RU" sz="3600" dirty="0" err="1" smtClean="0">
                <a:solidFill>
                  <a:schemeClr val="accent5">
                    <a:lumMod val="50000"/>
                  </a:schemeClr>
                </a:solidFill>
              </a:rPr>
              <a:t>ист</a:t>
            </a:r>
            <a:endParaRPr lang="ru-RU" sz="3600" dirty="0" smtClean="0">
              <a:solidFill>
                <a:schemeClr val="accent5">
                  <a:lumMod val="50000"/>
                </a:schemeClr>
              </a:solidFill>
            </a:endParaRP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98978"/>
          </a:xfrm>
        </p:spPr>
        <p:txBody>
          <a:bodyPr/>
          <a:lstStyle/>
          <a:p>
            <a:pPr>
              <a:buNone/>
            </a:pPr>
            <a:r>
              <a:rPr lang="ru-RU" dirty="0" smtClean="0">
                <a:solidFill>
                  <a:schemeClr val="accent2"/>
                </a:solidFill>
              </a:rPr>
              <a:t>			«Четвёртое лишнее».</a:t>
            </a:r>
          </a:p>
          <a:p>
            <a:pPr>
              <a:buNone/>
            </a:pPr>
            <a:r>
              <a:rPr lang="ru-RU" dirty="0" smtClean="0">
                <a:solidFill>
                  <a:schemeClr val="accent5">
                    <a:lumMod val="50000"/>
                  </a:schemeClr>
                </a:solidFill>
              </a:rPr>
              <a:t>Вода, водный, водитель, водичка.</a:t>
            </a:r>
          </a:p>
          <a:p>
            <a:pPr>
              <a:buNone/>
            </a:pPr>
            <a:r>
              <a:rPr lang="ru-RU" dirty="0" smtClean="0">
                <a:solidFill>
                  <a:schemeClr val="accent5">
                    <a:lumMod val="50000"/>
                  </a:schemeClr>
                </a:solidFill>
              </a:rPr>
              <a:t>Носик, переносица, носит, нос.</a:t>
            </a:r>
          </a:p>
          <a:p>
            <a:pPr>
              <a:buNone/>
            </a:pPr>
            <a:endParaRPr lang="ru-RU" dirty="0" smtClean="0">
              <a:solidFill>
                <a:schemeClr val="accent5">
                  <a:lumMod val="50000"/>
                </a:schemeClr>
              </a:solidFill>
            </a:endParaRPr>
          </a:p>
          <a:p>
            <a:pPr>
              <a:buNone/>
            </a:pPr>
            <a:r>
              <a:rPr lang="ru-RU" dirty="0" smtClean="0">
                <a:solidFill>
                  <a:schemeClr val="accent2"/>
                </a:solidFill>
              </a:rPr>
              <a:t>Выделите корень и суффикс.</a:t>
            </a:r>
          </a:p>
          <a:p>
            <a:pPr>
              <a:buNone/>
            </a:pPr>
            <a:endParaRPr lang="ru-RU" dirty="0" smtClean="0"/>
          </a:p>
          <a:p>
            <a:pPr>
              <a:buNone/>
            </a:pPr>
            <a:endParaRPr lang="ru-RU" dirty="0" smtClean="0"/>
          </a:p>
          <a:p>
            <a:pPr>
              <a:buNone/>
            </a:pPr>
            <a:r>
              <a:rPr lang="ru-RU" dirty="0" smtClean="0">
                <a:solidFill>
                  <a:schemeClr val="accent2"/>
                </a:solidFill>
              </a:rPr>
              <a:t>Суффикс</a:t>
            </a:r>
            <a:r>
              <a:rPr lang="ru-RU" dirty="0" smtClean="0"/>
              <a:t> –часть слова, которая:</a:t>
            </a:r>
          </a:p>
          <a:p>
            <a:pPr>
              <a:buFont typeface="Arial" charset="0"/>
              <a:buChar char="•"/>
            </a:pPr>
            <a:r>
              <a:rPr lang="ru-RU" dirty="0" smtClean="0"/>
              <a:t>стоит после корня;</a:t>
            </a:r>
          </a:p>
          <a:p>
            <a:pPr>
              <a:buFont typeface="Arial" charset="0"/>
              <a:buChar char="•"/>
            </a:pPr>
            <a:r>
              <a:rPr lang="ru-RU" dirty="0" smtClean="0"/>
              <a:t>служит для образования новых слов.</a:t>
            </a:r>
            <a:endParaRPr lang="ru-RU" dirty="0"/>
          </a:p>
        </p:txBody>
      </p:sp>
      <p:pic>
        <p:nvPicPr>
          <p:cNvPr id="4" name="Picture 2"/>
          <p:cNvPicPr>
            <a:picLocks noChangeAspect="1" noChangeArrowheads="1"/>
          </p:cNvPicPr>
          <p:nvPr/>
        </p:nvPicPr>
        <p:blipFill>
          <a:blip r:embed="rId2" cstate="print"/>
          <a:srcRect/>
          <a:stretch>
            <a:fillRect/>
          </a:stretch>
        </p:blipFill>
        <p:spPr bwMode="auto">
          <a:xfrm>
            <a:off x="6858016" y="3571876"/>
            <a:ext cx="1801643" cy="11260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circle(in)">
                                      <p:cBhvr>
                                        <p:cTn id="23" dur="20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ircle(in)">
                                      <p:cBhvr>
                                        <p:cTn id="28" dur="20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circle(in)">
                                      <p:cBhvr>
                                        <p:cTn id="3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643314"/>
            <a:ext cx="8183880" cy="2928958"/>
          </a:xfrm>
        </p:spPr>
        <p:txBody>
          <a:bodyPr>
            <a:normAutofit fontScale="90000"/>
          </a:bodyPr>
          <a:lstStyle/>
          <a:p>
            <a:r>
              <a:rPr lang="ru-RU" sz="2700" b="0" i="1" dirty="0" smtClean="0">
                <a:solidFill>
                  <a:schemeClr val="accent2"/>
                </a:solidFill>
                <a:effectLst/>
              </a:rPr>
              <a:t>Задание 1.</a:t>
            </a:r>
            <a:r>
              <a:rPr lang="ru-RU" sz="3100" b="0" dirty="0" smtClean="0">
                <a:solidFill>
                  <a:schemeClr val="accent2"/>
                </a:solidFill>
                <a:effectLst/>
              </a:rPr>
              <a:t/>
            </a:r>
            <a:br>
              <a:rPr lang="ru-RU" sz="3100" b="0" dirty="0" smtClean="0">
                <a:solidFill>
                  <a:schemeClr val="accent2"/>
                </a:solidFill>
                <a:effectLst/>
              </a:rPr>
            </a:br>
            <a:r>
              <a:rPr lang="ru-RU" sz="3100" b="0" dirty="0" smtClean="0">
                <a:solidFill>
                  <a:schemeClr val="accent2"/>
                </a:solidFill>
                <a:effectLst/>
              </a:rPr>
              <a:t>	</a:t>
            </a:r>
            <a:r>
              <a:rPr lang="ru-RU" sz="3100" b="0" dirty="0" smtClean="0">
                <a:solidFill>
                  <a:schemeClr val="accent3"/>
                </a:solidFill>
                <a:effectLst/>
              </a:rPr>
              <a:t>Море – приморский, дорога – придорожный, школа – пришкольный, берег – прибрежный, город – пригородный.</a:t>
            </a:r>
            <a:r>
              <a:rPr lang="ru-RU" dirty="0" smtClean="0">
                <a:solidFill>
                  <a:schemeClr val="accent3"/>
                </a:solidFill>
              </a:rPr>
              <a:t/>
            </a:r>
            <a:br>
              <a:rPr lang="ru-RU" dirty="0" smtClean="0">
                <a:solidFill>
                  <a:schemeClr val="accent3"/>
                </a:solidFill>
              </a:rPr>
            </a:br>
            <a:endParaRPr lang="ru-RU" dirty="0">
              <a:solidFill>
                <a:schemeClr val="accent3"/>
              </a:solidFill>
            </a:endParaRPr>
          </a:p>
        </p:txBody>
      </p:sp>
      <p:sp>
        <p:nvSpPr>
          <p:cNvPr id="3" name="Содержимое 2"/>
          <p:cNvSpPr>
            <a:spLocks noGrp="1"/>
          </p:cNvSpPr>
          <p:nvPr>
            <p:ph idx="1"/>
          </p:nvPr>
        </p:nvSpPr>
        <p:spPr>
          <a:xfrm>
            <a:off x="502920" y="285728"/>
            <a:ext cx="8183880" cy="3429024"/>
          </a:xfrm>
        </p:spPr>
        <p:txBody>
          <a:bodyPr>
            <a:noAutofit/>
          </a:bodyPr>
          <a:lstStyle/>
          <a:p>
            <a:pPr algn="ctr">
              <a:buNone/>
            </a:pPr>
            <a:r>
              <a:rPr lang="ru-RU" sz="1800" dirty="0" smtClean="0">
                <a:solidFill>
                  <a:schemeClr val="accent2"/>
                </a:solidFill>
              </a:rPr>
              <a:t>Приставка как часть слова</a:t>
            </a:r>
          </a:p>
          <a:p>
            <a:pPr algn="ctr">
              <a:buNone/>
            </a:pPr>
            <a:endParaRPr lang="ru-RU" sz="1800" dirty="0" smtClean="0">
              <a:solidFill>
                <a:schemeClr val="accent2"/>
              </a:solidFill>
            </a:endParaRPr>
          </a:p>
          <a:p>
            <a:pPr>
              <a:buFont typeface="Arial" charset="0"/>
              <a:buChar char="•"/>
            </a:pPr>
            <a:r>
              <a:rPr lang="ru-RU" sz="1800" dirty="0" smtClean="0">
                <a:solidFill>
                  <a:schemeClr val="accent3"/>
                </a:solidFill>
              </a:rPr>
              <a:t>Может ли слово быть без суффикса? Без корня?</a:t>
            </a:r>
          </a:p>
          <a:p>
            <a:pPr>
              <a:buFont typeface="Arial" charset="0"/>
              <a:buChar char="•"/>
            </a:pPr>
            <a:endParaRPr lang="ru-RU" sz="1800" dirty="0" smtClean="0">
              <a:solidFill>
                <a:schemeClr val="accent3"/>
              </a:solidFill>
            </a:endParaRPr>
          </a:p>
          <a:p>
            <a:pPr>
              <a:buFont typeface="Arial" charset="0"/>
              <a:buChar char="•"/>
            </a:pPr>
            <a:r>
              <a:rPr lang="ru-RU" sz="1800" dirty="0" smtClean="0">
                <a:solidFill>
                  <a:schemeClr val="accent3"/>
                </a:solidFill>
              </a:rPr>
              <a:t>Прочитай слова. Выдели корни и суффиксы.</a:t>
            </a:r>
          </a:p>
          <a:p>
            <a:pPr>
              <a:buFont typeface="Arial" charset="0"/>
              <a:buChar char="•"/>
            </a:pPr>
            <a:endParaRPr lang="ru-RU" sz="1800" dirty="0" smtClean="0">
              <a:solidFill>
                <a:schemeClr val="accent3"/>
              </a:solidFill>
            </a:endParaRPr>
          </a:p>
          <a:p>
            <a:pPr>
              <a:buFont typeface="Arial" charset="0"/>
              <a:buChar char="•"/>
            </a:pPr>
            <a:r>
              <a:rPr lang="ru-RU" sz="1800" dirty="0" smtClean="0">
                <a:solidFill>
                  <a:schemeClr val="accent3"/>
                </a:solidFill>
              </a:rPr>
              <a:t>На какой вопрос отвечают вторые слова  в паре?</a:t>
            </a:r>
          </a:p>
          <a:p>
            <a:pPr>
              <a:buFont typeface="Arial" charset="0"/>
              <a:buChar char="•"/>
            </a:pPr>
            <a:endParaRPr lang="ru-RU" sz="1800" dirty="0" smtClean="0">
              <a:solidFill>
                <a:schemeClr val="accent3"/>
              </a:solidFill>
            </a:endParaRPr>
          </a:p>
          <a:p>
            <a:pPr>
              <a:buFont typeface="Arial" charset="0"/>
              <a:buChar char="•"/>
            </a:pPr>
            <a:r>
              <a:rPr lang="ru-RU" sz="1800" dirty="0" smtClean="0">
                <a:solidFill>
                  <a:schemeClr val="accent3"/>
                </a:solidFill>
              </a:rPr>
              <a:t>Можно ли сказать, что вторые слова в паре имеют общее значение «находящийся рядом, около»?</a:t>
            </a:r>
          </a:p>
          <a:p>
            <a:pPr>
              <a:buFont typeface="Arial" charset="0"/>
              <a:buChar char="•"/>
            </a:pPr>
            <a:endParaRPr lang="ru-RU" sz="1800" dirty="0" smtClean="0">
              <a:solidFill>
                <a:schemeClr val="accent3"/>
              </a:solidFill>
            </a:endParaRPr>
          </a:p>
          <a:p>
            <a:pPr>
              <a:buFont typeface="Arial" charset="0"/>
              <a:buChar char="•"/>
            </a:pPr>
            <a:r>
              <a:rPr lang="ru-RU" sz="1800" dirty="0" smtClean="0">
                <a:solidFill>
                  <a:schemeClr val="accent3"/>
                </a:solidFill>
              </a:rPr>
              <a:t>Выдели ту часть слова, которая образовала это значение.</a:t>
            </a:r>
            <a:endParaRPr lang="ru-RU" sz="1800" dirty="0">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ircle(in)">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2643182"/>
            <a:ext cx="8183880" cy="3071834"/>
          </a:xfrm>
        </p:spPr>
        <p:txBody>
          <a:bodyPr>
            <a:noAutofit/>
          </a:bodyPr>
          <a:lstStyle/>
          <a:p>
            <a:r>
              <a:rPr lang="ru-RU" sz="2400" b="0" i="1" dirty="0" smtClean="0">
                <a:solidFill>
                  <a:schemeClr val="accent2"/>
                </a:solidFill>
                <a:effectLst/>
              </a:rPr>
              <a:t>Задание 2 (работа в тетради).</a:t>
            </a:r>
            <a:r>
              <a:rPr lang="ru-RU" sz="2400" b="0" dirty="0" smtClean="0">
                <a:solidFill>
                  <a:schemeClr val="accent3"/>
                </a:solidFill>
                <a:effectLst/>
              </a:rPr>
              <a:t/>
            </a:r>
            <a:br>
              <a:rPr lang="ru-RU" sz="2400" b="0" dirty="0" smtClean="0">
                <a:solidFill>
                  <a:schemeClr val="accent3"/>
                </a:solidFill>
                <a:effectLst/>
              </a:rPr>
            </a:br>
            <a:r>
              <a:rPr lang="ru-RU" sz="2400" b="0" dirty="0" smtClean="0">
                <a:solidFill>
                  <a:schemeClr val="accent5">
                    <a:lumMod val="50000"/>
                  </a:schemeClr>
                </a:solidFill>
                <a:effectLst/>
              </a:rPr>
              <a:t>Допиши недостающую по смыслу часть слова.</a:t>
            </a:r>
            <a:r>
              <a:rPr lang="ru-RU" sz="2400" b="0" dirty="0" smtClean="0">
                <a:solidFill>
                  <a:schemeClr val="accent3"/>
                </a:solidFill>
                <a:effectLst/>
              </a:rPr>
              <a:t/>
            </a:r>
            <a:br>
              <a:rPr lang="ru-RU" sz="2400" b="0" dirty="0" smtClean="0">
                <a:solidFill>
                  <a:schemeClr val="accent3"/>
                </a:solidFill>
                <a:effectLst/>
              </a:rPr>
            </a:br>
            <a:r>
              <a:rPr lang="ru-RU" sz="2400" b="0" dirty="0" smtClean="0">
                <a:solidFill>
                  <a:schemeClr val="accent3"/>
                </a:solidFill>
                <a:effectLst/>
              </a:rPr>
              <a:t>	...бежал за угол, ...бежал из дома, ...бежал первым, ...бежал через дорогу, ...бежал от края.</a:t>
            </a:r>
            <a:br>
              <a:rPr lang="ru-RU" sz="2400" b="0" dirty="0" smtClean="0">
                <a:solidFill>
                  <a:schemeClr val="accent3"/>
                </a:solidFill>
                <a:effectLst/>
              </a:rPr>
            </a:br>
            <a:r>
              <a:rPr lang="ru-RU" sz="2400" b="0" dirty="0" smtClean="0">
                <a:solidFill>
                  <a:schemeClr val="accent3"/>
                </a:solidFill>
                <a:effectLst/>
              </a:rPr>
              <a:t>  за-, вы-, при-, пере-, от-.</a:t>
            </a:r>
            <a:br>
              <a:rPr lang="ru-RU" sz="2400" b="0" dirty="0" smtClean="0">
                <a:solidFill>
                  <a:schemeClr val="accent3"/>
                </a:solidFill>
                <a:effectLst/>
              </a:rPr>
            </a:br>
            <a:endParaRPr lang="ru-RU" sz="2400" b="0" dirty="0">
              <a:solidFill>
                <a:schemeClr val="accent3"/>
              </a:solidFill>
              <a:effectLst/>
            </a:endParaRPr>
          </a:p>
        </p:txBody>
      </p:sp>
      <p:sp>
        <p:nvSpPr>
          <p:cNvPr id="3" name="Содержимое 2"/>
          <p:cNvSpPr>
            <a:spLocks noGrp="1"/>
          </p:cNvSpPr>
          <p:nvPr>
            <p:ph idx="1"/>
          </p:nvPr>
        </p:nvSpPr>
        <p:spPr>
          <a:xfrm>
            <a:off x="502920" y="530352"/>
            <a:ext cx="8183880" cy="1969954"/>
          </a:xfrm>
        </p:spPr>
        <p:txBody>
          <a:bodyPr/>
          <a:lstStyle/>
          <a:p>
            <a:pPr>
              <a:buNone/>
            </a:pPr>
            <a:r>
              <a:rPr lang="ru-RU" dirty="0" smtClean="0">
                <a:solidFill>
                  <a:schemeClr val="accent2"/>
                </a:solidFill>
              </a:rPr>
              <a:t>Что такое приставка?</a:t>
            </a:r>
          </a:p>
          <a:p>
            <a:pPr>
              <a:buNone/>
            </a:pPr>
            <a:r>
              <a:rPr lang="ru-RU" dirty="0" smtClean="0">
                <a:solidFill>
                  <a:schemeClr val="accent2"/>
                </a:solidFill>
              </a:rPr>
              <a:t>Приставка</a:t>
            </a:r>
            <a:r>
              <a:rPr lang="ru-RU" dirty="0" smtClean="0"/>
              <a:t> –часть слова, которая:</a:t>
            </a:r>
          </a:p>
          <a:p>
            <a:pPr>
              <a:buFont typeface="Arial" charset="0"/>
              <a:buChar char="•"/>
            </a:pPr>
            <a:r>
              <a:rPr lang="ru-RU" dirty="0" smtClean="0"/>
              <a:t>стоит перед корнем;</a:t>
            </a:r>
          </a:p>
          <a:p>
            <a:pPr>
              <a:buFont typeface="Arial" charset="0"/>
              <a:buChar char="•"/>
            </a:pPr>
            <a:r>
              <a:rPr lang="ru-RU" dirty="0" smtClean="0"/>
              <a:t>служит для образования новых слов.</a:t>
            </a:r>
          </a:p>
          <a:p>
            <a:endParaRPr lang="ru-RU" dirty="0"/>
          </a:p>
        </p:txBody>
      </p:sp>
      <p:cxnSp>
        <p:nvCxnSpPr>
          <p:cNvPr id="5" name="Прямая соединительная линия 4"/>
          <p:cNvCxnSpPr/>
          <p:nvPr/>
        </p:nvCxnSpPr>
        <p:spPr>
          <a:xfrm>
            <a:off x="642910" y="5000636"/>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1357290" y="5000636"/>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2214546" y="500063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3071802" y="5000636"/>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214810" y="5000636"/>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1178695" y="5036355"/>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rot="5400000">
            <a:off x="1893075" y="5036355"/>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rot="5400000">
            <a:off x="2821769" y="5036355"/>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rot="5400000">
            <a:off x="3964777" y="5036355"/>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5400000">
            <a:off x="4679157" y="5036355"/>
            <a:ext cx="71438"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9" name="Picture 2"/>
          <p:cNvPicPr>
            <a:picLocks noChangeAspect="1" noChangeArrowheads="1"/>
          </p:cNvPicPr>
          <p:nvPr/>
        </p:nvPicPr>
        <p:blipFill>
          <a:blip r:embed="rId2" cstate="print"/>
          <a:srcRect/>
          <a:stretch>
            <a:fillRect/>
          </a:stretch>
        </p:blipFill>
        <p:spPr bwMode="auto">
          <a:xfrm>
            <a:off x="5143504" y="5000636"/>
            <a:ext cx="1801643" cy="112602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circle(in)">
                                      <p:cBhvr>
                                        <p:cTn id="32"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186766" cy="5214974"/>
          </a:xfrm>
        </p:spPr>
        <p:txBody>
          <a:bodyPr>
            <a:normAutofit/>
          </a:bodyPr>
          <a:lstStyle/>
          <a:p>
            <a:r>
              <a:rPr lang="ru-RU" sz="2800" b="0" i="1" dirty="0" smtClean="0">
                <a:solidFill>
                  <a:schemeClr val="accent5">
                    <a:lumMod val="50000"/>
                  </a:schemeClr>
                </a:solidFill>
                <a:effectLst/>
              </a:rPr>
              <a:t>* Обозначь в словах приставки.</a:t>
            </a:r>
            <a:br>
              <a:rPr lang="ru-RU" sz="2800" b="0" i="1" dirty="0" smtClean="0">
                <a:solidFill>
                  <a:schemeClr val="accent5">
                    <a:lumMod val="50000"/>
                  </a:schemeClr>
                </a:solidFill>
                <a:effectLst/>
              </a:rPr>
            </a:br>
            <a:r>
              <a:rPr lang="ru-RU" sz="2800" b="0" i="1" dirty="0" smtClean="0">
                <a:solidFill>
                  <a:schemeClr val="accent5">
                    <a:lumMod val="50000"/>
                  </a:schemeClr>
                </a:solidFill>
                <a:effectLst/>
              </a:rPr>
              <a:t>* На какой вопрос отвечают слова?  </a:t>
            </a:r>
            <a:br>
              <a:rPr lang="ru-RU" sz="2800" b="0" i="1" dirty="0" smtClean="0">
                <a:solidFill>
                  <a:schemeClr val="accent5">
                    <a:lumMod val="50000"/>
                  </a:schemeClr>
                </a:solidFill>
                <a:effectLst/>
              </a:rPr>
            </a:br>
            <a:r>
              <a:rPr lang="ru-RU" sz="2800" b="0" i="1" dirty="0" smtClean="0">
                <a:solidFill>
                  <a:schemeClr val="accent5">
                    <a:lumMod val="50000"/>
                  </a:schemeClr>
                </a:solidFill>
                <a:effectLst/>
              </a:rPr>
              <a:t>* Как они называются?</a:t>
            </a:r>
            <a:r>
              <a:rPr lang="ru-RU" sz="2800" b="0" i="1" dirty="0" smtClean="0">
                <a:solidFill>
                  <a:schemeClr val="accent2"/>
                </a:solidFill>
                <a:effectLst/>
              </a:rPr>
              <a:t/>
            </a:r>
            <a:br>
              <a:rPr lang="ru-RU" sz="2800" b="0" i="1" dirty="0" smtClean="0">
                <a:solidFill>
                  <a:schemeClr val="accent2"/>
                </a:solidFill>
                <a:effectLst/>
              </a:rPr>
            </a:br>
            <a:r>
              <a:rPr lang="ru-RU" sz="2800" b="0" i="1" dirty="0" smtClean="0">
                <a:solidFill>
                  <a:schemeClr val="accent2"/>
                </a:solidFill>
                <a:effectLst/>
              </a:rPr>
              <a:t/>
            </a:r>
            <a:br>
              <a:rPr lang="ru-RU" sz="2800" b="0" i="1" dirty="0" smtClean="0">
                <a:solidFill>
                  <a:schemeClr val="accent2"/>
                </a:solidFill>
                <a:effectLst/>
              </a:rPr>
            </a:br>
            <a:r>
              <a:rPr lang="ru-RU" sz="2800" b="0" i="1" dirty="0" smtClean="0">
                <a:solidFill>
                  <a:schemeClr val="accent2"/>
                </a:solidFill>
                <a:effectLst/>
              </a:rPr>
              <a:t/>
            </a:r>
            <a:br>
              <a:rPr lang="ru-RU" sz="2800" b="0" i="1" dirty="0" smtClean="0">
                <a:solidFill>
                  <a:schemeClr val="accent2"/>
                </a:solidFill>
                <a:effectLst/>
              </a:rPr>
            </a:br>
            <a:r>
              <a:rPr lang="ru-RU" sz="2800" b="0" i="1" dirty="0" smtClean="0">
                <a:solidFill>
                  <a:schemeClr val="accent2"/>
                </a:solidFill>
                <a:effectLst/>
              </a:rPr>
              <a:t>Задание 3.</a:t>
            </a:r>
            <a:r>
              <a:rPr lang="ru-RU" sz="2800" b="0" dirty="0" smtClean="0">
                <a:effectLst/>
              </a:rPr>
              <a:t/>
            </a:r>
            <a:br>
              <a:rPr lang="ru-RU" sz="2800" b="0" dirty="0" smtClean="0">
                <a:effectLst/>
              </a:rPr>
            </a:br>
            <a:r>
              <a:rPr lang="ru-RU" sz="2800" b="0" dirty="0" smtClean="0">
                <a:solidFill>
                  <a:schemeClr val="accent3"/>
                </a:solidFill>
                <a:effectLst/>
              </a:rPr>
              <a:t>вылить		записать		заехать</a:t>
            </a:r>
            <a:br>
              <a:rPr lang="ru-RU" sz="2800" b="0" dirty="0" smtClean="0">
                <a:solidFill>
                  <a:schemeClr val="accent3"/>
                </a:solidFill>
                <a:effectLst/>
              </a:rPr>
            </a:br>
            <a:r>
              <a:rPr lang="ru-RU" sz="2800" b="0" dirty="0" smtClean="0">
                <a:solidFill>
                  <a:schemeClr val="accent3"/>
                </a:solidFill>
                <a:effectLst/>
              </a:rPr>
              <a:t>перелить		вписать		выехать</a:t>
            </a:r>
            <a:br>
              <a:rPr lang="ru-RU" sz="2800" b="0" dirty="0" smtClean="0">
                <a:solidFill>
                  <a:schemeClr val="accent3"/>
                </a:solidFill>
                <a:effectLst/>
              </a:rPr>
            </a:br>
            <a:r>
              <a:rPr lang="ru-RU" sz="2800" b="0" dirty="0" smtClean="0">
                <a:solidFill>
                  <a:schemeClr val="accent3"/>
                </a:solidFill>
                <a:effectLst/>
              </a:rPr>
              <a:t>налить		выписать		переехать</a:t>
            </a:r>
            <a:br>
              <a:rPr lang="ru-RU" sz="2800" b="0" dirty="0" smtClean="0">
                <a:solidFill>
                  <a:schemeClr val="accent3"/>
                </a:solidFill>
                <a:effectLst/>
              </a:rPr>
            </a:br>
            <a:r>
              <a:rPr lang="ru-RU" sz="2800" b="0" dirty="0" smtClean="0">
                <a:solidFill>
                  <a:schemeClr val="accent3"/>
                </a:solidFill>
                <a:effectLst/>
              </a:rPr>
              <a:t>отлить		надписать	уехать</a:t>
            </a:r>
            <a:br>
              <a:rPr lang="ru-RU" sz="2800" b="0" dirty="0" smtClean="0">
                <a:solidFill>
                  <a:schemeClr val="accent3"/>
                </a:solidFill>
                <a:effectLst/>
              </a:rPr>
            </a:br>
            <a:r>
              <a:rPr lang="ru-RU" sz="2800" b="0" dirty="0" smtClean="0">
                <a:solidFill>
                  <a:schemeClr val="accent3"/>
                </a:solidFill>
                <a:effectLst/>
              </a:rPr>
              <a:t>пролить		подписать	приехать</a:t>
            </a:r>
            <a:br>
              <a:rPr lang="ru-RU" sz="2800" b="0" dirty="0" smtClean="0">
                <a:solidFill>
                  <a:schemeClr val="accent3"/>
                </a:solidFill>
                <a:effectLst/>
              </a:rPr>
            </a:br>
            <a:endParaRPr lang="ru-RU" sz="2800" b="0" dirty="0">
              <a:solidFill>
                <a:schemeClr val="accent3"/>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187</TotalTime>
  <Words>518</Words>
  <Application>Microsoft Office PowerPoint</Application>
  <PresentationFormat>Экран (4:3)</PresentationFormat>
  <Paragraphs>154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Аспект</vt:lpstr>
      <vt:lpstr>Состав слова 2 класс</vt:lpstr>
      <vt:lpstr>Слайд 2</vt:lpstr>
      <vt:lpstr>Слайд 3</vt:lpstr>
      <vt:lpstr>Однокоренные слова (родственные) имеют:</vt:lpstr>
      <vt:lpstr>Слайд 5</vt:lpstr>
      <vt:lpstr>Слайд 6</vt:lpstr>
      <vt:lpstr>Задание 1.  Море – приморский, дорога – придорожный, школа – пришкольный, берег – прибрежный, город – пригородный. </vt:lpstr>
      <vt:lpstr>Задание 2 (работа в тетради). Допиши недостающую по смыслу часть слова.  ...бежал за угол, ...бежал из дома, ...бежал первым, ...бежал через дорогу, ...бежал от края.   за-, вы-, при-, пере-, от-. </vt:lpstr>
      <vt:lpstr>* Обозначь в словах приставки. * На какой вопрос отвечают слова?   * Как они называются?   Задание 3. вылить  записать  заехать перелить  вписать  выехать налить  выписать  переехать отлить  надписать уехать пролить  подписать приехать </vt:lpstr>
      <vt:lpstr>Задание 4(работа в паре). Запиши одним словом ответ на вопрос. Выдели приставки.   Что сделал? начал говорить  перестал цвести  начал петь   перестал греметь  начал бежать   закончил читать  начал плыть   закончил шить  начал работать  закончил читать  начал шуметь  перестал греметь   начал дуть   перестал цвести</vt:lpstr>
      <vt:lpstr>Задание 4(работа в тетради). Спиши предложения. Вставь пропущенные приставки по- или у-.  Неожиданно ...дул ветер. Серые тучи ...бежали по небу. На землю ...пали первые капли дождя.   </vt:lpstr>
      <vt:lpstr>* Сколько раз встречается слово чашка? * Выпиши это слово в тех формах, в каких оно стоит в тексте. * Как ты думаешь, почему слово чашка изменило свою форму несколько раз? * Изменилось ли при этом значение слова? </vt:lpstr>
      <vt:lpstr>Слайд 13</vt:lpstr>
      <vt:lpstr>Слайд 14</vt:lpstr>
      <vt:lpstr>Слайд 15</vt:lpstr>
      <vt:lpstr>Слайд 16</vt:lpstr>
      <vt:lpstr>Слайд 17</vt:lpstr>
      <vt:lpstr>Слайд 18</vt:lpstr>
      <vt:lpstr>Слайд 19</vt:lpstr>
      <vt:lpstr>Слайд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Состав слова</dc:title>
  <dc:subject>русский язык</dc:subject>
  <dc:creator>Ярулина Н.В.</dc:creator>
  <cp:lastModifiedBy>Пользователь</cp:lastModifiedBy>
  <cp:revision>24</cp:revision>
  <dcterms:created xsi:type="dcterms:W3CDTF">2011-11-24T06:03:51Z</dcterms:created>
  <dcterms:modified xsi:type="dcterms:W3CDTF">2012-07-24T14:23:20Z</dcterms:modified>
  <cp:category>2 класс</cp:category>
</cp:coreProperties>
</file>