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4A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5373688"/>
            <a:ext cx="9144000" cy="28733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079" name="Picture 7" descr="f_1666617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419725"/>
          </a:xfrm>
          <a:prstGeom prst="rect">
            <a:avLst/>
          </a:prstGeom>
          <a:noFill/>
        </p:spPr>
      </p:pic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2060575"/>
            <a:ext cx="9144000" cy="158432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6570663"/>
            <a:ext cx="9144000" cy="287337"/>
          </a:xfrm>
          <a:prstGeom prst="rect">
            <a:avLst/>
          </a:prstGeom>
          <a:solidFill>
            <a:srgbClr val="0033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6021388"/>
            <a:ext cx="9144000" cy="28733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57925"/>
            <a:ext cx="9144000" cy="411163"/>
          </a:xfrm>
          <a:prstGeom prst="rect">
            <a:avLst/>
          </a:prstGeom>
          <a:noFill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10225"/>
            <a:ext cx="9144000" cy="411163"/>
          </a:xfrm>
          <a:prstGeom prst="rect">
            <a:avLst/>
          </a:prstGeom>
          <a:noFill/>
        </p:spPr>
      </p:pic>
      <p:sp>
        <p:nvSpPr>
          <p:cNvPr id="3080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5373688"/>
            <a:ext cx="9144000" cy="28733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031" name="Picture 7" descr="f_1666617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5419725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1484313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484313"/>
            <a:ext cx="9144000" cy="4537075"/>
          </a:xfrm>
          <a:prstGeom prst="rect">
            <a:avLst/>
          </a:prstGeom>
          <a:solidFill>
            <a:schemeClr val="bg1">
              <a:alpha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570663"/>
            <a:ext cx="9144000" cy="287337"/>
          </a:xfrm>
          <a:prstGeom prst="rect">
            <a:avLst/>
          </a:prstGeom>
          <a:solidFill>
            <a:srgbClr val="0033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6021388"/>
            <a:ext cx="9144000" cy="28733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257925"/>
            <a:ext cx="9144000" cy="411163"/>
          </a:xfrm>
          <a:prstGeom prst="rect">
            <a:avLst/>
          </a:prstGeom>
          <a:noFill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5610225"/>
            <a:ext cx="9144000" cy="411163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08725"/>
            <a:ext cx="21336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08725"/>
            <a:ext cx="28956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08725"/>
            <a:ext cx="21336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4.xml"/><Relationship Id="rId6" Type="http://schemas.openxmlformats.org/officeDocument/2006/relationships/slide" Target="slide5.xml"/><Relationship Id="rId5" Type="http://schemas.openxmlformats.org/officeDocument/2006/relationships/image" Target="../media/image4.jpeg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8206680" cy="153960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Мастер –класс на тему:</a:t>
            </a:r>
            <a:b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«Проценты в нашей жизни».</a:t>
            </a:r>
            <a:endParaRPr lang="ru-RU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4149080"/>
            <a:ext cx="5320680" cy="2232248"/>
          </a:xfrm>
        </p:spPr>
        <p:txBody>
          <a:bodyPr/>
          <a:lstStyle/>
          <a:p>
            <a:pPr algn="l"/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Подготовила:		</a:t>
            </a:r>
          </a:p>
          <a:p>
            <a:pPr algn="r"/>
            <a:r>
              <a:rPr lang="ru-RU" sz="2400" dirty="0" smtClean="0">
                <a:solidFill>
                  <a:srgbClr val="002060"/>
                </a:solidFill>
              </a:rPr>
              <a:t>учитель </a:t>
            </a:r>
            <a:r>
              <a:rPr lang="en-US" sz="2400" dirty="0" smtClean="0">
                <a:solidFill>
                  <a:srgbClr val="002060"/>
                </a:solidFill>
              </a:rPr>
              <a:t>II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</a:p>
          <a:p>
            <a:pPr algn="r"/>
            <a:r>
              <a:rPr lang="ru-RU" sz="2400" dirty="0" smtClean="0">
                <a:solidFill>
                  <a:srgbClr val="002060"/>
                </a:solidFill>
              </a:rPr>
              <a:t>квалификационной категории </a:t>
            </a:r>
          </a:p>
          <a:p>
            <a:pPr algn="r"/>
            <a:r>
              <a:rPr lang="ru-RU" sz="2400" dirty="0" smtClean="0">
                <a:solidFill>
                  <a:srgbClr val="002060"/>
                </a:solidFill>
              </a:rPr>
              <a:t>МОУ СОШ № 76 п. Гигант</a:t>
            </a:r>
          </a:p>
          <a:p>
            <a:pPr algn="r"/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Прилука Татьяна Ивановна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snow_queen_autumn-winter_2009-2010_women_www.4shopping.ru_291.jpg">
            <a:hlinkClick r:id="rId2" action="ppaction://hlinksldjump"/>
          </p:cNvPr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rcRect l="17995" r="18022"/>
          <a:stretch>
            <a:fillRect/>
          </a:stretch>
        </p:blipFill>
        <p:spPr>
          <a:xfrm>
            <a:off x="755576" y="1772816"/>
            <a:ext cx="2232248" cy="34888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Содержимое 5" descr="snow_queen_autumn-winter_2009-2010_women_www.4shopping.ru_259.jpg">
            <a:hlinkClick r:id="rId4" action="ppaction://hlinksldjump"/>
          </p:cNvPr>
          <p:cNvPicPr>
            <a:picLocks noGrp="1" noChangeAspect="1"/>
          </p:cNvPicPr>
          <p:nvPr>
            <p:ph sz="half" idx="2"/>
          </p:nvPr>
        </p:nvPicPr>
        <p:blipFill>
          <a:blip r:embed="rId5" cstate="print"/>
          <a:srcRect l="15943" t="7132" r="18086" b="3718"/>
          <a:stretch>
            <a:fillRect/>
          </a:stretch>
        </p:blipFill>
        <p:spPr>
          <a:xfrm>
            <a:off x="3275856" y="1700808"/>
            <a:ext cx="2664296" cy="36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snow_queen_autumn-winter_2009-2010_women_www.4shopping.ru_279.jp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rcRect l="15225" t="6153" r="18248" b="10689"/>
          <a:stretch>
            <a:fillRect/>
          </a:stretch>
        </p:blipFill>
        <p:spPr>
          <a:xfrm>
            <a:off x="5868144" y="1628800"/>
            <a:ext cx="2952328" cy="36904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Прямоугольная выноска 8"/>
          <p:cNvSpPr/>
          <p:nvPr/>
        </p:nvSpPr>
        <p:spPr>
          <a:xfrm>
            <a:off x="539552" y="5445224"/>
            <a:ext cx="1512168" cy="864096"/>
          </a:xfrm>
          <a:prstGeom prst="wedgeRectCallout">
            <a:avLst>
              <a:gd name="adj1" fmla="val -3048"/>
              <a:gd name="adj2" fmla="val -94365"/>
            </a:avLst>
          </a:prstGeom>
          <a:solidFill>
            <a:srgbClr val="EFF4AA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Цена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 28  880 руб.</a:t>
            </a:r>
          </a:p>
          <a:p>
            <a:pPr algn="ctr"/>
            <a:endParaRPr lang="ru-RU" dirty="0"/>
          </a:p>
        </p:txBody>
      </p:sp>
      <p:sp>
        <p:nvSpPr>
          <p:cNvPr id="10" name="Пятно 1 9"/>
          <p:cNvSpPr/>
          <p:nvPr/>
        </p:nvSpPr>
        <p:spPr>
          <a:xfrm rot="20413309">
            <a:off x="4293967" y="1393214"/>
            <a:ext cx="1800200" cy="122413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Скидка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20%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3635896" y="5445224"/>
            <a:ext cx="1512168" cy="864096"/>
          </a:xfrm>
          <a:prstGeom prst="wedgeRectCallout">
            <a:avLst>
              <a:gd name="adj1" fmla="val -3048"/>
              <a:gd name="adj2" fmla="val -94365"/>
            </a:avLst>
          </a:prstGeom>
          <a:solidFill>
            <a:srgbClr val="EFF4AA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Цена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32 500 руб.</a:t>
            </a:r>
          </a:p>
          <a:p>
            <a:pPr algn="ctr"/>
            <a:endParaRPr lang="ru-RU" dirty="0"/>
          </a:p>
        </p:txBody>
      </p:sp>
      <p:sp>
        <p:nvSpPr>
          <p:cNvPr id="12" name="Прямоугольная выноска 11"/>
          <p:cNvSpPr/>
          <p:nvPr/>
        </p:nvSpPr>
        <p:spPr>
          <a:xfrm>
            <a:off x="6516216" y="5445224"/>
            <a:ext cx="1512168" cy="864096"/>
          </a:xfrm>
          <a:prstGeom prst="wedgeRectCallout">
            <a:avLst>
              <a:gd name="adj1" fmla="val -3048"/>
              <a:gd name="adj2" fmla="val -94365"/>
            </a:avLst>
          </a:prstGeom>
          <a:solidFill>
            <a:srgbClr val="EFF4AA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Цена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40 000 руб.</a:t>
            </a:r>
          </a:p>
          <a:p>
            <a:pPr algn="ctr"/>
            <a:endParaRPr lang="ru-RU" dirty="0"/>
          </a:p>
        </p:txBody>
      </p:sp>
      <p:sp>
        <p:nvSpPr>
          <p:cNvPr id="13" name="Пятно 1 12"/>
          <p:cNvSpPr/>
          <p:nvPr/>
        </p:nvSpPr>
        <p:spPr>
          <a:xfrm rot="20413309">
            <a:off x="1629671" y="1321206"/>
            <a:ext cx="1800200" cy="122413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Скидка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10%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ятно 1 13"/>
          <p:cNvSpPr/>
          <p:nvPr/>
        </p:nvSpPr>
        <p:spPr>
          <a:xfrm rot="20413309">
            <a:off x="6958262" y="1609237"/>
            <a:ext cx="1800200" cy="122413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Скидка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35%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Подсчет стоимости 1-й шубы.</a:t>
            </a:r>
            <a:endParaRPr lang="ru-RU" b="1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28 880 р. 	 - 100%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sz="4000" dirty="0" err="1" smtClean="0">
                <a:latin typeface="Monotype Corsiva" pitchFamily="66" charset="0"/>
              </a:rPr>
              <a:t>х</a:t>
            </a:r>
            <a:r>
              <a:rPr lang="ru-RU" dirty="0" smtClean="0"/>
              <a:t>   р.     - 10 % (величина скидки)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					     рублей экономии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Окончательная стоимость шубы:</a:t>
            </a:r>
          </a:p>
          <a:p>
            <a:pPr>
              <a:buNone/>
            </a:pPr>
            <a:r>
              <a:rPr lang="ru-RU" dirty="0" smtClean="0"/>
              <a:t>28 880 –  2 888 = 26 000 рублей		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611560" y="3212976"/>
          <a:ext cx="4057476" cy="1186620"/>
        </p:xfrm>
        <a:graphic>
          <a:graphicData uri="http://schemas.openxmlformats.org/presentationml/2006/ole">
            <p:oleObj spid="_x0000_s1028" name="Формула" r:id="rId3" imgW="1346040" imgH="393480" progId="Equation.3">
              <p:embed/>
            </p:oleObj>
          </a:graphicData>
        </a:graphic>
      </p:graphicFrame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8388424" y="5949280"/>
            <a:ext cx="576064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Подсчет стоимости 2-й шубы.</a:t>
            </a:r>
            <a:endParaRPr lang="ru-RU" b="1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32 500 р. 	 - 100%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sz="4000" dirty="0" err="1" smtClean="0">
                <a:latin typeface="Monotype Corsiva" pitchFamily="66" charset="0"/>
              </a:rPr>
              <a:t>х</a:t>
            </a:r>
            <a:r>
              <a:rPr lang="ru-RU" dirty="0" smtClean="0"/>
              <a:t>   р.     - 20 % (величина скидки)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					     рублей экономии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Окончательная стоимость шубы:</a:t>
            </a:r>
          </a:p>
          <a:p>
            <a:pPr>
              <a:buNone/>
            </a:pPr>
            <a:r>
              <a:rPr lang="ru-RU" dirty="0" smtClean="0"/>
              <a:t>32 500 – 6 500 = 26 000 рублей		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115616" y="3356992"/>
          <a:ext cx="3519101" cy="1019553"/>
        </p:xfrm>
        <a:graphic>
          <a:graphicData uri="http://schemas.openxmlformats.org/presentationml/2006/ole">
            <p:oleObj spid="_x0000_s2051" name="Формула" r:id="rId3" imgW="1358640" imgH="393480" progId="Equation.3">
              <p:embed/>
            </p:oleObj>
          </a:graphicData>
        </a:graphic>
      </p:graphicFrame>
      <p:sp>
        <p:nvSpPr>
          <p:cNvPr id="7" name="Управляющая кнопка: назад 6">
            <a:hlinkClick r:id="rId4" action="ppaction://hlinksldjump" highlightClick="1"/>
          </p:cNvPr>
          <p:cNvSpPr/>
          <p:nvPr/>
        </p:nvSpPr>
        <p:spPr>
          <a:xfrm>
            <a:off x="8244408" y="6021288"/>
            <a:ext cx="504056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Подсчет стоимости 3-й шубы.</a:t>
            </a:r>
            <a:endParaRPr lang="ru-RU" b="1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40 000 р. 	 - 100%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sz="4000" dirty="0" err="1" smtClean="0">
                <a:latin typeface="Monotype Corsiva" pitchFamily="66" charset="0"/>
              </a:rPr>
              <a:t>х</a:t>
            </a:r>
            <a:r>
              <a:rPr lang="ru-RU" dirty="0" smtClean="0"/>
              <a:t>   р.     - 35 % (величина скидки)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					     рублей экономии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Окончательная стоимость шубы:</a:t>
            </a:r>
          </a:p>
          <a:p>
            <a:pPr>
              <a:buNone/>
            </a:pPr>
            <a:r>
              <a:rPr lang="ru-RU" dirty="0" smtClean="0"/>
              <a:t>40 000 – 14 000 = 26 000 рублей		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899592" y="3284984"/>
          <a:ext cx="3735536" cy="1033943"/>
        </p:xfrm>
        <a:graphic>
          <a:graphicData uri="http://schemas.openxmlformats.org/presentationml/2006/ole">
            <p:oleObj spid="_x0000_s3076" name="Формула" r:id="rId3" imgW="1422360" imgH="393480" progId="Equation.3">
              <p:embed/>
            </p:oleObj>
          </a:graphicData>
        </a:graphic>
      </p:graphicFrame>
      <p:sp>
        <p:nvSpPr>
          <p:cNvPr id="8" name="Управляющая кнопка: назад 7">
            <a:hlinkClick r:id="rId4" action="ppaction://hlinksldjump" highlightClick="1"/>
          </p:cNvPr>
          <p:cNvSpPr/>
          <p:nvPr/>
        </p:nvSpPr>
        <p:spPr>
          <a:xfrm>
            <a:off x="8244408" y="6021288"/>
            <a:ext cx="504056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l="5461" t="53937" r="73606" b="24732"/>
          <a:stretch>
            <a:fillRect/>
          </a:stretch>
        </p:blipFill>
        <p:spPr bwMode="auto">
          <a:xfrm>
            <a:off x="2411760" y="1052736"/>
            <a:ext cx="4320480" cy="3404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ru-RU" sz="4000" spc="300" dirty="0" smtClean="0">
                <a:solidFill>
                  <a:srgbClr val="FF0000"/>
                </a:solidFill>
                <a:latin typeface="Monotype Corsiva" pitchFamily="66" charset="0"/>
              </a:rPr>
              <a:t>Кухонный комбайн </a:t>
            </a:r>
            <a:r>
              <a:rPr lang="en-US" sz="4000" spc="300" dirty="0" smtClean="0">
                <a:solidFill>
                  <a:srgbClr val="FF0000"/>
                </a:solidFill>
                <a:latin typeface="Monotype Corsiva" pitchFamily="66" charset="0"/>
              </a:rPr>
              <a:t>B</a:t>
            </a:r>
            <a:r>
              <a:rPr lang="ru-RU" sz="4000" spc="300" dirty="0" smtClean="0">
                <a:solidFill>
                  <a:srgbClr val="FF0000"/>
                </a:solidFill>
                <a:latin typeface="Monotype Corsiva" pitchFamily="66" charset="0"/>
              </a:rPr>
              <a:t>О</a:t>
            </a:r>
            <a:r>
              <a:rPr lang="en-US" sz="4000" spc="300" dirty="0" smtClean="0">
                <a:solidFill>
                  <a:srgbClr val="FF0000"/>
                </a:solidFill>
                <a:latin typeface="Monotype Corsiva" pitchFamily="66" charset="0"/>
              </a:rPr>
              <a:t>SCH MCM 5529</a:t>
            </a:r>
            <a:endParaRPr lang="ru-RU" sz="4000" spc="3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95536" y="5013176"/>
            <a:ext cx="4040188" cy="648072"/>
          </a:xfrm>
        </p:spPr>
        <p:txBody>
          <a:bodyPr/>
          <a:lstStyle/>
          <a:p>
            <a:r>
              <a:rPr lang="ru-RU" dirty="0" smtClean="0"/>
              <a:t>Цена: 6490 р.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716016" y="5157192"/>
            <a:ext cx="4041775" cy="957784"/>
          </a:xfrm>
        </p:spPr>
        <p:txBody>
          <a:bodyPr/>
          <a:lstStyle/>
          <a:p>
            <a:r>
              <a:rPr lang="ru-RU" dirty="0" smtClean="0"/>
              <a:t>Цена: 7 890 руб. </a:t>
            </a:r>
          </a:p>
          <a:p>
            <a:endParaRPr lang="ru-RU" dirty="0"/>
          </a:p>
        </p:txBody>
      </p:sp>
      <p:pic>
        <p:nvPicPr>
          <p:cNvPr id="13" name="Рисунок 12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4221088"/>
            <a:ext cx="1962750" cy="536404"/>
          </a:xfrm>
          <a:prstGeom prst="rect">
            <a:avLst/>
          </a:prstGeom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 l="979" t="14844" r="58860" b="75101"/>
          <a:stretch>
            <a:fillRect/>
          </a:stretch>
        </p:blipFill>
        <p:spPr bwMode="auto">
          <a:xfrm>
            <a:off x="323528" y="4149080"/>
            <a:ext cx="3672408" cy="73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Текст 4"/>
          <p:cNvSpPr txBox="1">
            <a:spLocks/>
          </p:cNvSpPr>
          <p:nvPr/>
        </p:nvSpPr>
        <p:spPr bwMode="auto">
          <a:xfrm>
            <a:off x="683568" y="5445224"/>
            <a:ext cx="4040188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+ 3100 р. (доставка)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5796136" y="2708920"/>
            <a:ext cx="3347864" cy="648072"/>
          </a:xfrm>
        </p:spPr>
        <p:txBody>
          <a:bodyPr/>
          <a:lstStyle/>
          <a:p>
            <a:pPr lvl="1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1700 руб.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6300192" y="2708920"/>
            <a:ext cx="201622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084168" y="2132856"/>
            <a:ext cx="368424" cy="838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Содержимое 7"/>
          <p:cNvSpPr txBox="1">
            <a:spLocks/>
          </p:cNvSpPr>
          <p:nvPr/>
        </p:nvSpPr>
        <p:spPr bwMode="auto">
          <a:xfrm>
            <a:off x="467544" y="1556793"/>
            <a:ext cx="82296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Заказ в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Интернет-магазине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     9590 руб.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Покупка в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м-не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«Эльдорадо»    7890 руб.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Экономия:				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23528" y="4149080"/>
            <a:ext cx="60486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9966"/>
                </a:solidFill>
                <a:effectLst/>
                <a:latin typeface="Arial" pitchFamily="34" charset="0"/>
                <a:ea typeface="Times New Roman" pitchFamily="18" charset="0"/>
              </a:rPr>
              <a:t>Бюджет семьи 17 000 руб.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95537" y="4928342"/>
            <a:ext cx="50405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9966"/>
                </a:solidFill>
                <a:effectLst/>
                <a:latin typeface="Arial" pitchFamily="34" charset="0"/>
                <a:ea typeface="Times New Roman" pitchFamily="18" charset="0"/>
              </a:rPr>
              <a:t>Какой процент от семейного бюджета мы сэкономили?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6632275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62750" y="1700808"/>
            <a:ext cx="2381250" cy="183832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Семейное путешествие</a:t>
            </a:r>
            <a:endParaRPr lang="ru-RU" b="1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6480720" cy="2088232"/>
          </a:xfrm>
        </p:spPr>
        <p:txBody>
          <a:bodyPr/>
          <a:lstStyle/>
          <a:p>
            <a:pPr indent="0" algn="just">
              <a:buNone/>
            </a:pPr>
            <a:r>
              <a:rPr lang="ru-RU" dirty="0" smtClean="0"/>
              <a:t>С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емейное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путешествие в Альпы с 21 января на 10 дней стоит 32 000 рублей, это 40% новогоднего тура. </a:t>
            </a:r>
          </a:p>
          <a:p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251520" y="4769768"/>
            <a:ext cx="4104456" cy="1323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руб.    </a:t>
            </a:r>
            <a:r>
              <a:rPr lang="ru-RU" sz="3200" kern="0" dirty="0" smtClean="0"/>
              <a:t>–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100 %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sz="3200" kern="0" dirty="0" smtClean="0"/>
              <a:t>32 000 руб. –  40%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4067944" y="4509120"/>
            <a:ext cx="496855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3200" kern="0" dirty="0" smtClean="0"/>
              <a:t>	</a:t>
            </a:r>
            <a:r>
              <a:rPr lang="ru-RU" sz="3200" kern="0" dirty="0" smtClean="0"/>
              <a:t>				  руб.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4211960" y="4941168"/>
          <a:ext cx="3732443" cy="988938"/>
        </p:xfrm>
        <a:graphic>
          <a:graphicData uri="http://schemas.openxmlformats.org/presentationml/2006/ole">
            <p:oleObj spid="_x0000_s20482" name="Формула" r:id="rId4" imgW="1485720" imgH="393480" progId="Equation.3">
              <p:embed/>
            </p:oleObj>
          </a:graphicData>
        </a:graphic>
      </p:graphicFrame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251520" y="3501008"/>
            <a:ext cx="874846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 узнать стоимость новогодней путевки?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Посылка.</a:t>
            </a:r>
            <a:endParaRPr lang="ru-RU" b="1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5" name="Содержимое 4" descr="61329_16926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6720" t="4109" r="2561" b="3447"/>
          <a:stretch>
            <a:fillRect/>
          </a:stretch>
        </p:blipFill>
        <p:spPr>
          <a:xfrm>
            <a:off x="611560" y="1556792"/>
            <a:ext cx="3888432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4572000" y="1772816"/>
            <a:ext cx="3600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Аукцион</a:t>
            </a:r>
            <a:r>
              <a:rPr lang="ru-RU" sz="3200" dirty="0" smtClean="0"/>
              <a:t>! Принимаются ставки </a:t>
            </a:r>
            <a:endParaRPr lang="ru-RU" sz="3200" dirty="0" smtClean="0"/>
          </a:p>
          <a:p>
            <a:pPr algn="ctr"/>
            <a:r>
              <a:rPr lang="ru-RU" sz="3200" dirty="0" smtClean="0"/>
              <a:t>10</a:t>
            </a:r>
            <a:r>
              <a:rPr lang="ru-RU" sz="3200" dirty="0" smtClean="0"/>
              <a:t>%, </a:t>
            </a:r>
            <a:endParaRPr lang="ru-RU" sz="3200" dirty="0" smtClean="0"/>
          </a:p>
          <a:p>
            <a:pPr algn="ctr"/>
            <a:r>
              <a:rPr lang="ru-RU" sz="3200" dirty="0" smtClean="0"/>
              <a:t>20</a:t>
            </a:r>
            <a:r>
              <a:rPr lang="ru-RU" sz="3200" dirty="0" smtClean="0"/>
              <a:t>% </a:t>
            </a:r>
            <a:endParaRPr lang="ru-RU" sz="3200" dirty="0" smtClean="0"/>
          </a:p>
          <a:p>
            <a:pPr algn="ctr"/>
            <a:r>
              <a:rPr lang="ru-RU" sz="3200" dirty="0" smtClean="0"/>
              <a:t>и </a:t>
            </a:r>
          </a:p>
          <a:p>
            <a:pPr algn="ctr"/>
            <a:r>
              <a:rPr lang="ru-RU" sz="3200" dirty="0" smtClean="0"/>
              <a:t>50</a:t>
            </a:r>
            <a:r>
              <a:rPr lang="ru-RU" sz="3200" dirty="0" smtClean="0"/>
              <a:t>%. </a:t>
            </a:r>
            <a:endParaRPr lang="ru-RU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25_5-New-Year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125_5-New-Year</Template>
  <TotalTime>153</TotalTime>
  <Words>165</Words>
  <Application>Microsoft Office PowerPoint</Application>
  <PresentationFormat>Экран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125_5-New-Year</vt:lpstr>
      <vt:lpstr>Microsoft Equation 3.0</vt:lpstr>
      <vt:lpstr>Мастер –класс на тему: «Проценты в нашей жизни».</vt:lpstr>
      <vt:lpstr>Слайд 2</vt:lpstr>
      <vt:lpstr>Подсчет стоимости 1-й шубы.</vt:lpstr>
      <vt:lpstr>Подсчет стоимости 2-й шубы.</vt:lpstr>
      <vt:lpstr>Подсчет стоимости 3-й шубы.</vt:lpstr>
      <vt:lpstr>Кухонный комбайн BОSCH MCM 5529</vt:lpstr>
      <vt:lpstr>Слайд 7</vt:lpstr>
      <vt:lpstr>Семейное путешествие</vt:lpstr>
      <vt:lpstr>Посылка.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Татьяна</cp:lastModifiedBy>
  <cp:revision>20</cp:revision>
  <dcterms:modified xsi:type="dcterms:W3CDTF">2010-12-20T00:12:36Z</dcterms:modified>
</cp:coreProperties>
</file>