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32"/>
  </p:notesMasterIdLst>
  <p:sldIdLst>
    <p:sldId id="269" r:id="rId2"/>
    <p:sldId id="256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59" r:id="rId13"/>
    <p:sldId id="258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3" r:id="rId22"/>
    <p:sldId id="279" r:id="rId23"/>
    <p:sldId id="280" r:id="rId24"/>
    <p:sldId id="281" r:id="rId25"/>
    <p:sldId id="282" r:id="rId26"/>
    <p:sldId id="266" r:id="rId27"/>
    <p:sldId id="295" r:id="rId28"/>
    <p:sldId id="265" r:id="rId29"/>
    <p:sldId id="264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A8"/>
    <a:srgbClr val="160BEF"/>
    <a:srgbClr val="0046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AC99-8A43-4AA0-BEA9-A77A343D6991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5D7F6-DEE1-4F0E-96C7-B7A1AD7FB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5D7F6-DEE1-4F0E-96C7-B7A1AD7FB4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в </a:t>
            </a:r>
            <a:r>
              <a:rPr lang="ru-RU" dirty="0" err="1" smtClean="0"/>
              <a:t>онлайн</a:t>
            </a:r>
            <a:r>
              <a:rPr lang="ru-RU" dirty="0" smtClean="0"/>
              <a:t> с проверкой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5D7F6-DEE1-4F0E-96C7-B7A1AD7FB4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EA5FA-7167-456C-AE6D-0B277D7D3243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1B3E-9DFE-493E-B887-4C8205BC440C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F51C0-4B71-4FE4-847E-C8895AE11A2C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BF83C-E551-4003-BB5F-62D5A52D1432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77A455-F5B3-4607-B5E3-3DC3FE31E7ED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C1117-FD4B-4DEA-B456-141C7AABEA2C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08D9F-1193-4AD0-8A51-7FF0BAB93A24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B54C9-F38E-4E3F-8B69-F836DBBD3F17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52EAC-C93D-41FE-AD34-E80678AF67E9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2C0756-F947-427F-8412-E73DCC07146D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08A988-27C6-4793-A8B7-CC4DA8B3518D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D723C9-070A-4941-A2B5-391009512DBA}" type="datetime1">
              <a:rPr lang="ru-RU" smtClean="0"/>
              <a:pPr/>
              <a:t>16.08.2013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chool-tests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975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 подготовка учащихся  к успешной сдаче ЕГЭ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772400" cy="453309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учитель математики </a:t>
            </a:r>
          </a:p>
          <a:p>
            <a:pPr algn="r"/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СОШ №62 г. Брянска </a:t>
            </a:r>
          </a:p>
          <a:p>
            <a:pPr algn="r"/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Гороховик Елена Александровна</a:t>
            </a:r>
            <a:endParaRPr lang="ru-RU" sz="2400" b="1" dirty="0">
              <a:solidFill>
                <a:srgbClr val="100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1008A8"/>
                </a:solidFill>
              </a:rPr>
              <a:t>Средние результаты выполнения заданий В1-В14</a:t>
            </a:r>
            <a:endParaRPr lang="ru-RU" b="1" i="1" dirty="0">
              <a:solidFill>
                <a:srgbClr val="1008A8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2880320" cy="50850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1440160"/>
              </a:tblGrid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Номер задания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6056" y="1412776"/>
          <a:ext cx="2880320" cy="50850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1440160"/>
              </a:tblGrid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Номер задания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В11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В12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В13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В14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1008A8"/>
                </a:solidFill>
              </a:rPr>
              <a:t>Средние результаты выполнения заданий С1-С6</a:t>
            </a:r>
            <a:endParaRPr lang="ru-RU" b="1" i="1" dirty="0">
              <a:solidFill>
                <a:srgbClr val="1008A8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4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9328"/>
                <a:gridCol w="1093846"/>
                <a:gridCol w="1093846"/>
                <a:gridCol w="1093846"/>
                <a:gridCol w="1093846"/>
                <a:gridCol w="1093846"/>
                <a:gridCol w="109384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приступили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41,08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71,21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62,19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86,56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89,06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87,96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27,82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23,26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26,26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11,45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6,16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7,96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13,53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2,54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7,88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3,42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17,58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2,99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2,39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31,10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5,53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11,54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1,99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4,78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4,08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Анализ итогов ЕГЭ по математике показывает, что у учащихся  при выполнении заданий базового и повышенного уровня наибольшие затруднения вызывают следующие темы: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тригонометрические уравнения, отбор корней тригонометрического уравнения;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область определения сложной функции;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нахождение расстояний и углов в пространстве;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решение планиметрических задач;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использование графиков при решении задач с параметрами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Цели и задачи - 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85875"/>
            <a:ext cx="8784975" cy="53114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подготовить всех учащихся к успешной сдаче ЕГЭ с хорошим качеством</a:t>
            </a:r>
          </a:p>
          <a:p>
            <a:pPr marL="0" indent="0">
              <a:defRPr/>
            </a:pPr>
            <a:endParaRPr lang="ru-RU" sz="2100" b="1" i="1" dirty="0" smtClean="0"/>
          </a:p>
          <a:p>
            <a:pPr marL="265176" indent="-265176"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Для этого необходимо: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Учителю  обладать необходимыми компетенциями (самому уметь решать все задачи ЕГЭ)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Совершенствовать структуру и содержание учебного материала в ходе подготовки к ЕГЭ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Систематизировать  повторение программного материала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Отработать тестовые технологии в ходе работы с контрольно-измерительными материалами через личностно-ориентированный подход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508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Схема подготовки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564904"/>
            <a:ext cx="2664295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Направления деятельности учителя математики по подготовке учащихся к ЕГЭ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2708920"/>
            <a:ext cx="2573337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Методическая подготовка учителя к ЕГЭ</a:t>
            </a:r>
          </a:p>
        </p:txBody>
      </p:sp>
      <p:sp>
        <p:nvSpPr>
          <p:cNvPr id="7" name="Овал 6"/>
          <p:cNvSpPr/>
          <p:nvPr/>
        </p:nvSpPr>
        <p:spPr>
          <a:xfrm>
            <a:off x="5004048" y="1196752"/>
            <a:ext cx="331236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Организация </a:t>
            </a:r>
            <a:r>
              <a:rPr lang="ru-RU" b="1" i="1" dirty="0" smtClean="0">
                <a:solidFill>
                  <a:schemeClr val="tx1"/>
                </a:solidFill>
              </a:rPr>
              <a:t>вводного, </a:t>
            </a:r>
            <a:r>
              <a:rPr lang="ru-RU" b="1" i="1" dirty="0">
                <a:solidFill>
                  <a:schemeClr val="tx1"/>
                </a:solidFill>
              </a:rPr>
              <a:t>текущего и итогового повторения </a:t>
            </a:r>
          </a:p>
        </p:txBody>
      </p:sp>
      <p:sp>
        <p:nvSpPr>
          <p:cNvPr id="9" name="Овал 8"/>
          <p:cNvSpPr/>
          <p:nvPr/>
        </p:nvSpPr>
        <p:spPr>
          <a:xfrm>
            <a:off x="971600" y="4491038"/>
            <a:ext cx="3030488" cy="1314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Диагностика и анализ качества ЗУН учащихся по материалам ЕГЭ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00192" y="2708920"/>
            <a:ext cx="2676276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Создание банка тестовых заданий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868144" y="3356992"/>
            <a:ext cx="428625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292080" y="4437112"/>
            <a:ext cx="3096344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Организация самостоятельной работы учащихся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771801" y="3284984"/>
            <a:ext cx="360039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7" idx="3"/>
          </p:cNvCxnSpPr>
          <p:nvPr/>
        </p:nvCxnSpPr>
        <p:spPr>
          <a:xfrm flipV="1">
            <a:off x="4716016" y="2241469"/>
            <a:ext cx="773117" cy="32343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491880" y="2204864"/>
            <a:ext cx="864096" cy="36004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04048" y="4149080"/>
            <a:ext cx="936104" cy="4320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131840" y="4149080"/>
            <a:ext cx="864096" cy="4320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67544" y="1268760"/>
            <a:ext cx="331236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Психологическая подготовка учащихся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Методическая подготовка учителя</a:t>
            </a:r>
            <a:br>
              <a:rPr lang="ru-RU" b="1" i="1" dirty="0" smtClean="0">
                <a:solidFill>
                  <a:srgbClr val="1008A8"/>
                </a:solidFill>
              </a:rPr>
            </a:br>
            <a:r>
              <a:rPr lang="ru-RU" b="1" i="1" dirty="0" smtClean="0">
                <a:solidFill>
                  <a:srgbClr val="1008A8"/>
                </a:solidFill>
              </a:rPr>
              <a:t> к ЕГЭ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562" cy="4143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Изучить аналитический отчет, составленный по результатам ЕГЭ за предыдущий год</a:t>
            </a: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Знакомиться с нормативными документами по проведению ЕГЭ</a:t>
            </a: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Повышать свой уровень профессиональной грамотности (развивать свои способности при решении заданий части С)</a:t>
            </a: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Изучить критерии оценивания заданий группы С</a:t>
            </a:r>
          </a:p>
          <a:p>
            <a:pPr eaLnBrk="1" hangingPunct="1"/>
            <a:endParaRPr lang="ru-RU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562" cy="1050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Психологическая подготовка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1556792"/>
            <a:ext cx="8183562" cy="43924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приему «спирального» движения по тесту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жесткому самоконтролю времени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оценке трудности заданий и разумному выбору этих заданий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прикидке границ результатов и минимальной подстановке как способам проверки результатов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Организация повторения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428750"/>
            <a:ext cx="8183562" cy="4429125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Вводное повторение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Текущее повторение (по горизонтали)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Итоговое повторение (по вертикали)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«Числа и вычисления»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«Функции»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 Выражения и преобразования»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«Уравнения и неравенства»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«Геометрические фигуры и их свойства»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Повторение, ориентированное на индивидуальный уровень подготовки учащегося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Создание банка тестовых заданий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7897842" cy="4500563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Создание тестов по основным темам курса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Тренировочные тесты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Итоговые тесты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Тесты прошлых лет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Тесты пробных экзаменов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404664"/>
            <a:ext cx="8280920" cy="5760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300" b="1" i="1" dirty="0">
                <a:solidFill>
                  <a:srgbClr val="002060"/>
                </a:solidFill>
              </a:rPr>
              <a:t>В российских школах начинается поэтапный переход на федеральные государственные образовательные стандарты второго поколения общего образования (далее – ФГОС), основной миссией которых является повышение качества образования. Особенностью </a:t>
            </a:r>
            <a:r>
              <a:rPr lang="ru-RU" sz="4300" b="1" i="1" dirty="0" smtClean="0">
                <a:solidFill>
                  <a:srgbClr val="002060"/>
                </a:solidFill>
              </a:rPr>
              <a:t>2012/2013 </a:t>
            </a:r>
            <a:r>
              <a:rPr lang="ru-RU" sz="4300" b="1" i="1" dirty="0">
                <a:solidFill>
                  <a:srgbClr val="002060"/>
                </a:solidFill>
              </a:rPr>
              <a:t>учебного года является введение ФГОС начального общего образования в начальной школе и последовательная подготовка к введению ФГОС основного общего </a:t>
            </a:r>
            <a:r>
              <a:rPr lang="ru-RU" sz="4300" b="1" i="1" dirty="0" smtClean="0">
                <a:solidFill>
                  <a:srgbClr val="002060"/>
                </a:solidFill>
              </a:rPr>
              <a:t>образования</a:t>
            </a:r>
            <a:endParaRPr lang="ru-RU" sz="4300" b="1" i="1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Анализ качества ЗУН учащихся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3238" y="1428750"/>
            <a:ext cx="8183562" cy="44291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Входное диагностирование учащихся 11 </a:t>
            </a:r>
            <a:r>
              <a:rPr lang="ru-RU" b="1" i="1" dirty="0" err="1" smtClean="0">
                <a:solidFill>
                  <a:srgbClr val="002060"/>
                </a:solidFill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</a:rPr>
              <a:t>. за курс 10 </a:t>
            </a:r>
            <a:r>
              <a:rPr lang="ru-RU" b="1" i="1" dirty="0" err="1" smtClean="0">
                <a:solidFill>
                  <a:srgbClr val="002060"/>
                </a:solidFill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Тематическое тестирование по основным разделам курса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Контрольные зачеты по алгебре и началам анализа в конце 11 </a:t>
            </a:r>
            <a:r>
              <a:rPr lang="ru-RU" b="1" i="1" dirty="0" err="1" smtClean="0">
                <a:solidFill>
                  <a:srgbClr val="002060"/>
                </a:solidFill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Пробные ЕГЭ по линии администрации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Для качественной подготовки к ЕГЭ </a:t>
            </a:r>
            <a:r>
              <a:rPr lang="ru-RU" sz="2800" b="1" i="1" dirty="0" smtClean="0">
                <a:solidFill>
                  <a:srgbClr val="002060"/>
                </a:solidFill>
              </a:rPr>
              <a:t>созданы сайты, </a:t>
            </a:r>
            <a:r>
              <a:rPr lang="ru-RU" sz="2800" b="1" i="1" dirty="0">
                <a:solidFill>
                  <a:srgbClr val="002060"/>
                </a:solidFill>
              </a:rPr>
              <a:t>обеспечивающий  поддержку работы учителя и самостоятельную работу учащихся по подготовке к сдаче </a:t>
            </a:r>
            <a:r>
              <a:rPr lang="ru-RU" sz="2800" b="1" i="1" dirty="0" smtClean="0">
                <a:solidFill>
                  <a:srgbClr val="002060"/>
                </a:solidFill>
              </a:rPr>
              <a:t>экзамена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arn-CL" b="1" i="1" dirty="0" smtClean="0"/>
              <a:t>http://mathege.ru</a:t>
            </a:r>
            <a:r>
              <a:rPr lang="ru-RU" b="1" i="1" dirty="0"/>
              <a:t>/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0789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решуегэ.рф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7204974" cy="432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72049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610476" cy="1143000"/>
          </a:xfrm>
        </p:spPr>
        <p:txBody>
          <a:bodyPr/>
          <a:lstStyle/>
          <a:p>
            <a:pPr algn="ctr"/>
            <a:r>
              <a:rPr lang="arn-CL" b="1" i="1" dirty="0" smtClean="0"/>
              <a:t>http://www.fipi.ru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768752" cy="54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http://</a:t>
            </a:r>
            <a:r>
              <a:rPr lang="ru-RU" b="1" i="1" dirty="0" smtClean="0"/>
              <a:t>www.</a:t>
            </a:r>
            <a:r>
              <a:rPr lang="en-US" b="1" i="1" dirty="0" err="1" smtClean="0"/>
              <a:t>alleng</a:t>
            </a:r>
            <a:r>
              <a:rPr lang="ru-RU" b="1" i="1" dirty="0" smtClean="0"/>
              <a:t>.</a:t>
            </a:r>
            <a:r>
              <a:rPr lang="ru-RU" b="1" i="1" dirty="0" err="1" smtClean="0"/>
              <a:t>ru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68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488832" cy="53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48883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160BEF"/>
                </a:solidFill>
                <a:hlinkClick r:id="rId2"/>
              </a:rPr>
              <a:t>http://www.school-tests.ru/</a:t>
            </a:r>
            <a:endParaRPr lang="ru-RU" b="1" i="1" u="sng" dirty="0">
              <a:solidFill>
                <a:srgbClr val="160BE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12947"/>
          <a:stretch>
            <a:fillRect/>
          </a:stretch>
        </p:blipFill>
        <p:spPr bwMode="auto">
          <a:xfrm>
            <a:off x="827584" y="1268760"/>
            <a:ext cx="7200800" cy="5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467A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Опасность </a:t>
            </a:r>
            <a:r>
              <a:rPr lang="ru-RU" b="1" i="1" dirty="0">
                <a:solidFill>
                  <a:srgbClr val="002060"/>
                </a:solidFill>
              </a:rPr>
              <a:t>кроется в том, что демонстрационный вариант ЕГЭ по математике может сильно отличаться от того варианта, который даётся на экзамене. </a:t>
            </a:r>
            <a:r>
              <a:rPr lang="ru-RU" b="1" i="1" dirty="0" smtClean="0">
                <a:solidFill>
                  <a:srgbClr val="002060"/>
                </a:solidFill>
              </a:rPr>
              <a:t>Экзаменационный </a:t>
            </a:r>
            <a:r>
              <a:rPr lang="ru-RU" b="1" i="1" dirty="0">
                <a:solidFill>
                  <a:srgbClr val="002060"/>
                </a:solidFill>
              </a:rPr>
              <a:t>вариант может быть сложнее демонстрационного, а многие задачи могут не соответствовать тем, к которым готовился </a:t>
            </a:r>
            <a:r>
              <a:rPr lang="ru-RU" b="1" i="1" dirty="0" smtClean="0">
                <a:solidFill>
                  <a:srgbClr val="002060"/>
                </a:solidFill>
              </a:rPr>
              <a:t>ученик 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  Поэтому выпускнику необходимо  заниматься самостоятельно, помимо школьной программы, и не просто “натаскаться” на задачах демонстрационного материала,  но и изучить принципы и методы решения различных задач, а также научиться думать нешаблонно, сформировав цельную картину изучаемого </a:t>
            </a:r>
            <a:r>
              <a:rPr lang="ru-RU" b="1" i="1" dirty="0" smtClean="0">
                <a:solidFill>
                  <a:srgbClr val="002060"/>
                </a:solidFill>
              </a:rPr>
              <a:t>предмета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2" name="Picture 24" descr="Виктор Литвиненко - Геометрия. 11 класс. Готовимся к ЕГЭ. Пособие для учащихся общеобразовательных учреждений обложка книги"/>
          <p:cNvPicPr>
            <a:picLocks noChangeAspect="1" noChangeArrowheads="1"/>
          </p:cNvPicPr>
          <p:nvPr/>
        </p:nvPicPr>
        <p:blipFill>
          <a:blip r:embed="rId2" cstate="print"/>
          <a:srcRect t="6670" b="8837"/>
          <a:stretch>
            <a:fillRect/>
          </a:stretch>
        </p:blipFill>
        <p:spPr bwMode="auto">
          <a:xfrm>
            <a:off x="7452320" y="3501008"/>
            <a:ext cx="1378618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Книги для подготовки к ЕГЭ</a:t>
            </a:r>
            <a:endParaRPr lang="ru-RU" b="1" i="1" dirty="0">
              <a:solidFill>
                <a:srgbClr val="1008A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1413697" cy="18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1417259" cy="18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72816"/>
            <a:ext cx="1381925" cy="18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060848"/>
            <a:ext cx="1391425" cy="1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348880"/>
            <a:ext cx="1374398" cy="17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www.alleng.ru/d_images/math/474_2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429000"/>
            <a:ext cx="1273100" cy="1928941"/>
          </a:xfrm>
          <a:prstGeom prst="rect">
            <a:avLst/>
          </a:prstGeom>
          <a:noFill/>
        </p:spPr>
      </p:pic>
      <p:pic>
        <p:nvPicPr>
          <p:cNvPr id="7178" name="Picture 10" descr="http://www.alleng.ru/d_images/math/437_3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3789040"/>
            <a:ext cx="1333999" cy="2021210"/>
          </a:xfrm>
          <a:prstGeom prst="rect">
            <a:avLst/>
          </a:prstGeom>
          <a:noFill/>
        </p:spPr>
      </p:pic>
      <p:pic>
        <p:nvPicPr>
          <p:cNvPr id="7180" name="Picture 12" descr="http://www.alleng.ru/d_images/math/470_2_sm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077072"/>
            <a:ext cx="1296144" cy="1963855"/>
          </a:xfrm>
          <a:prstGeom prst="rect">
            <a:avLst/>
          </a:prstGeom>
          <a:noFill/>
        </p:spPr>
      </p:pic>
      <p:pic>
        <p:nvPicPr>
          <p:cNvPr id="7182" name="Picture 14" descr="http://www.alleng.ru/d_images/math/438_2_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4365104"/>
            <a:ext cx="1238948" cy="1877194"/>
          </a:xfrm>
          <a:prstGeom prst="rect">
            <a:avLst/>
          </a:prstGeom>
          <a:noFill/>
        </p:spPr>
      </p:pic>
      <p:pic>
        <p:nvPicPr>
          <p:cNvPr id="7184" name="Picture 16" descr="http://www.alleng.ru/d_images/math/976_1_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196752"/>
            <a:ext cx="1280590" cy="1872208"/>
          </a:xfrm>
          <a:prstGeom prst="rect">
            <a:avLst/>
          </a:prstGeom>
          <a:noFill/>
        </p:spPr>
      </p:pic>
      <p:pic>
        <p:nvPicPr>
          <p:cNvPr id="7186" name="Picture 18" descr="http://www.alleng.ru/d_images/math/1211_smal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1484784"/>
            <a:ext cx="1101723" cy="1800200"/>
          </a:xfrm>
          <a:prstGeom prst="rect">
            <a:avLst/>
          </a:prstGeom>
          <a:noFill/>
        </p:spPr>
      </p:pic>
      <p:pic>
        <p:nvPicPr>
          <p:cNvPr id="7188" name="Picture 20" descr="Литвиненко, Батугина - Геометрия. Готовимся к ЕГЭ. 10 класс обложка книги"/>
          <p:cNvPicPr>
            <a:picLocks noChangeAspect="1" noChangeArrowheads="1"/>
          </p:cNvPicPr>
          <p:nvPr/>
        </p:nvPicPr>
        <p:blipFill>
          <a:blip r:embed="rId14" cstate="print"/>
          <a:srcRect t="7779" b="6653"/>
          <a:stretch>
            <a:fillRect/>
          </a:stretch>
        </p:blipFill>
        <p:spPr bwMode="auto">
          <a:xfrm>
            <a:off x="6372200" y="4269880"/>
            <a:ext cx="1368152" cy="1809259"/>
          </a:xfrm>
          <a:prstGeom prst="rect">
            <a:avLst/>
          </a:prstGeom>
          <a:noFill/>
        </p:spPr>
      </p:pic>
      <p:pic>
        <p:nvPicPr>
          <p:cNvPr id="7190" name="Picture 22" descr="Эдуард Балаян - Геометрия. Лучшие задачи на готовых чертежах для подготовки к ГИА и ЕГЭ. 7-11 классы обложка книги"/>
          <p:cNvPicPr>
            <a:picLocks noChangeAspect="1" noChangeArrowheads="1"/>
          </p:cNvPicPr>
          <p:nvPr/>
        </p:nvPicPr>
        <p:blipFill>
          <a:blip r:embed="rId15" cstate="print"/>
          <a:srcRect t="3575" b="3482"/>
          <a:stretch>
            <a:fillRect/>
          </a:stretch>
        </p:blipFill>
        <p:spPr bwMode="auto">
          <a:xfrm>
            <a:off x="5436096" y="4797152"/>
            <a:ext cx="1296144" cy="1861768"/>
          </a:xfrm>
          <a:prstGeom prst="rect">
            <a:avLst/>
          </a:prstGeom>
          <a:noFill/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1772816"/>
            <a:ext cx="1279071" cy="18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7196" name="Picture 28" descr="http://www.alleng.ru/d_images/math/476_2_smal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4653136"/>
            <a:ext cx="1191423" cy="18051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Цели и объекты контроля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340768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ЕГЭ по математике направлен на контроль </a:t>
            </a:r>
            <a:r>
              <a:rPr lang="ru-RU" b="1" i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b="1" i="1" dirty="0" smtClean="0">
                <a:solidFill>
                  <a:srgbClr val="002060"/>
                </a:solidFill>
              </a:rPr>
              <a:t> у выпускников математических компетенций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Варианты КИМ составлены в соответствии со спецификацией, на основе кодификаторов элементов содержания и требований к уровню подготовки выпускников общеобразовательных учреждений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1008A8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1008A8"/>
                </a:solidFill>
              </a:rPr>
              <a:t>за внимание!</a:t>
            </a:r>
            <a:endParaRPr lang="ru-RU" sz="4800" b="1" i="1" dirty="0">
              <a:solidFill>
                <a:srgbClr val="1008A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2276872"/>
            <a:ext cx="2520280" cy="187220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Задания</a:t>
            </a:r>
          </a:p>
          <a:p>
            <a:pPr algn="ctr"/>
            <a:r>
              <a:rPr lang="ru-RU" sz="3200" b="1" i="1" dirty="0" smtClean="0"/>
              <a:t> </a:t>
            </a:r>
            <a:r>
              <a:rPr lang="en-US" sz="3200" b="1" i="1" dirty="0" smtClean="0"/>
              <a:t>I </a:t>
            </a:r>
            <a:r>
              <a:rPr lang="ru-RU" sz="3200" b="1" i="1" dirty="0" smtClean="0"/>
              <a:t>части</a:t>
            </a:r>
            <a:endParaRPr lang="ru-RU" sz="3200" b="1" i="1" dirty="0"/>
          </a:p>
        </p:txBody>
      </p:sp>
      <p:sp>
        <p:nvSpPr>
          <p:cNvPr id="5" name="Овал 4"/>
          <p:cNvSpPr/>
          <p:nvPr/>
        </p:nvSpPr>
        <p:spPr>
          <a:xfrm>
            <a:off x="5868144" y="4293096"/>
            <a:ext cx="2880320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НАЧАЛА МАТЕМАТИЧЕСКОГО  АНАЛИЗА</a:t>
            </a:r>
          </a:p>
          <a:p>
            <a:pPr algn="ctr"/>
            <a:r>
              <a:rPr lang="ru-RU" sz="2000" b="1" i="1" dirty="0" smtClean="0"/>
              <a:t>В8,В14</a:t>
            </a:r>
            <a:endParaRPr lang="ru-RU" sz="2000" b="1" i="1" dirty="0"/>
          </a:p>
        </p:txBody>
      </p:sp>
      <p:sp>
        <p:nvSpPr>
          <p:cNvPr id="9" name="Овал 8"/>
          <p:cNvSpPr/>
          <p:nvPr/>
        </p:nvSpPr>
        <p:spPr>
          <a:xfrm>
            <a:off x="899592" y="4365104"/>
            <a:ext cx="2952328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ПРАКТИКО-ОРИЕНТИРОВАННЫЕ ЗАДАЧИ</a:t>
            </a:r>
          </a:p>
          <a:p>
            <a:pPr algn="ctr"/>
            <a:r>
              <a:rPr lang="ru-RU" sz="1900" b="1" i="1" dirty="0" smtClean="0"/>
              <a:t>В1,В2,В4,В10,В12</a:t>
            </a:r>
            <a:endParaRPr lang="ru-RU" sz="1900" b="1" i="1" dirty="0"/>
          </a:p>
        </p:txBody>
      </p:sp>
      <p:sp>
        <p:nvSpPr>
          <p:cNvPr id="10" name="Овал 9"/>
          <p:cNvSpPr/>
          <p:nvPr/>
        </p:nvSpPr>
        <p:spPr>
          <a:xfrm>
            <a:off x="611560" y="620688"/>
            <a:ext cx="2880320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АЛГЕБРА  - </a:t>
            </a:r>
            <a:r>
              <a:rPr lang="en-US" sz="2000" b="1" i="1" dirty="0" smtClean="0"/>
              <a:t>I</a:t>
            </a:r>
            <a:endParaRPr lang="ru-RU" sz="2000" b="1" i="1" dirty="0" smtClean="0"/>
          </a:p>
          <a:p>
            <a:pPr algn="ctr"/>
            <a:r>
              <a:rPr lang="ru-RU" sz="2200" b="1" i="1" dirty="0" smtClean="0"/>
              <a:t>В5,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В7,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В13</a:t>
            </a:r>
            <a:endParaRPr lang="ru-RU" sz="22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5940152" y="548680"/>
            <a:ext cx="2880320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2000" b="1" i="1" dirty="0" smtClean="0"/>
              <a:t>ГЕОМЕТРИЯ – </a:t>
            </a:r>
            <a:r>
              <a:rPr lang="en-US" sz="2000" b="1" i="1" dirty="0" smtClean="0"/>
              <a:t>I</a:t>
            </a:r>
          </a:p>
          <a:p>
            <a:pPr algn="ctr"/>
            <a:r>
              <a:rPr lang="ru-RU" sz="2200" b="1" i="1" dirty="0" smtClean="0"/>
              <a:t>В3, В6, В9, В11</a:t>
            </a:r>
            <a:endParaRPr lang="en-US" sz="2200" b="1" i="1" dirty="0" smtClean="0"/>
          </a:p>
          <a:p>
            <a:pPr algn="ctr"/>
            <a:endParaRPr lang="ru-RU" sz="2400" dirty="0"/>
          </a:p>
        </p:txBody>
      </p:sp>
      <p:cxnSp>
        <p:nvCxnSpPr>
          <p:cNvPr id="13" name="Прямая со стрелкой 12"/>
          <p:cNvCxnSpPr>
            <a:endCxn id="11" idx="4"/>
          </p:cNvCxnSpPr>
          <p:nvPr/>
        </p:nvCxnSpPr>
        <p:spPr>
          <a:xfrm flipV="1">
            <a:off x="6012160" y="2204864"/>
            <a:ext cx="1368152" cy="72008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>
            <a:off x="6012160" y="3429000"/>
            <a:ext cx="1296144" cy="86409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195736" y="2276872"/>
            <a:ext cx="1296144" cy="72008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95736" y="3429000"/>
            <a:ext cx="1296144" cy="93610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61268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Задания В1-В13 направлены: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 выявление и оценку уровня развития общекультурных и коммуникативных математических навыков, необходимых человеку в современном обществе;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адекватности восприятия практико-ориентированных задач, изложенных неформализованным текстовым способом;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базовых вычислительных и логических умений и навыков;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оценку умения считывать и анализировать графическую и табличную информацию;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оценку способности выпускников ориентироваться в простейших наглядных геометрических конструкциях;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построение и анализ простейших математических моделей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548680"/>
            <a:ext cx="2808312" cy="15624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Задания       </a:t>
            </a:r>
            <a:r>
              <a:rPr lang="en-US" sz="3600" b="1" i="1" dirty="0" smtClean="0"/>
              <a:t>II </a:t>
            </a:r>
            <a:r>
              <a:rPr lang="ru-RU" sz="3600" b="1" i="1" dirty="0" smtClean="0"/>
              <a:t>части</a:t>
            </a:r>
            <a:endParaRPr lang="ru-RU" sz="3600" b="1" i="1" dirty="0"/>
          </a:p>
        </p:txBody>
      </p:sp>
      <p:sp>
        <p:nvSpPr>
          <p:cNvPr id="6" name="Овал 5"/>
          <p:cNvSpPr/>
          <p:nvPr/>
        </p:nvSpPr>
        <p:spPr>
          <a:xfrm>
            <a:off x="539552" y="3212976"/>
            <a:ext cx="3528392" cy="201622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АЛГЕБРА-2</a:t>
            </a:r>
          </a:p>
          <a:p>
            <a:pPr algn="ctr"/>
            <a:r>
              <a:rPr lang="ru-RU" sz="2000" b="1" i="1" dirty="0" smtClean="0"/>
              <a:t>(профильный уровень)</a:t>
            </a:r>
          </a:p>
          <a:p>
            <a:pPr algn="ctr"/>
            <a:r>
              <a:rPr lang="ru-RU" sz="2000" b="1" i="1" dirty="0" smtClean="0"/>
              <a:t>С1,С3,С5,С6</a:t>
            </a:r>
            <a:endParaRPr lang="ru-RU" sz="2000" b="1" i="1" dirty="0"/>
          </a:p>
        </p:txBody>
      </p:sp>
      <p:sp>
        <p:nvSpPr>
          <p:cNvPr id="7" name="Овал 6"/>
          <p:cNvSpPr/>
          <p:nvPr/>
        </p:nvSpPr>
        <p:spPr>
          <a:xfrm>
            <a:off x="5436096" y="3212976"/>
            <a:ext cx="3528392" cy="201622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ГЕОМЕТРИЯ -2</a:t>
            </a:r>
          </a:p>
          <a:p>
            <a:pPr algn="ctr"/>
            <a:r>
              <a:rPr lang="ru-RU" sz="2000" b="1" i="1" dirty="0" smtClean="0"/>
              <a:t>(профильный уровень)</a:t>
            </a:r>
          </a:p>
          <a:p>
            <a:pPr algn="ctr"/>
            <a:r>
              <a:rPr lang="ru-RU" sz="2000" b="1" i="1" dirty="0" smtClean="0"/>
              <a:t>С2,С4</a:t>
            </a:r>
            <a:endParaRPr lang="ru-RU" sz="2000" b="1" i="1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>
            <a:off x="5220072" y="2132856"/>
            <a:ext cx="1980220" cy="108012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flipH="1">
            <a:off x="2303748" y="2132856"/>
            <a:ext cx="1908212" cy="108012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Задания В14-С6 направлены:</a:t>
            </a:r>
            <a:endParaRPr lang="ru-RU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5086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 проверку владения алгебраическим аппаратом;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освоения базовых идей математического анализа;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умения логически грамотно излагать свои аргументы;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оценку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400" b="1" i="1" dirty="0" smtClean="0">
                <a:solidFill>
                  <a:srgbClr val="002060"/>
                </a:solidFill>
              </a:rPr>
              <a:t> геометрических представлений, умения анализировать геометрическую конструкцию;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умения строить и исследовать математические модели;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умение решать задачи повышенного и высокого уровня сложности, комбинируя различные изученные методы в незнакомых ситуациях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Группы выпускников с различным уровнем подготовки</a:t>
            </a:r>
            <a:endParaRPr lang="ru-RU" b="1" i="1" dirty="0">
              <a:solidFill>
                <a:srgbClr val="1008A8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54480"/>
          <a:ext cx="8352928" cy="5303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96144"/>
                <a:gridCol w="1152128"/>
                <a:gridCol w="1152128"/>
                <a:gridCol w="3384376"/>
                <a:gridCol w="1368152"/>
              </a:tblGrid>
              <a:tr h="578376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Тестовый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участников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(низкий)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0-5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0-24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Участники, не преодолевшие порог в 5 первичных баллов или набравшие ровно 5 первичных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(-)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(базовый  -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28-44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Выпускники,</a:t>
                      </a:r>
                      <a:r>
                        <a:rPr lang="ru-RU" baseline="0" dirty="0" smtClean="0"/>
                        <a:t> освоившие курс математики на базовом уровне, не имеющие достаточной подготовки для успешного продолжения образования по технический специальностям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</a:p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(1чел.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4,7)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(базовый- </a:t>
                      </a: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11-14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48-60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Выпускники, успешно освоившие базовый курс и имеющие реальные шансы успешного продолжения образования по техническим специальностям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(6чел. – 28,6)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836712"/>
          <a:ext cx="8280920" cy="493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/>
                <a:gridCol w="1152128"/>
                <a:gridCol w="1152128"/>
                <a:gridCol w="410445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Тестовый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участников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(повышенный)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11-23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63-81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Выпускники, успешно освоившие курс математики и имеющие достаточный уровень математической подготовки для продолжения образования по большинству специальностей, требующих повышенного и высокого уровней</a:t>
                      </a:r>
                      <a:r>
                        <a:rPr lang="ru-RU" baseline="0" dirty="0" smtClean="0"/>
                        <a:t> математической компетентности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(14 чел. – 66,7)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V(</a:t>
                      </a:r>
                      <a:r>
                        <a:rPr lang="ru-RU" dirty="0" smtClean="0"/>
                        <a:t>высокий)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24-32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83-100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Выпускники, имеющие уровень подготовки, достаточный для продолжения обучения с самыми высокими требованиями к уровню математической компетентности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(-)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1243</TotalTime>
  <Words>1028</Words>
  <Application>Microsoft Office PowerPoint</Application>
  <PresentationFormat>Экран (4:3)</PresentationFormat>
  <Paragraphs>277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  подготовка учащихся  к успешной сдаче ЕГЭ</vt:lpstr>
      <vt:lpstr>Слайд 2</vt:lpstr>
      <vt:lpstr>Цели и объекты контроля</vt:lpstr>
      <vt:lpstr>Слайд 4</vt:lpstr>
      <vt:lpstr>Задания В1-В13 направлены:</vt:lpstr>
      <vt:lpstr>Слайд 6</vt:lpstr>
      <vt:lpstr>Задания В14-С6 направлены:</vt:lpstr>
      <vt:lpstr>Группы выпускников с различным уровнем подготовки</vt:lpstr>
      <vt:lpstr>Слайд 9</vt:lpstr>
      <vt:lpstr>Средние результаты выполнения заданий В1-В14</vt:lpstr>
      <vt:lpstr>Средние результаты выполнения заданий С1-С6</vt:lpstr>
      <vt:lpstr>Слайд 12</vt:lpstr>
      <vt:lpstr>Слайд 13</vt:lpstr>
      <vt:lpstr>Цели и задачи - </vt:lpstr>
      <vt:lpstr>Схема подготовки</vt:lpstr>
      <vt:lpstr>Методическая подготовка учителя  к ЕГЭ</vt:lpstr>
      <vt:lpstr>Психологическая подготовка</vt:lpstr>
      <vt:lpstr>Организация повторения</vt:lpstr>
      <vt:lpstr>Создание банка тестовых заданий</vt:lpstr>
      <vt:lpstr>Анализ качества ЗУН учащихся</vt:lpstr>
      <vt:lpstr>Слайд 21</vt:lpstr>
      <vt:lpstr>http://mathege.ru/</vt:lpstr>
      <vt:lpstr>решуегэ.рф</vt:lpstr>
      <vt:lpstr>http://www.fipi.ru</vt:lpstr>
      <vt:lpstr>http://www.alleng.ru</vt:lpstr>
      <vt:lpstr>Слайд 26</vt:lpstr>
      <vt:lpstr>http://www.school-tests.ru/</vt:lpstr>
      <vt:lpstr>Слайд 28</vt:lpstr>
      <vt:lpstr>Книги для подготовки к ЕГЭ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учащихся 11 кл. к ЕГЭ по математике</dc:title>
  <cp:lastModifiedBy>user</cp:lastModifiedBy>
  <cp:revision>107</cp:revision>
  <dcterms:modified xsi:type="dcterms:W3CDTF">2013-08-16T07:44:20Z</dcterms:modified>
</cp:coreProperties>
</file>