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8"/>
  </p:notesMasterIdLst>
  <p:sldIdLst>
    <p:sldId id="270" r:id="rId2"/>
    <p:sldId id="257" r:id="rId3"/>
    <p:sldId id="277" r:id="rId4"/>
    <p:sldId id="258" r:id="rId5"/>
    <p:sldId id="259" r:id="rId6"/>
    <p:sldId id="260" r:id="rId7"/>
    <p:sldId id="268" r:id="rId8"/>
    <p:sldId id="269" r:id="rId9"/>
    <p:sldId id="274" r:id="rId10"/>
    <p:sldId id="278" r:id="rId11"/>
    <p:sldId id="279" r:id="rId12"/>
    <p:sldId id="280" r:id="rId13"/>
    <p:sldId id="266" r:id="rId14"/>
    <p:sldId id="267" r:id="rId15"/>
    <p:sldId id="26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03BA2-FB4B-4634-ABDA-574A41944703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9A90C-3B68-4D5D-AE0B-14E98F345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D04DF8-9CCE-4F93-A618-0650016F3F9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2A10159-DBD4-4DE2-AE55-C9939F3C9C6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cover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1C03C81-30FA-4894-A6ED-8D1372BCDD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B%D0%B5%D0%BE%D0%BD%D0%B0%D1%80%D0%B4_%D0%AD%D0%B9%D0%BB%D0%B5%D1%8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6230" y="1152186"/>
            <a:ext cx="45720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entury Schoolbook" pitchFamily="18" charset="0"/>
              </a:rPr>
              <a:t>Круги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entury Schoolbook" pitchFamily="18" charset="0"/>
              </a:rPr>
              <a:t>Эйлера</a:t>
            </a:r>
            <a:endParaRPr lang="en-US" sz="5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entury Schoolbook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entury Schoolbook" pitchFamily="18" charset="0"/>
              </a:rPr>
              <a:t>Пименение к решению задач</a:t>
            </a:r>
            <a:endParaRPr lang="ru-RU" sz="41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entury Schoolbook" pitchFamily="18" charset="0"/>
            </a:endParaRPr>
          </a:p>
        </p:txBody>
      </p:sp>
      <p:pic>
        <p:nvPicPr>
          <p:cNvPr id="3" name="Picture 4" descr="C:\Documents and Settings\user\Мои документы\для презентаций\школа\78ffd41e4588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571612"/>
            <a:ext cx="1643074" cy="2255967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4214818"/>
            <a:ext cx="250033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71472" y="493407"/>
            <a:ext cx="6215106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C00000"/>
                </a:solidFill>
              </a:rPr>
              <a:t>Спортивная задача</a:t>
            </a:r>
            <a:endParaRPr kumimoji="0" lang="en-US" sz="3200" b="1" i="0" u="none" strike="noStrike" cap="none" normalizeH="0" dirty="0" smtClean="0">
              <a:ln>
                <a:noFill/>
              </a:ln>
              <a:solidFill>
                <a:srgbClr val="C00000"/>
              </a:solidFill>
              <a:effectLst/>
              <a:latin typeface="Century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dirty="0" smtClean="0">
                <a:ln>
                  <a:noFill/>
                </a:ln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В классе 38 человек. Из них 16 играют в баскетбол, 17 - в хоккей, 18 - в футбол. Увлекаются двумя видами спорта –</a:t>
            </a:r>
            <a:endParaRPr kumimoji="0" lang="en-US" sz="2000" b="1" i="0" u="none" strike="noStrike" cap="none" normalizeH="0" dirty="0" smtClean="0">
              <a:ln>
                <a:noFill/>
              </a:ln>
              <a:effectLst/>
              <a:latin typeface="Century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dirty="0" smtClean="0">
                <a:ln>
                  <a:noFill/>
                </a:ln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 баскетболом и хоккеем - четверо, </a:t>
            </a:r>
            <a:endParaRPr kumimoji="0" lang="en-US" sz="2000" b="1" i="0" u="none" strike="noStrike" cap="none" normalizeH="0" dirty="0" smtClean="0">
              <a:ln>
                <a:noFill/>
              </a:ln>
              <a:effectLst/>
              <a:latin typeface="Century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dirty="0" smtClean="0">
                <a:ln>
                  <a:noFill/>
                </a:ln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баскетболом и футболом - трое, </a:t>
            </a:r>
            <a:endParaRPr kumimoji="0" lang="en-US" sz="2000" b="1" i="0" u="none" strike="noStrike" cap="none" normalizeH="0" dirty="0" smtClean="0">
              <a:ln>
                <a:noFill/>
              </a:ln>
              <a:effectLst/>
              <a:latin typeface="Century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dirty="0" smtClean="0">
                <a:ln>
                  <a:noFill/>
                </a:ln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футболом и хоккеем - пятеро.</a:t>
            </a:r>
            <a:endParaRPr kumimoji="0" lang="en-US" sz="2000" b="1" i="0" u="none" strike="noStrike" cap="none" normalizeH="0" dirty="0" smtClean="0">
              <a:ln>
                <a:noFill/>
              </a:ln>
              <a:effectLst/>
              <a:latin typeface="Century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dirty="0" smtClean="0">
                <a:ln>
                  <a:noFill/>
                </a:ln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 Трое не увлекаются ни баскетболом, ни хоккеем, ни футболом.</a:t>
            </a:r>
            <a:endParaRPr kumimoji="0" lang="ru-RU" sz="2000" b="1" i="0" u="none" strike="noStrike" cap="none" normalizeH="0" dirty="0" smtClean="0">
              <a:ln>
                <a:noFill/>
              </a:ln>
              <a:effectLst/>
              <a:latin typeface="Century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dirty="0" smtClean="0">
              <a:ln>
                <a:noFill/>
              </a:ln>
              <a:effectLst/>
              <a:latin typeface="Century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dirty="0" smtClean="0">
                <a:ln>
                  <a:noFill/>
                </a:ln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Сколько ребят увлекаются одновременно </a:t>
            </a:r>
            <a:endParaRPr kumimoji="0" lang="en-US" sz="2000" b="1" i="0" u="none" strike="noStrike" cap="none" normalizeH="0" dirty="0" smtClean="0">
              <a:ln>
                <a:noFill/>
              </a:ln>
              <a:effectLst/>
              <a:latin typeface="Century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dirty="0" smtClean="0">
                <a:ln>
                  <a:noFill/>
                </a:ln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тремя видами спорта?</a:t>
            </a:r>
            <a:endParaRPr kumimoji="0" lang="ru-RU" sz="2000" b="1" i="0" u="none" strike="noStrike" cap="none" normalizeH="0" dirty="0" smtClean="0">
              <a:ln>
                <a:noFill/>
              </a:ln>
              <a:effectLst/>
              <a:latin typeface="Century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dirty="0" smtClean="0">
              <a:ln>
                <a:noFill/>
              </a:ln>
              <a:effectLst/>
              <a:latin typeface="Century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dirty="0" smtClean="0">
                <a:ln>
                  <a:noFill/>
                </a:ln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Сколько ребят увлекается лишь одним </a:t>
            </a:r>
            <a:endParaRPr kumimoji="0" lang="en-US" sz="2000" b="1" i="0" u="none" strike="noStrike" cap="none" normalizeH="0" dirty="0" smtClean="0">
              <a:ln>
                <a:noFill/>
              </a:ln>
              <a:effectLst/>
              <a:latin typeface="Century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dirty="0" smtClean="0">
                <a:ln>
                  <a:noFill/>
                </a:ln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из этих видов спорта?</a:t>
            </a:r>
            <a:endParaRPr kumimoji="0" lang="ru-RU" sz="2000" b="1" i="0" u="none" strike="noStrike" cap="none" normalizeH="0" dirty="0" smtClean="0">
              <a:ln>
                <a:noFill/>
              </a:ln>
              <a:effectLst/>
              <a:latin typeface="Century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571480"/>
            <a:ext cx="264320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500042"/>
            <a:ext cx="7429552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Century" pitchFamily="18" charset="0"/>
              </a:rPr>
              <a:t>РЕШЕНИЕ</a:t>
            </a:r>
          </a:p>
          <a:p>
            <a:r>
              <a:rPr lang="ru-RU" sz="2000" b="1" dirty="0" smtClean="0">
                <a:latin typeface="Century" pitchFamily="18" charset="0"/>
              </a:rPr>
              <a:t>Пусть большой круг изображает всех учащихся класса,</a:t>
            </a:r>
          </a:p>
          <a:p>
            <a:r>
              <a:rPr lang="ru-RU" sz="2000" b="1" dirty="0" smtClean="0">
                <a:latin typeface="Century" pitchFamily="18" charset="0"/>
              </a:rPr>
              <a:t>а три меньших круга Б, Х и Ф изображают соответственно баскетболистов, хоккеистов и футболистов.</a:t>
            </a:r>
          </a:p>
          <a:p>
            <a:r>
              <a:rPr lang="ru-RU" sz="2000" b="1" dirty="0" smtClean="0">
                <a:latin typeface="Century" pitchFamily="18" charset="0"/>
              </a:rPr>
              <a:t>Тогда фигура </a:t>
            </a:r>
            <a:r>
              <a:rPr lang="en-US" sz="2000" b="1" dirty="0" smtClean="0">
                <a:latin typeface="Century" pitchFamily="18" charset="0"/>
              </a:rPr>
              <a:t>Z</a:t>
            </a:r>
            <a:r>
              <a:rPr lang="ru-RU" sz="2000" b="1" dirty="0" smtClean="0">
                <a:latin typeface="Century" pitchFamily="18" charset="0"/>
              </a:rPr>
              <a:t>, общая часть кругов Б, Х и Ф, изображает ребят, увлекающихся тремя видами спорта.                  </a:t>
            </a:r>
          </a:p>
          <a:p>
            <a:pPr algn="r"/>
            <a:r>
              <a:rPr lang="ru-RU" sz="2000" b="1" dirty="0" smtClean="0">
                <a:latin typeface="Century" pitchFamily="18" charset="0"/>
              </a:rPr>
              <a:t>  Из рассмотрения кругов Эйлера видно, что   </a:t>
            </a:r>
            <a:endParaRPr lang="en-US" sz="2000" b="1" dirty="0" smtClean="0">
              <a:latin typeface="Century" pitchFamily="18" charset="0"/>
            </a:endParaRPr>
          </a:p>
          <a:p>
            <a:pPr algn="r"/>
            <a:r>
              <a:rPr lang="ru-RU" sz="2000" b="1" dirty="0" smtClean="0">
                <a:latin typeface="Century" pitchFamily="18" charset="0"/>
              </a:rPr>
              <a:t>                             одним лишь видом спорта –</a:t>
            </a:r>
          </a:p>
          <a:p>
            <a:pPr algn="r"/>
            <a:r>
              <a:rPr lang="ru-RU" sz="2000" b="1" dirty="0" smtClean="0">
                <a:latin typeface="Century" pitchFamily="18" charset="0"/>
              </a:rPr>
              <a:t> баскетболом занимаются</a:t>
            </a:r>
          </a:p>
          <a:p>
            <a:pPr algn="r">
              <a:lnSpc>
                <a:spcPct val="150000"/>
              </a:lnSpc>
            </a:pPr>
            <a:endParaRPr lang="ru-RU" b="1" dirty="0">
              <a:latin typeface="Cambria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571876"/>
            <a:ext cx="2809875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572000" y="3571876"/>
            <a:ext cx="2727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Century" pitchFamily="18" charset="0"/>
              </a:rPr>
              <a:t>16 - (4 + </a:t>
            </a:r>
            <a:r>
              <a:rPr lang="en-US" sz="2000" b="1" dirty="0" smtClean="0">
                <a:latin typeface="Century" pitchFamily="18" charset="0"/>
              </a:rPr>
              <a:t>z</a:t>
            </a:r>
            <a:r>
              <a:rPr lang="ru-RU" sz="2000" b="1" dirty="0" smtClean="0">
                <a:latin typeface="Century" pitchFamily="18" charset="0"/>
              </a:rPr>
              <a:t> + 3) = 9 - </a:t>
            </a:r>
            <a:r>
              <a:rPr lang="en-US" sz="2000" b="1" dirty="0" smtClean="0">
                <a:latin typeface="Century" pitchFamily="18" charset="0"/>
              </a:rPr>
              <a:t>z</a:t>
            </a:r>
            <a:r>
              <a:rPr lang="ru-RU" sz="2000" b="1" dirty="0" smtClean="0">
                <a:latin typeface="Century" pitchFamily="18" charset="0"/>
              </a:rPr>
              <a:t>;</a:t>
            </a:r>
            <a:endParaRPr lang="ru-RU" sz="2000" b="1" dirty="0">
              <a:latin typeface="Century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00562" y="4214818"/>
            <a:ext cx="342902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dirty="0" smtClean="0">
                <a:ln>
                  <a:noFill/>
                </a:ln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одним лишь хоккеем</a:t>
            </a:r>
            <a:endParaRPr kumimoji="0" lang="ru-RU" sz="2000" b="1" i="0" u="none" strike="noStrike" cap="none" normalizeH="0" dirty="0" smtClean="0">
              <a:ln>
                <a:noFill/>
              </a:ln>
              <a:effectLst/>
              <a:latin typeface="Century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17 - (4 + z + 5) = 8 - z;</a:t>
            </a:r>
            <a:endParaRPr kumimoji="0" lang="en-US" sz="2000" b="1" i="0" u="none" strike="noStrike" cap="none" normalizeH="0" dirty="0" smtClean="0">
              <a:ln>
                <a:noFill/>
              </a:ln>
              <a:effectLst/>
              <a:latin typeface="Century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7620" y="5143512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latin typeface="Century" pitchFamily="18" charset="0"/>
              </a:rPr>
              <a:t>одним лишь футболом</a:t>
            </a:r>
          </a:p>
          <a:p>
            <a:r>
              <a:rPr lang="ru-RU" sz="2000" b="1" dirty="0" smtClean="0">
                <a:latin typeface="Century" pitchFamily="18" charset="0"/>
              </a:rPr>
              <a:t>18 - (3 + </a:t>
            </a:r>
            <a:r>
              <a:rPr lang="en-US" sz="2000" b="1" dirty="0" smtClean="0">
                <a:latin typeface="Century" pitchFamily="18" charset="0"/>
              </a:rPr>
              <a:t>z</a:t>
            </a:r>
            <a:r>
              <a:rPr lang="ru-RU" sz="2000" b="1" dirty="0" smtClean="0">
                <a:latin typeface="Century" pitchFamily="18" charset="0"/>
              </a:rPr>
              <a:t> + 5) = 10 - </a:t>
            </a:r>
            <a:r>
              <a:rPr lang="en-US" sz="2000" b="1" dirty="0" smtClean="0">
                <a:latin typeface="Century" pitchFamily="18" charset="0"/>
              </a:rPr>
              <a:t>z</a:t>
            </a:r>
            <a:r>
              <a:rPr lang="ru-RU" sz="2000" b="1" dirty="0" smtClean="0">
                <a:latin typeface="Century" pitchFamily="18" charset="0"/>
              </a:rPr>
              <a:t>.</a:t>
            </a:r>
            <a:endParaRPr lang="ru-RU" sz="2000" b="1" dirty="0"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02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500042"/>
            <a:ext cx="75724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Century" pitchFamily="18" charset="0"/>
              </a:rPr>
              <a:t>Составляем уравнение, пользуясь тем, что класс разбился на отдельные группы ребят; количества ребят в каждой группе обведены на рисунке рамочками:</a:t>
            </a:r>
          </a:p>
          <a:p>
            <a:r>
              <a:rPr lang="ru-RU" sz="2000" b="1" dirty="0" smtClean="0">
                <a:latin typeface="Century" pitchFamily="18" charset="0"/>
              </a:rPr>
              <a:t>3 + (9 - </a:t>
            </a:r>
            <a:r>
              <a:rPr lang="en-US" sz="2000" b="1" dirty="0" smtClean="0">
                <a:latin typeface="Century" pitchFamily="18" charset="0"/>
              </a:rPr>
              <a:t>z</a:t>
            </a:r>
            <a:r>
              <a:rPr lang="ru-RU" sz="2000" b="1" dirty="0" smtClean="0">
                <a:latin typeface="Century" pitchFamily="18" charset="0"/>
              </a:rPr>
              <a:t>) + (8 - </a:t>
            </a:r>
            <a:r>
              <a:rPr lang="en-US" sz="2000" b="1" dirty="0" smtClean="0">
                <a:latin typeface="Century" pitchFamily="18" charset="0"/>
              </a:rPr>
              <a:t>z</a:t>
            </a:r>
            <a:r>
              <a:rPr lang="ru-RU" sz="2000" b="1" dirty="0" smtClean="0">
                <a:latin typeface="Century" pitchFamily="18" charset="0"/>
              </a:rPr>
              <a:t>) + (10 - </a:t>
            </a:r>
            <a:r>
              <a:rPr lang="en-US" sz="2000" b="1" dirty="0" smtClean="0">
                <a:latin typeface="Century" pitchFamily="18" charset="0"/>
              </a:rPr>
              <a:t>z</a:t>
            </a:r>
            <a:r>
              <a:rPr lang="ru-RU" sz="2000" b="1" dirty="0" smtClean="0">
                <a:latin typeface="Century" pitchFamily="18" charset="0"/>
              </a:rPr>
              <a:t>) + 4 + 3 + 5 + </a:t>
            </a:r>
            <a:r>
              <a:rPr lang="en-US" sz="2000" b="1" dirty="0" smtClean="0">
                <a:latin typeface="Century" pitchFamily="18" charset="0"/>
              </a:rPr>
              <a:t>z</a:t>
            </a:r>
            <a:r>
              <a:rPr lang="ru-RU" sz="2000" b="1" dirty="0" smtClean="0">
                <a:latin typeface="Century" pitchFamily="18" charset="0"/>
              </a:rPr>
              <a:t> = 38,</a:t>
            </a:r>
            <a:endParaRPr lang="ru-RU" sz="2000" b="1" dirty="0">
              <a:latin typeface="Century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14612" y="1785926"/>
            <a:ext cx="755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Century" pitchFamily="18" charset="0"/>
              </a:rPr>
              <a:t>z</a:t>
            </a:r>
            <a:r>
              <a:rPr lang="ru-RU" b="1" dirty="0" smtClean="0">
                <a:latin typeface="Century" pitchFamily="18" charset="0"/>
              </a:rPr>
              <a:t> = 2.</a:t>
            </a:r>
            <a:endParaRPr lang="ru-RU" b="1" dirty="0">
              <a:latin typeface="Century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285992"/>
            <a:ext cx="764386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Century" pitchFamily="18" charset="0"/>
              </a:rPr>
              <a:t>Таким образом, двое ребят увлекаются всеми тремя видами спорта.</a:t>
            </a:r>
          </a:p>
          <a:p>
            <a:r>
              <a:rPr lang="ru-RU" sz="2000" b="1" dirty="0" smtClean="0">
                <a:latin typeface="Century" pitchFamily="18" charset="0"/>
              </a:rPr>
              <a:t>Складывая числа 9 - </a:t>
            </a:r>
            <a:r>
              <a:rPr lang="en-US" sz="2000" b="1" dirty="0" smtClean="0">
                <a:latin typeface="Century" pitchFamily="18" charset="0"/>
              </a:rPr>
              <a:t>z</a:t>
            </a:r>
            <a:r>
              <a:rPr lang="ru-RU" sz="2000" b="1" dirty="0" smtClean="0">
                <a:latin typeface="Century" pitchFamily="18" charset="0"/>
              </a:rPr>
              <a:t>, 8 - </a:t>
            </a:r>
            <a:r>
              <a:rPr lang="en-US" sz="2000" b="1" dirty="0" smtClean="0">
                <a:latin typeface="Century" pitchFamily="18" charset="0"/>
              </a:rPr>
              <a:t>z</a:t>
            </a:r>
            <a:r>
              <a:rPr lang="ru-RU" sz="2000" b="1" dirty="0" smtClean="0">
                <a:latin typeface="Century" pitchFamily="18" charset="0"/>
              </a:rPr>
              <a:t> и 10 - </a:t>
            </a:r>
            <a:r>
              <a:rPr lang="en-US" sz="2000" b="1" dirty="0" smtClean="0">
                <a:latin typeface="Century" pitchFamily="18" charset="0"/>
              </a:rPr>
              <a:t>z</a:t>
            </a:r>
            <a:r>
              <a:rPr lang="ru-RU" sz="2000" b="1" dirty="0" smtClean="0">
                <a:latin typeface="Century" pitchFamily="18" charset="0"/>
              </a:rPr>
              <a:t>, где </a:t>
            </a:r>
            <a:r>
              <a:rPr lang="en-US" sz="2000" b="1" dirty="0" smtClean="0">
                <a:latin typeface="Century" pitchFamily="18" charset="0"/>
              </a:rPr>
              <a:t>z</a:t>
            </a:r>
            <a:r>
              <a:rPr lang="ru-RU" sz="2000" b="1" dirty="0" smtClean="0">
                <a:latin typeface="Century" pitchFamily="18" charset="0"/>
              </a:rPr>
              <a:t> = 2, найдем количество ребят, увлекающихся лишь одним видом спорта: 21 человек.</a:t>
            </a:r>
            <a:endParaRPr lang="ru-RU" sz="2000" b="1" dirty="0">
              <a:latin typeface="Century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785786" y="4357694"/>
            <a:ext cx="764386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Ответ.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Century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Двое ребят увлекаются всеми тремя видами спорта человека.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Century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Увлекающихся лишь одним видом спорта: 21 человек.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348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828660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C00000"/>
                </a:solidFill>
                <a:latin typeface="Century" pitchFamily="18" charset="0"/>
              </a:rPr>
              <a:t>Спортивная задача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357299"/>
            <a:ext cx="4038600" cy="4929221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1800" b="1" dirty="0" smtClean="0">
                <a:latin typeface="Century" pitchFamily="18" charset="0"/>
              </a:rPr>
              <a:t>    </a:t>
            </a:r>
            <a:r>
              <a:rPr lang="ru-RU" sz="1800" b="1" dirty="0" smtClean="0">
                <a:latin typeface="Century" pitchFamily="18" charset="0"/>
              </a:rPr>
              <a:t>В </a:t>
            </a:r>
            <a:r>
              <a:rPr lang="ru-RU" sz="1800" b="1" dirty="0">
                <a:latin typeface="Century" pitchFamily="18" charset="0"/>
              </a:rPr>
              <a:t>футбольной команде </a:t>
            </a:r>
            <a:r>
              <a:rPr lang="ru-RU" sz="1800" b="1" dirty="0" smtClean="0">
                <a:latin typeface="Century" pitchFamily="18" charset="0"/>
              </a:rPr>
              <a:t>«Спартак» </a:t>
            </a:r>
            <a:r>
              <a:rPr lang="ru-RU" sz="1800" b="1" dirty="0">
                <a:latin typeface="Century" pitchFamily="18" charset="0"/>
              </a:rPr>
              <a:t>30 игроков: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>
                <a:latin typeface="Century" pitchFamily="18" charset="0"/>
              </a:rPr>
              <a:t>    </a:t>
            </a:r>
            <a:r>
              <a:rPr lang="ru-RU" sz="1800" b="1" dirty="0" smtClean="0">
                <a:latin typeface="Century" pitchFamily="18" charset="0"/>
              </a:rPr>
              <a:t>18 </a:t>
            </a:r>
            <a:r>
              <a:rPr lang="ru-RU" sz="1800" b="1" dirty="0">
                <a:latin typeface="Century" pitchFamily="18" charset="0"/>
              </a:rPr>
              <a:t>нападающих. 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>
                <a:latin typeface="Century" pitchFamily="18" charset="0"/>
              </a:rPr>
              <a:t>    </a:t>
            </a:r>
            <a:r>
              <a:rPr lang="ru-RU" sz="1800" b="1" dirty="0" smtClean="0">
                <a:latin typeface="Century" pitchFamily="18" charset="0"/>
              </a:rPr>
              <a:t>11 </a:t>
            </a:r>
            <a:r>
              <a:rPr lang="ru-RU" sz="1800" b="1" dirty="0">
                <a:latin typeface="Century" pitchFamily="18" charset="0"/>
              </a:rPr>
              <a:t>полузащитников, 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>
                <a:latin typeface="Century" pitchFamily="18" charset="0"/>
              </a:rPr>
              <a:t>    1</a:t>
            </a:r>
            <a:r>
              <a:rPr lang="ru-RU" sz="1800" b="1" dirty="0">
                <a:latin typeface="Century" pitchFamily="18" charset="0"/>
              </a:rPr>
              <a:t>7 защитников 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>
                <a:latin typeface="Century" pitchFamily="18" charset="0"/>
              </a:rPr>
              <a:t>    </a:t>
            </a:r>
            <a:r>
              <a:rPr lang="ru-RU" sz="1800" b="1" dirty="0" smtClean="0">
                <a:latin typeface="Century" pitchFamily="18" charset="0"/>
              </a:rPr>
              <a:t>Вратари </a:t>
            </a:r>
            <a:endParaRPr lang="ru-RU" sz="1800" b="1" dirty="0">
              <a:latin typeface="Century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>
                <a:latin typeface="Century" pitchFamily="18" charset="0"/>
              </a:rPr>
              <a:t> 3 </a:t>
            </a:r>
            <a:r>
              <a:rPr lang="ru-RU" sz="1800" b="1" dirty="0">
                <a:latin typeface="Century" pitchFamily="18" charset="0"/>
              </a:rPr>
              <a:t>могут быть нападающими и защитниками, </a:t>
            </a:r>
          </a:p>
          <a:p>
            <a:pPr>
              <a:lnSpc>
                <a:spcPct val="80000"/>
              </a:lnSpc>
              <a:buNone/>
            </a:pPr>
            <a:r>
              <a:rPr lang="ru-RU" sz="1800" b="1" dirty="0">
                <a:latin typeface="Century" pitchFamily="18" charset="0"/>
              </a:rPr>
              <a:t>10 защитниками и полузащитниками, </a:t>
            </a:r>
          </a:p>
          <a:p>
            <a:pPr>
              <a:lnSpc>
                <a:spcPct val="80000"/>
              </a:lnSpc>
              <a:buNone/>
            </a:pPr>
            <a:r>
              <a:rPr lang="ru-RU" sz="1800" b="1" dirty="0">
                <a:latin typeface="Century" pitchFamily="18" charset="0"/>
              </a:rPr>
              <a:t>6 нападающими и защитниками</a:t>
            </a:r>
          </a:p>
          <a:p>
            <a:pPr>
              <a:lnSpc>
                <a:spcPct val="80000"/>
              </a:lnSpc>
              <a:buNone/>
            </a:pPr>
            <a:r>
              <a:rPr lang="ru-RU" sz="1800" b="1" dirty="0">
                <a:latin typeface="Century" pitchFamily="18" charset="0"/>
              </a:rPr>
              <a:t> 1 и нападающим, и защитником, и полузащитником. </a:t>
            </a:r>
          </a:p>
          <a:p>
            <a:pPr>
              <a:lnSpc>
                <a:spcPct val="80000"/>
              </a:lnSpc>
              <a:buNone/>
            </a:pPr>
            <a:endParaRPr lang="en-US" sz="1200" b="1" dirty="0" smtClean="0">
              <a:latin typeface="Century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1800" b="1" dirty="0" smtClean="0">
                <a:latin typeface="Century" pitchFamily="18" charset="0"/>
              </a:rPr>
              <a:t>Вратари </a:t>
            </a:r>
            <a:r>
              <a:rPr lang="ru-RU" sz="1800" b="1" dirty="0">
                <a:latin typeface="Century" pitchFamily="18" charset="0"/>
              </a:rPr>
              <a:t>не заменимы. </a:t>
            </a:r>
          </a:p>
          <a:p>
            <a:pPr>
              <a:lnSpc>
                <a:spcPct val="80000"/>
              </a:lnSpc>
              <a:buNone/>
            </a:pPr>
            <a:endParaRPr lang="en-US" sz="1200" b="1" dirty="0" smtClean="0">
              <a:latin typeface="Century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1800" b="1" dirty="0" smtClean="0">
                <a:latin typeface="Century" pitchFamily="18" charset="0"/>
              </a:rPr>
              <a:t>Сколько </a:t>
            </a:r>
            <a:r>
              <a:rPr lang="ru-RU" sz="1800" b="1" dirty="0">
                <a:latin typeface="Century" pitchFamily="18" charset="0"/>
              </a:rPr>
              <a:t>в команде </a:t>
            </a:r>
            <a:r>
              <a:rPr lang="ru-RU" sz="1800" b="1" dirty="0" smtClean="0">
                <a:latin typeface="Century" pitchFamily="18" charset="0"/>
              </a:rPr>
              <a:t>«Спартак» </a:t>
            </a:r>
            <a:r>
              <a:rPr lang="ru-RU" sz="1800" b="1" dirty="0">
                <a:latin typeface="Century" pitchFamily="18" charset="0"/>
              </a:rPr>
              <a:t>вратарей?</a:t>
            </a:r>
          </a:p>
        </p:txBody>
      </p:sp>
      <p:pic>
        <p:nvPicPr>
          <p:cNvPr id="17415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00562" y="1500174"/>
            <a:ext cx="4359272" cy="3770313"/>
          </a:xfrm>
          <a:noFill/>
          <a:ln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4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4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4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74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4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4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828660"/>
          </a:xfrm>
        </p:spPr>
        <p:txBody>
          <a:bodyPr/>
          <a:lstStyle/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Решение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1472" y="1357298"/>
            <a:ext cx="3429000" cy="4114800"/>
          </a:xfrm>
        </p:spPr>
        <p:txBody>
          <a:bodyPr>
            <a:normAutofit fontScale="92500"/>
          </a:bodyPr>
          <a:lstStyle/>
          <a:p>
            <a:r>
              <a:rPr lang="ru-RU" sz="2800" dirty="0">
                <a:latin typeface="Century" pitchFamily="18" charset="0"/>
              </a:rPr>
              <a:t>18+11+17-3-10-6+1=28 (игроков) на этой диаграмме. Но в команде всего 30 футболистов. Значит вратарей будет 30-28=2.  Ответ: 2 вратаря</a:t>
            </a:r>
            <a:r>
              <a:rPr lang="ru-RU" sz="2800" dirty="0">
                <a:solidFill>
                  <a:srgbClr val="000099"/>
                </a:solidFill>
                <a:latin typeface="Century" pitchFamily="18" charset="0"/>
              </a:rPr>
              <a:t>.</a:t>
            </a:r>
          </a:p>
        </p:txBody>
      </p:sp>
      <p:pic>
        <p:nvPicPr>
          <p:cNvPr id="19461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14810" y="1428736"/>
            <a:ext cx="4400550" cy="3517900"/>
          </a:xfrm>
          <a:noFill/>
          <a:ln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785794"/>
            <a:ext cx="57864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Century" pitchFamily="18" charset="0"/>
              </a:rPr>
              <a:t>Решите самостоятельно</a:t>
            </a:r>
          </a:p>
          <a:p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714488"/>
            <a:ext cx="8215370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smtClean="0">
                <a:latin typeface="Century" pitchFamily="18" charset="0"/>
              </a:rPr>
              <a:t>1. </a:t>
            </a:r>
            <a:r>
              <a:rPr lang="ru-RU" sz="2700" b="1" dirty="0" smtClean="0">
                <a:latin typeface="Century" pitchFamily="18" charset="0"/>
              </a:rPr>
              <a:t>В большой дружной семье много детей. Семеро из них любят яблоки, пятеро – груши, шестеро – персики, четверо – яблоки и персики, трое - яблоки и груши, двое – персики и груши, а один – и яблоки, и груши, и персики. </a:t>
            </a:r>
          </a:p>
          <a:p>
            <a:pPr algn="just"/>
            <a:r>
              <a:rPr lang="ru-RU" sz="2700" b="1" dirty="0" smtClean="0">
                <a:latin typeface="Century" pitchFamily="18" charset="0"/>
              </a:rPr>
              <a:t>Сколько детей было в этой семье?</a:t>
            </a:r>
          </a:p>
          <a:p>
            <a:endParaRPr lang="ru-RU" sz="25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14290"/>
            <a:ext cx="8183880" cy="1051560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Выводы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643050"/>
            <a:ext cx="8183880" cy="4187952"/>
          </a:xfrm>
        </p:spPr>
        <p:txBody>
          <a:bodyPr/>
          <a:lstStyle/>
          <a:p>
            <a:r>
              <a:rPr lang="ru-RU" b="1" dirty="0">
                <a:latin typeface="Century" pitchFamily="18" charset="0"/>
              </a:rPr>
              <a:t>Применение кругов Эйлера (диаграмм Эйлера-Венна) позволяет легко решить задачи, которые обычным путем разрешимы лишь при составлении системы трех уравнений с тремя неизвестными</a:t>
            </a:r>
            <a:r>
              <a:rPr lang="ru-RU" dirty="0">
                <a:latin typeface="Century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/>
              <a:t>Леонард Эйлер</a:t>
            </a:r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981200"/>
            <a:ext cx="4565650" cy="41148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  <a:buClrTx/>
              <a:buSzPct val="100000"/>
              <a:buFontTx/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ИДЕАЛЬНЫЙ </a:t>
            </a:r>
            <a:endParaRPr lang="en-US" sz="36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0"/>
              </a:spcBef>
              <a:buClrTx/>
              <a:buSzPct val="100000"/>
              <a:buFontTx/>
              <a:buNone/>
            </a:pPr>
            <a:endParaRPr lang="en-US" sz="36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0"/>
              </a:spcBef>
              <a:buClrTx/>
              <a:buSzPct val="100000"/>
              <a:buFontTx/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МАТЕМАТИК </a:t>
            </a:r>
            <a:endParaRPr lang="ru-RU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0"/>
              </a:spcBef>
              <a:buClrTx/>
              <a:buSzPct val="100000"/>
              <a:buFontTx/>
              <a:buNone/>
            </a:pP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sz="36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0"/>
              </a:spcBef>
              <a:buClrTx/>
              <a:buSzPct val="100000"/>
              <a:buFontTx/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XVIII</a:t>
            </a: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ВЕКА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3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72712" name="Picture 8" descr="euler-100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25307" y="1981200"/>
            <a:ext cx="3293986" cy="4114800"/>
          </a:xfrm>
          <a:noFill/>
          <a:ln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549275"/>
            <a:ext cx="8229600" cy="5546725"/>
          </a:xfrm>
        </p:spPr>
        <p:txBody>
          <a:bodyPr/>
          <a:lstStyle/>
          <a:p>
            <a:r>
              <a:rPr lang="ru-RU" dirty="0"/>
              <a:t> </a:t>
            </a:r>
            <a:endParaRPr lang="ru-RU" sz="39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571480"/>
            <a:ext cx="750099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latin typeface="Century" pitchFamily="18" charset="0"/>
              </a:rPr>
              <a:t>Это один из величайших математиков. Родился он в Швейцарии, много лет жил и работал в Петербурге, поэтому его можно считать русским ученым. За свою жизнь он написал более 800 работ по математике, физике, оптике, баллистике, кораблестроению, теории музыки.</a:t>
            </a:r>
            <a:endParaRPr lang="en-US" sz="2800" dirty="0" smtClean="0">
              <a:latin typeface="Century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endParaRPr lang="en-US" sz="2400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549275"/>
            <a:ext cx="8229600" cy="5546725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sz="3900" dirty="0">
                <a:latin typeface="Century" pitchFamily="18" charset="0"/>
              </a:rPr>
              <a:t>Нет ученого, имя которого упоминалось бы в учебной литературе по математике столь же часто, как имя Эйлера. В Энциклопедии можно найти сведения о шестнадцати формулах, уравнениях, теоремах и т. д</a:t>
            </a:r>
            <a:r>
              <a:rPr lang="ru-RU" sz="3900" dirty="0"/>
              <a:t>., </a:t>
            </a:r>
            <a:r>
              <a:rPr lang="ru-RU" sz="3900" dirty="0">
                <a:latin typeface="Century" pitchFamily="18" charset="0"/>
              </a:rPr>
              <a:t>носящих имя Эйлера.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714356"/>
            <a:ext cx="8229600" cy="5357850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Century" pitchFamily="18" charset="0"/>
              </a:rPr>
              <a:t>Эйлер писал тогда, что «круги очень подходят для того, чтобы облегчить наши размышления». </a:t>
            </a:r>
            <a:endParaRPr lang="en-US" sz="3600" dirty="0">
              <a:latin typeface="Century" pitchFamily="18" charset="0"/>
            </a:endParaRPr>
          </a:p>
          <a:p>
            <a:r>
              <a:rPr lang="ru-RU" sz="3600" dirty="0">
                <a:latin typeface="Century" pitchFamily="18" charset="0"/>
              </a:rPr>
              <a:t>При решении целого ряда задач </a:t>
            </a:r>
            <a:r>
              <a:rPr lang="ru-RU" sz="3600" dirty="0">
                <a:latin typeface="Century" pitchFamily="18" charset="0"/>
                <a:hlinkClick r:id="rId2" tooltip="Леонард Эйлер"/>
              </a:rPr>
              <a:t>Леонард Эйлер</a:t>
            </a:r>
            <a:r>
              <a:rPr lang="ru-RU" sz="3600" dirty="0">
                <a:latin typeface="Century" pitchFamily="18" charset="0"/>
              </a:rPr>
              <a:t> использовал идею изображения множеств с помощью кругов и они получили название «круги Эйлера».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b="1" dirty="0">
                <a:solidFill>
                  <a:schemeClr val="tx2"/>
                </a:solidFill>
              </a:rPr>
              <a:t>Типы кругов Эйлера</a:t>
            </a:r>
          </a:p>
        </p:txBody>
      </p:sp>
      <p:pic>
        <p:nvPicPr>
          <p:cNvPr id="102409" name="Picture 9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74774" y="1600200"/>
            <a:ext cx="3203451" cy="2189163"/>
          </a:xfrm>
        </p:spPr>
      </p:pic>
      <p:pic>
        <p:nvPicPr>
          <p:cNvPr id="102410" name="Picture 1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319157" y="1600200"/>
            <a:ext cx="2696685" cy="2189163"/>
          </a:xfrm>
        </p:spPr>
      </p:pic>
      <p:pic>
        <p:nvPicPr>
          <p:cNvPr id="102411" name="Picture 1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tretch>
            <a:fillRect/>
          </a:stretch>
        </p:blipFill>
        <p:spPr>
          <a:xfrm>
            <a:off x="1025076" y="3941763"/>
            <a:ext cx="2902848" cy="2189162"/>
          </a:xfrm>
        </p:spPr>
      </p:pic>
      <p:pic>
        <p:nvPicPr>
          <p:cNvPr id="102412" name="Picture 1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/>
          <a:stretch>
            <a:fillRect/>
          </a:stretch>
        </p:blipFill>
        <p:spPr>
          <a:xfrm>
            <a:off x="5014826" y="3941763"/>
            <a:ext cx="3305347" cy="2189162"/>
          </a:xfr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0034" y="142875"/>
            <a:ext cx="8143932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Century Schoolbook" pitchFamily="18" charset="0"/>
              </a:rPr>
              <a:t>   </a:t>
            </a:r>
            <a:r>
              <a:rPr lang="ru-RU" sz="2800" b="1" dirty="0" smtClean="0">
                <a:solidFill>
                  <a:srgbClr val="C00000"/>
                </a:solidFill>
                <a:latin typeface="Century Schoolbook" pitchFamily="18" charset="0"/>
              </a:rPr>
              <a:t>Задача:</a:t>
            </a: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Century Schoolbook" pitchFamily="18" charset="0"/>
              </a:rPr>
              <a:t>    </a:t>
            </a:r>
            <a:r>
              <a:rPr lang="ru-RU" sz="2000" b="1" dirty="0">
                <a:solidFill>
                  <a:srgbClr val="002060"/>
                </a:solidFill>
                <a:latin typeface="Century Schoolbook" pitchFamily="18" charset="0"/>
              </a:rPr>
              <a:t>Из 100 туристов, отправляющихся в заграничное путешествие, немецким языком владеют 30 человек, английским – 28, французским – 42. Английским и немецким одновременно владеют 8 человек, английским и французским -10 , немецким и французским – 5, всеми тремя языками – 3.    </a:t>
            </a:r>
          </a:p>
          <a:p>
            <a:r>
              <a:rPr lang="ru-RU" sz="2000" b="1" dirty="0">
                <a:solidFill>
                  <a:srgbClr val="002060"/>
                </a:solidFill>
                <a:latin typeface="Century Schoolbook" pitchFamily="18" charset="0"/>
              </a:rPr>
              <a:t>         Сколько туристов не владеют ни одним языком?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4313" y="2500313"/>
            <a:ext cx="8715375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Century Schoolbook" pitchFamily="18" charset="0"/>
              </a:rPr>
              <a:t>Решение:</a:t>
            </a:r>
          </a:p>
          <a:p>
            <a:r>
              <a:rPr lang="ru-RU" b="1">
                <a:latin typeface="Century Schoolbook" pitchFamily="18" charset="0"/>
              </a:rPr>
              <a:t>Выразим условие задачи графически. Обозначим кругом тех, кто знает английский, другим кругом – тех, кто знает французский, и третьим кругом – тех, кто знают немецкий.</a:t>
            </a:r>
          </a:p>
        </p:txBody>
      </p:sp>
      <p:sp>
        <p:nvSpPr>
          <p:cNvPr id="13" name="Овал 12"/>
          <p:cNvSpPr>
            <a:spLocks noChangeAspect="1"/>
          </p:cNvSpPr>
          <p:nvPr/>
        </p:nvSpPr>
        <p:spPr>
          <a:xfrm>
            <a:off x="2214563" y="4000500"/>
            <a:ext cx="1285875" cy="1000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357563" y="4071938"/>
            <a:ext cx="1285875" cy="1000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Овал 19"/>
          <p:cNvSpPr>
            <a:spLocks noChangeAspect="1"/>
          </p:cNvSpPr>
          <p:nvPr/>
        </p:nvSpPr>
        <p:spPr>
          <a:xfrm>
            <a:off x="2786063" y="4643438"/>
            <a:ext cx="1285875" cy="1000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572000" y="4000500"/>
            <a:ext cx="2214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французский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42938" y="4071938"/>
            <a:ext cx="2214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немецкий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643188" y="5715000"/>
            <a:ext cx="2000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английский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3" grpId="0" animBg="1"/>
      <p:bldP spid="15" grpId="0" animBg="1"/>
      <p:bldP spid="20" grpId="0" animBg="1"/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user\Мои документы\для презентаций\для презентаций\фоны для школы\71-4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57188" y="285750"/>
            <a:ext cx="7929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latin typeface="Century Schoolbook" pitchFamily="18" charset="0"/>
              </a:rPr>
              <a:t>Всеми тремя языками владеют три туриста, значит, в общей части кругов вписываем число 3.</a:t>
            </a:r>
          </a:p>
        </p:txBody>
      </p:sp>
      <p:sp>
        <p:nvSpPr>
          <p:cNvPr id="4" name="Овал 3"/>
          <p:cNvSpPr>
            <a:spLocks noChangeAspect="1"/>
          </p:cNvSpPr>
          <p:nvPr/>
        </p:nvSpPr>
        <p:spPr>
          <a:xfrm>
            <a:off x="1285875" y="1285875"/>
            <a:ext cx="1285875" cy="1000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>
            <a:spLocks noChangeAspect="1"/>
          </p:cNvSpPr>
          <p:nvPr/>
        </p:nvSpPr>
        <p:spPr>
          <a:xfrm>
            <a:off x="2214563" y="1285875"/>
            <a:ext cx="1285875" cy="1000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>
            <a:spLocks noChangeAspect="1"/>
          </p:cNvSpPr>
          <p:nvPr/>
        </p:nvSpPr>
        <p:spPr>
          <a:xfrm>
            <a:off x="1714500" y="1785938"/>
            <a:ext cx="1285875" cy="1000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14563" y="171450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C00000"/>
                </a:solidFill>
                <a:latin typeface="Century Schoolbook" pitchFamily="18" charset="0"/>
              </a:rPr>
              <a:t>3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357688" y="1214438"/>
            <a:ext cx="500062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latin typeface="Century Schoolbook" pitchFamily="18" charset="0"/>
              </a:rPr>
              <a:t>Английским и французским языками владеют 10 человек, а 3 из них владеют ещё и немецким. Значит, английским и французским владеют 10-3=7 человек.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85750" y="1071563"/>
            <a:ext cx="2214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немецкий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071813" y="928688"/>
            <a:ext cx="2214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latin typeface="Century Schoolbook" pitchFamily="18" charset="0"/>
              </a:rPr>
              <a:t>французский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571625" y="2857500"/>
            <a:ext cx="2000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английский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57563" y="3143250"/>
            <a:ext cx="5500687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Century Schoolbook" pitchFamily="18" charset="0"/>
              </a:rPr>
              <a:t>В общую часть английского и французского кругов  вписываем цифру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Century Schoolbook" pitchFamily="18" charset="0"/>
              </a:rPr>
              <a:t>7</a:t>
            </a:r>
            <a:r>
              <a:rPr lang="ru-RU" sz="2000" b="1" dirty="0">
                <a:latin typeface="Century Schoolbook" pitchFamily="18" charset="0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71750" y="1928813"/>
            <a:ext cx="4286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Century Schoolbook" pitchFamily="18" charset="0"/>
              </a:rPr>
              <a:t>7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85750" y="4357688"/>
            <a:ext cx="85725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latin typeface="Century Schoolbook" pitchFamily="18" charset="0"/>
              </a:rPr>
              <a:t>Английским и немецким языками владеют 8 человек, а 3 из них владеют ещё и французским. Значит, английским и немецким владеют 8-3=5 человек.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500188" y="5643563"/>
            <a:ext cx="7500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entury Schoolbook" pitchFamily="18" charset="0"/>
              </a:rPr>
              <a:t>В общую часть английского и немецкого кругов вписываем число </a:t>
            </a:r>
            <a:r>
              <a:rPr lang="ru-RU" sz="2000" b="1">
                <a:solidFill>
                  <a:srgbClr val="7030A0"/>
                </a:solidFill>
                <a:latin typeface="Century Schoolbook" pitchFamily="18" charset="0"/>
              </a:rPr>
              <a:t>5.</a:t>
            </a:r>
            <a:r>
              <a:rPr lang="ru-RU" sz="2000" b="1">
                <a:latin typeface="Century Schoolbook" pitchFamily="18" charset="0"/>
              </a:rPr>
              <a:t> </a:t>
            </a:r>
            <a:endParaRPr lang="ru-RU" sz="2000">
              <a:latin typeface="Calibri" pitchFamily="34" charset="0"/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1857375" y="1928813"/>
            <a:ext cx="317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7030A0"/>
                </a:solidFill>
                <a:latin typeface="Century Schoolbook" pitchFamily="18" charset="0"/>
              </a:rPr>
              <a:t>5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user\Мои документы\для презентаций\для презентаций\фоны для школы\71-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85750" y="714375"/>
            <a:ext cx="2214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немецкий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714625" y="571500"/>
            <a:ext cx="2214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французский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357313" y="2786063"/>
            <a:ext cx="2000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английский</a:t>
            </a:r>
          </a:p>
        </p:txBody>
      </p:sp>
      <p:sp>
        <p:nvSpPr>
          <p:cNvPr id="6" name="Овал 5"/>
          <p:cNvSpPr>
            <a:spLocks noChangeAspect="1"/>
          </p:cNvSpPr>
          <p:nvPr/>
        </p:nvSpPr>
        <p:spPr>
          <a:xfrm>
            <a:off x="1143000" y="1071563"/>
            <a:ext cx="1285875" cy="1000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>
            <a:spLocks noChangeAspect="1"/>
          </p:cNvSpPr>
          <p:nvPr/>
        </p:nvSpPr>
        <p:spPr>
          <a:xfrm>
            <a:off x="1714500" y="1571625"/>
            <a:ext cx="1285875" cy="1000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>
            <a:spLocks noChangeAspect="1"/>
          </p:cNvSpPr>
          <p:nvPr/>
        </p:nvSpPr>
        <p:spPr>
          <a:xfrm>
            <a:off x="2143125" y="1143000"/>
            <a:ext cx="1285875" cy="1000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071688" y="150018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C00000"/>
                </a:solidFill>
                <a:latin typeface="Century Schoolbook" pitchFamily="18" charset="0"/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28875" y="1643063"/>
            <a:ext cx="4286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Century Schoolbook" pitchFamily="18" charset="0"/>
              </a:rPr>
              <a:t>7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785938" y="1714500"/>
            <a:ext cx="317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7030A0"/>
                </a:solidFill>
                <a:latin typeface="Century Schoolbook" pitchFamily="18" charset="0"/>
              </a:rPr>
              <a:t>5</a:t>
            </a:r>
            <a:endParaRPr lang="ru-RU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50" y="3143250"/>
            <a:ext cx="8643938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Century Schoolbook" pitchFamily="18" charset="0"/>
              </a:rPr>
              <a:t>Известно, что немецким языком владеют 30 человек, но 5+3+2=10 из них владеют и другими языками, значит, только немецкий знают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Century Schoolbook" pitchFamily="18" charset="0"/>
              </a:rPr>
              <a:t>20</a:t>
            </a:r>
            <a:r>
              <a:rPr lang="ru-RU" b="1" dirty="0">
                <a:latin typeface="Century Schoolbook" pitchFamily="18" charset="0"/>
              </a:rPr>
              <a:t> человек.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Century Schoolbook" pitchFamily="18" charset="0"/>
              </a:rPr>
              <a:t>Английский язык знают 28 человек, но 5+3+7=15 человек владеют и другими языками, значит, только английский знают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Century Schoolbook" pitchFamily="18" charset="0"/>
              </a:rPr>
              <a:t>13</a:t>
            </a:r>
            <a:r>
              <a:rPr lang="ru-RU" b="1" dirty="0">
                <a:latin typeface="Century Schoolbook" pitchFamily="18" charset="0"/>
              </a:rPr>
              <a:t> человек.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Century Schoolbook" pitchFamily="18" charset="0"/>
              </a:rPr>
              <a:t>Французский язык знают 42 человека, но 2+3+7=12 человек владеют и другими языками, значит, только французский знают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Century Schoolbook" pitchFamily="18" charset="0"/>
              </a:rPr>
              <a:t>30</a:t>
            </a:r>
            <a:r>
              <a:rPr lang="ru-RU" b="1" dirty="0">
                <a:latin typeface="Century Schoolbook" pitchFamily="18" charset="0"/>
              </a:rPr>
              <a:t> человек.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4857750" y="214313"/>
            <a:ext cx="40005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Немецким и французским языками владеют 5 человек, а 3 из них владеют ещё и английским. Значит, немецким и французским владеют 5-3=2 человека.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3857625" y="2071688"/>
            <a:ext cx="457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В общую часть немецкого и французского кругов  вписываем цифру </a:t>
            </a:r>
            <a:r>
              <a:rPr lang="ru-RU" b="1">
                <a:solidFill>
                  <a:srgbClr val="0070C0"/>
                </a:solidFill>
                <a:latin typeface="Century Schoolbook" pitchFamily="18" charset="0"/>
              </a:rPr>
              <a:t>2.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2143125" y="1285875"/>
            <a:ext cx="317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70C0"/>
                </a:solidFill>
                <a:latin typeface="Century Schoolbook" pitchFamily="18" charset="0"/>
              </a:rPr>
              <a:t>2</a:t>
            </a:r>
            <a:endParaRPr lang="ru-RU">
              <a:latin typeface="Calibri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285875" y="1214438"/>
            <a:ext cx="51593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Century Schoolbook" pitchFamily="18" charset="0"/>
              </a:rPr>
              <a:t>20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071688" y="2143125"/>
            <a:ext cx="503237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Century Schoolbook" pitchFamily="18" charset="0"/>
              </a:rPr>
              <a:t>13</a:t>
            </a:r>
            <a:r>
              <a:rPr lang="ru-RU" dirty="0">
                <a:latin typeface="+mn-lt"/>
              </a:rPr>
              <a:t>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857500" y="1357313"/>
            <a:ext cx="4508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Century Schoolbook" pitchFamily="18" charset="0"/>
              </a:rPr>
              <a:t>30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357313" y="5286375"/>
            <a:ext cx="74295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По условию задачи всего 100 туристов. 20+30+13 +5+2+3+7=80 туристов знают хотя бы один язык, следовательно, 20 человек не владеют ни одним языком.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214563" y="6143625"/>
            <a:ext cx="5286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Century Schoolbook" pitchFamily="18" charset="0"/>
              </a:rPr>
              <a:t>Ответ:</a:t>
            </a:r>
            <a:r>
              <a:rPr lang="ru-RU">
                <a:latin typeface="Calibri" pitchFamily="34" charset="0"/>
              </a:rPr>
              <a:t>    </a:t>
            </a:r>
            <a:r>
              <a:rPr lang="ru-RU" b="1">
                <a:latin typeface="Century Schoolbook" pitchFamily="18" charset="0"/>
              </a:rPr>
              <a:t>20 человек.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000"/>
                            </p:stCondLst>
                            <p:childTnLst>
                              <p:par>
                                <p:cTn id="1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4000"/>
                            </p:stCondLst>
                            <p:childTnLst>
                              <p:par>
                                <p:cTn id="1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171</TotalTime>
  <Words>987</Words>
  <Application>Microsoft Office PowerPoint</Application>
  <PresentationFormat>Экран (4:3)</PresentationFormat>
  <Paragraphs>107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Слайд 1</vt:lpstr>
      <vt:lpstr>Леонард Эйлер</vt:lpstr>
      <vt:lpstr>Слайд 3</vt:lpstr>
      <vt:lpstr>Слайд 4</vt:lpstr>
      <vt:lpstr>Слайд 5</vt:lpstr>
      <vt:lpstr>Типы кругов Эйлера</vt:lpstr>
      <vt:lpstr>Слайд 7</vt:lpstr>
      <vt:lpstr>Слайд 8</vt:lpstr>
      <vt:lpstr>Слайд 9</vt:lpstr>
      <vt:lpstr>Слайд 10</vt:lpstr>
      <vt:lpstr>Слайд 11</vt:lpstr>
      <vt:lpstr>Слайд 12</vt:lpstr>
      <vt:lpstr>Спортивная задача</vt:lpstr>
      <vt:lpstr>Решение</vt:lpstr>
      <vt:lpstr>Слайд 15</vt:lpstr>
      <vt:lpstr>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Леонард Эйлер</dc:title>
  <cp:lastModifiedBy>Admin</cp:lastModifiedBy>
  <cp:revision>40</cp:revision>
  <dcterms:modified xsi:type="dcterms:W3CDTF">2012-12-21T17:53:06Z</dcterms:modified>
</cp:coreProperties>
</file>