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41425"/>
            <a:ext cx="8229600" cy="524827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www.thmemgallery.com</a:t>
            </a: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86DEB-8FAB-4D47-9A25-50B06831B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414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414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www.thmemgallery.com</a:t>
            </a: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2DBD6-3A2C-4F19-8511-1B2FCC987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500174"/>
            <a:ext cx="7851648" cy="1828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2"/>
                </a:solidFill>
              </a:rPr>
              <a:t>Решение неравенств второй степени с одной переменной</a:t>
            </a:r>
            <a:endParaRPr lang="en-US" sz="6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/>
          </a:bodyPr>
          <a:lstStyle/>
          <a:p>
            <a:pPr marR="0" eaLnBrk="1" hangingPunct="1"/>
            <a:r>
              <a:rPr lang="ru-RU" sz="3200" b="1" dirty="0" smtClean="0"/>
              <a:t>у</a:t>
            </a:r>
            <a:r>
              <a:rPr lang="ru-RU" sz="3200" b="1" dirty="0" smtClean="0"/>
              <a:t>рок </a:t>
            </a:r>
            <a:r>
              <a:rPr lang="en-US" sz="3200" b="1" dirty="0" smtClean="0"/>
              <a:t> </a:t>
            </a:r>
            <a:r>
              <a:rPr lang="ru-RU" sz="3200" b="1" dirty="0" smtClean="0"/>
              <a:t>по</a:t>
            </a:r>
            <a:r>
              <a:rPr lang="en-US" sz="3200" b="1" dirty="0" smtClean="0"/>
              <a:t> </a:t>
            </a:r>
            <a:r>
              <a:rPr lang="ru-RU" sz="3200" b="1" dirty="0" smtClean="0"/>
              <a:t> </a:t>
            </a:r>
            <a:r>
              <a:rPr lang="ru-RU" sz="3200" b="1" dirty="0" smtClean="0"/>
              <a:t>алгебре</a:t>
            </a:r>
          </a:p>
          <a:p>
            <a:pPr marR="0" eaLnBrk="1" hangingPunct="1"/>
            <a:endParaRPr lang="ru-RU" sz="3200" b="1" dirty="0" smtClean="0"/>
          </a:p>
          <a:p>
            <a:pPr marR="0" eaLnBrk="1" hangingPunct="1"/>
            <a:r>
              <a:rPr lang="ru-RU" sz="3200" b="1" dirty="0" smtClean="0"/>
              <a:t>Учитель 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Овчарова</a:t>
            </a:r>
            <a:r>
              <a:rPr lang="ru-RU" sz="3200" b="1" dirty="0" smtClean="0"/>
              <a:t> </a:t>
            </a:r>
            <a:r>
              <a:rPr lang="ru-RU" sz="3200" b="1" dirty="0" smtClean="0"/>
              <a:t>Л. В.</a:t>
            </a: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ltGray">
          <a:xfrm>
            <a:off x="6500813" y="5949950"/>
            <a:ext cx="431800" cy="4318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725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7624763" y="5957888"/>
            <a:ext cx="116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b="1">
                <a:solidFill>
                  <a:srgbClr val="FFFF00"/>
                </a:solidFill>
                <a:latin typeface="Verdana" pitchFamily="34" charset="0"/>
              </a:rPr>
              <a:t>9 класс</a:t>
            </a:r>
            <a:endParaRPr lang="en-US" b="1">
              <a:solidFill>
                <a:srgbClr val="FFFF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6900863" cy="652463"/>
          </a:xfrm>
        </p:spPr>
        <p:txBody>
          <a:bodyPr/>
          <a:lstStyle/>
          <a:p>
            <a:pPr eaLnBrk="1" hangingPunct="1"/>
            <a:r>
              <a:rPr lang="ru-RU" sz="3600" smtClean="0"/>
              <a:t>Пример оформления.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571625"/>
            <a:ext cx="8258175" cy="4752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2.</a:t>
            </a:r>
            <a:r>
              <a:rPr lang="ru-RU" smtClean="0"/>
              <a:t>Решить неравенство: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Решение: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Графиком функции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является парабола, ветви которой направлены вниз.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Решим уравнение 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143375" y="1643063"/>
          <a:ext cx="4248150" cy="788987"/>
        </p:xfrm>
        <a:graphic>
          <a:graphicData uri="http://schemas.openxmlformats.org/presentationml/2006/ole">
            <p:oleObj spid="_x0000_s6146" name="Формула" r:id="rId3" imgW="1231560" imgH="228600" progId="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3929063" y="2857500"/>
          <a:ext cx="3311525" cy="622300"/>
        </p:xfrm>
        <a:graphic>
          <a:graphicData uri="http://schemas.openxmlformats.org/presentationml/2006/ole">
            <p:oleObj spid="_x0000_s6147" name="Формула" r:id="rId4" imgW="1218960" imgH="228600" progId="">
              <p:embed/>
            </p:oleObj>
          </a:graphicData>
        </a:graphic>
      </p:graphicFrame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4356100" y="4652963"/>
          <a:ext cx="3384550" cy="1933575"/>
        </p:xfrm>
        <a:graphic>
          <a:graphicData uri="http://schemas.openxmlformats.org/presentationml/2006/ole">
            <p:oleObj spid="_x0000_s6148" name="Формула" r:id="rId5" imgW="1244520" imgH="711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41425"/>
            <a:ext cx="8075613" cy="5248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Изобразим схематически график функции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Ответ: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195513" y="3783013"/>
          <a:ext cx="3308350" cy="620712"/>
        </p:xfrm>
        <a:graphic>
          <a:graphicData uri="http://schemas.openxmlformats.org/presentationml/2006/ole">
            <p:oleObj spid="_x0000_s7170" name="Формула" r:id="rId3" imgW="1218960" imgH="228600" progId="">
              <p:embed/>
            </p:oleObj>
          </a:graphicData>
        </a:graphic>
      </p:graphicFrame>
      <p:sp>
        <p:nvSpPr>
          <p:cNvPr id="14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684213" y="1341438"/>
          <a:ext cx="3576637" cy="1922462"/>
        </p:xfrm>
        <a:graphic>
          <a:graphicData uri="http://schemas.openxmlformats.org/presentationml/2006/ole">
            <p:oleObj spid="_x0000_s7171" name="Формула" r:id="rId4" imgW="1180800" imgH="634680" progId="">
              <p:embed/>
            </p:oleObj>
          </a:graphicData>
        </a:graphic>
      </p:graphicFrame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635375" y="52292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717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4365625"/>
            <a:ext cx="355282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Oval 14"/>
          <p:cNvSpPr>
            <a:spLocks noChangeArrowheads="1"/>
          </p:cNvSpPr>
          <p:nvPr/>
        </p:nvSpPr>
        <p:spPr bwMode="auto">
          <a:xfrm>
            <a:off x="4572000" y="51577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Oval 15"/>
          <p:cNvSpPr>
            <a:spLocks noChangeArrowheads="1"/>
          </p:cNvSpPr>
          <p:nvPr/>
        </p:nvSpPr>
        <p:spPr bwMode="auto">
          <a:xfrm>
            <a:off x="4572000" y="5157788"/>
            <a:ext cx="71438" cy="71437"/>
          </a:xfrm>
          <a:prstGeom prst="ellipse">
            <a:avLst/>
          </a:prstGeom>
          <a:solidFill>
            <a:srgbClr val="050D15"/>
          </a:solidFill>
          <a:ln w="9525">
            <a:solidFill>
              <a:srgbClr val="050D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Oval 16"/>
          <p:cNvSpPr>
            <a:spLocks noChangeArrowheads="1"/>
          </p:cNvSpPr>
          <p:nvPr/>
        </p:nvSpPr>
        <p:spPr bwMode="auto">
          <a:xfrm>
            <a:off x="5219700" y="5157788"/>
            <a:ext cx="71438" cy="71437"/>
          </a:xfrm>
          <a:prstGeom prst="ellipse">
            <a:avLst/>
          </a:prstGeom>
          <a:solidFill>
            <a:srgbClr val="050D1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Text Box 17"/>
          <p:cNvSpPr txBox="1">
            <a:spLocks noChangeArrowheads="1"/>
          </p:cNvSpPr>
          <p:nvPr/>
        </p:nvSpPr>
        <p:spPr bwMode="auto">
          <a:xfrm>
            <a:off x="3995738" y="5229225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-0,2</a:t>
            </a:r>
          </a:p>
        </p:txBody>
      </p:sp>
      <p:sp>
        <p:nvSpPr>
          <p:cNvPr id="7182" name="Text Box 18"/>
          <p:cNvSpPr txBox="1">
            <a:spLocks noChangeArrowheads="1"/>
          </p:cNvSpPr>
          <p:nvPr/>
        </p:nvSpPr>
        <p:spPr bwMode="auto">
          <a:xfrm>
            <a:off x="5272088" y="517683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0,3</a:t>
            </a:r>
          </a:p>
        </p:txBody>
      </p:sp>
      <p:graphicFrame>
        <p:nvGraphicFramePr>
          <p:cNvPr id="7172" name="Object 19"/>
          <p:cNvGraphicFramePr>
            <a:graphicFrameLocks noChangeAspect="1"/>
          </p:cNvGraphicFramePr>
          <p:nvPr/>
        </p:nvGraphicFramePr>
        <p:xfrm>
          <a:off x="2339975" y="5661025"/>
          <a:ext cx="4321175" cy="785813"/>
        </p:xfrm>
        <a:graphic>
          <a:graphicData uri="http://schemas.openxmlformats.org/presentationml/2006/ole">
            <p:oleObj spid="_x0000_s7172" name="Формула" r:id="rId6" imgW="1396800" imgH="25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Решение примеров.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114(агдж)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№115(в)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Задание на дом.</a:t>
            </a:r>
            <a:endParaRPr lang="en-US" sz="2000" smtClean="0"/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ltGray">
          <a:xfrm>
            <a:off x="381000" y="1600200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blackWhite">
          <a:xfrm>
            <a:off x="611188" y="2205038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3600" b="1">
                <a:solidFill>
                  <a:schemeClr val="bg1"/>
                </a:solidFill>
              </a:rPr>
              <a:t>№116 (абв)</a:t>
            </a:r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blackWhite">
          <a:xfrm>
            <a:off x="684213" y="3357563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96BB8F"/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3600" b="1">
                <a:solidFill>
                  <a:schemeClr val="bg1"/>
                </a:solidFill>
              </a:rPr>
              <a:t>№ 191</a:t>
            </a:r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blackWhite">
          <a:xfrm>
            <a:off x="762000" y="44958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3600" b="1">
                <a:solidFill>
                  <a:schemeClr val="bg1"/>
                </a:solidFill>
              </a:rPr>
              <a:t>№129(аб)</a:t>
            </a:r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5880100" y="3276600"/>
            <a:ext cx="25146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Задание на</a:t>
            </a:r>
          </a:p>
          <a:p>
            <a:pPr algn="ctr">
              <a:defRPr/>
            </a:pP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дом</a:t>
            </a:r>
            <a:endParaRPr lang="en-US" sz="4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План урока.</a:t>
            </a:r>
            <a:endParaRPr lang="en-US" smtClean="0">
              <a:solidFill>
                <a:schemeClr val="accent1"/>
              </a:solidFill>
            </a:endParaRPr>
          </a:p>
        </p:txBody>
      </p:sp>
      <p:sp>
        <p:nvSpPr>
          <p:cNvPr id="46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ltGray">
          <a:xfrm rot="5400000">
            <a:off x="-2422526" y="16271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ltGray">
          <a:xfrm rot="5400000" flipH="1">
            <a:off x="-2016918" y="2062956"/>
            <a:ext cx="4032250" cy="39290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BBE0E3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6"/>
          <p:cNvSpPr>
            <a:spLocks noChangeArrowheads="1"/>
          </p:cNvSpPr>
          <p:nvPr/>
        </p:nvSpPr>
        <p:spPr bwMode="gray">
          <a:xfrm>
            <a:off x="1822450" y="52514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ru-RU" b="1" dirty="0"/>
              <a:t>Самостоятельная работа</a:t>
            </a:r>
            <a:endParaRPr lang="en-US" b="1" dirty="0"/>
          </a:p>
        </p:txBody>
      </p:sp>
      <p:sp>
        <p:nvSpPr>
          <p:cNvPr id="13321" name="AutoShape 7"/>
          <p:cNvSpPr>
            <a:spLocks noChangeArrowheads="1"/>
          </p:cNvSpPr>
          <p:nvPr/>
        </p:nvSpPr>
        <p:spPr bwMode="gray">
          <a:xfrm>
            <a:off x="2317750" y="44243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ru-RU" b="1" dirty="0"/>
              <a:t>Решение примеров</a:t>
            </a:r>
            <a:endParaRPr lang="en-US" b="1" dirty="0"/>
          </a:p>
        </p:txBody>
      </p:sp>
      <p:sp>
        <p:nvSpPr>
          <p:cNvPr id="13322" name="AutoShape 8"/>
          <p:cNvSpPr>
            <a:spLocks noChangeArrowheads="1"/>
          </p:cNvSpPr>
          <p:nvPr/>
        </p:nvSpPr>
        <p:spPr bwMode="gray">
          <a:xfrm>
            <a:off x="2438400" y="36115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ru-RU" b="1" dirty="0"/>
              <a:t>Объяснение нового материала</a:t>
            </a:r>
            <a:endParaRPr lang="en-US" b="1" dirty="0"/>
          </a:p>
        </p:txBody>
      </p:sp>
      <p:sp>
        <p:nvSpPr>
          <p:cNvPr id="13323" name="AutoShape 9"/>
          <p:cNvSpPr>
            <a:spLocks noChangeArrowheads="1"/>
          </p:cNvSpPr>
          <p:nvPr/>
        </p:nvSpPr>
        <p:spPr bwMode="gray">
          <a:xfrm>
            <a:off x="2286000" y="27432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ru-RU" b="1" dirty="0"/>
              <a:t>Построение графиков функций</a:t>
            </a:r>
            <a:endParaRPr lang="en-US" b="1" dirty="0"/>
          </a:p>
        </p:txBody>
      </p:sp>
      <p:sp>
        <p:nvSpPr>
          <p:cNvPr id="13324" name="AutoShape 10"/>
          <p:cNvSpPr>
            <a:spLocks noChangeArrowheads="1"/>
          </p:cNvSpPr>
          <p:nvPr/>
        </p:nvSpPr>
        <p:spPr bwMode="gray">
          <a:xfrm>
            <a:off x="1765300" y="19732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ru-RU" b="1" dirty="0"/>
              <a:t>Устная работа</a:t>
            </a:r>
            <a:endParaRPr lang="en-US" b="1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47800" y="2062163"/>
            <a:ext cx="381000" cy="381000"/>
            <a:chOff x="2078" y="1680"/>
            <a:chExt cx="1615" cy="1615"/>
          </a:xfrm>
        </p:grpSpPr>
        <p:sp>
          <p:nvSpPr>
            <p:cNvPr id="13354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5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8" name="Oval 14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7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7600" name="Oval 16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9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981200" y="2849563"/>
            <a:ext cx="381000" cy="381000"/>
            <a:chOff x="2078" y="1680"/>
            <a:chExt cx="1615" cy="1615"/>
          </a:xfrm>
        </p:grpSpPr>
        <p:sp>
          <p:nvSpPr>
            <p:cNvPr id="13348" name="Oval 1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Oval 2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5" name="Oval 21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1" name="Oval 2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7607" name="Oval 23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3" name="Oval 2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133600" y="3687763"/>
            <a:ext cx="381000" cy="381000"/>
            <a:chOff x="2078" y="1680"/>
            <a:chExt cx="1615" cy="1615"/>
          </a:xfrm>
        </p:grpSpPr>
        <p:sp>
          <p:nvSpPr>
            <p:cNvPr id="13342" name="Oval 2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3" name="Oval 2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2" name="Oval 2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45" name="Oval 2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7614" name="Oval 3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47" name="Oval 3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981200" y="4525963"/>
            <a:ext cx="381000" cy="381000"/>
            <a:chOff x="2078" y="1680"/>
            <a:chExt cx="1615" cy="1615"/>
          </a:xfrm>
        </p:grpSpPr>
        <p:sp>
          <p:nvSpPr>
            <p:cNvPr id="13336" name="Oval 3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7" name="Oval 3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9" name="Oval 3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9" name="Oval 3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7621" name="Oval 3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41" name="Oval 3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524000" y="5300663"/>
            <a:ext cx="355600" cy="381000"/>
            <a:chOff x="2078" y="1680"/>
            <a:chExt cx="1615" cy="1615"/>
          </a:xfrm>
        </p:grpSpPr>
        <p:sp>
          <p:nvSpPr>
            <p:cNvPr id="13330" name="Oval 4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Oval 4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6" name="Oval 42"/>
            <p:cNvSpPr>
              <a:spLocks noChangeArrowheads="1"/>
            </p:cNvSpPr>
            <p:nvPr/>
          </p:nvSpPr>
          <p:spPr bwMode="gray">
            <a:xfrm>
              <a:off x="2251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3" name="Oval 4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7628" name="Oval 44"/>
            <p:cNvSpPr>
              <a:spLocks noChangeArrowheads="1"/>
            </p:cNvSpPr>
            <p:nvPr/>
          </p:nvSpPr>
          <p:spPr bwMode="gray">
            <a:xfrm>
              <a:off x="2338" y="1936"/>
              <a:ext cx="1096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5" name="Oval 4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3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build="p" animBg="1"/>
      <p:bldP spid="13321" grpId="0" build="allAtOnce" animBg="1"/>
      <p:bldP spid="13322" grpId="0" build="allAtOnce" animBg="1"/>
      <p:bldP spid="13323" grpId="0" build="allAtOnce" animBg="1"/>
      <p:bldP spid="1332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Устная работа.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mtClean="0"/>
              <a:t>Что такое квадратный трехчлен?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mtClean="0"/>
              <a:t>Как найти корни квадратного трехчлена?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mtClean="0"/>
              <a:t>Какая функция называется квадратичной функцией?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mtClean="0"/>
              <a:t>Отчего зависит расположение графика квадратичной функции в системе координат?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mtClean="0"/>
              <a:t>Объясните эту зависимость?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graphicFrame>
        <p:nvGraphicFramePr>
          <p:cNvPr id="96291" name="Group 35"/>
          <p:cNvGraphicFramePr>
            <a:graphicFrameLocks noGrp="1"/>
          </p:cNvGraphicFramePr>
          <p:nvPr>
            <p:ph type="tbl" idx="1"/>
          </p:nvPr>
        </p:nvGraphicFramePr>
        <p:xfrm>
          <a:off x="179388" y="1268413"/>
          <a:ext cx="6207125" cy="5230813"/>
        </p:xfrm>
        <a:graphic>
          <a:graphicData uri="http://schemas.openxmlformats.org/drawingml/2006/table">
            <a:tbl>
              <a:tblPr/>
              <a:tblGrid>
                <a:gridCol w="2101850"/>
                <a:gridCol w="1925638"/>
                <a:gridCol w="2179637"/>
              </a:tblGrid>
              <a:tr h="174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D&gt;0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Две точки пересечения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с осью 0х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D&lt;0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Нет точек пересечения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с осью 0х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D=0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Одна точка пересечения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с осью 0х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83" name="Line 37"/>
          <p:cNvSpPr>
            <a:spLocks noChangeShapeType="1"/>
          </p:cNvSpPr>
          <p:nvPr/>
        </p:nvSpPr>
        <p:spPr bwMode="auto">
          <a:xfrm>
            <a:off x="214313" y="3929063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Line 38"/>
          <p:cNvSpPr>
            <a:spLocks noChangeShapeType="1"/>
          </p:cNvSpPr>
          <p:nvPr/>
        </p:nvSpPr>
        <p:spPr bwMode="auto">
          <a:xfrm>
            <a:off x="4714875" y="4071938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5" name="Line 39"/>
          <p:cNvSpPr>
            <a:spLocks noChangeShapeType="1"/>
          </p:cNvSpPr>
          <p:nvPr/>
        </p:nvSpPr>
        <p:spPr bwMode="auto">
          <a:xfrm>
            <a:off x="2357438" y="39290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6" name="Line 40"/>
          <p:cNvSpPr>
            <a:spLocks noChangeShapeType="1"/>
          </p:cNvSpPr>
          <p:nvPr/>
        </p:nvSpPr>
        <p:spPr bwMode="auto">
          <a:xfrm>
            <a:off x="357188" y="5715000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7" name="Line 41"/>
          <p:cNvSpPr>
            <a:spLocks noChangeShapeType="1"/>
          </p:cNvSpPr>
          <p:nvPr/>
        </p:nvSpPr>
        <p:spPr bwMode="auto">
          <a:xfrm>
            <a:off x="2357438" y="5286375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8" name="Line 51"/>
          <p:cNvSpPr>
            <a:spLocks noChangeShapeType="1"/>
          </p:cNvSpPr>
          <p:nvPr/>
        </p:nvSpPr>
        <p:spPr bwMode="auto">
          <a:xfrm>
            <a:off x="4286250" y="5429250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5389" name="Picture 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5"/>
            <a:ext cx="24765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0" name="Picture 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14688"/>
            <a:ext cx="165893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1" name="Picture 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3071813"/>
            <a:ext cx="1366837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2" name="Picture 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6313"/>
            <a:ext cx="2303463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3" name="Picture 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5143500"/>
            <a:ext cx="2303463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4" name="Picture 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5214938"/>
            <a:ext cx="2303463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Построение графиков функций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mtClean="0"/>
              <a:t>Построить график функции: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85813" y="2786063"/>
          <a:ext cx="4535487" cy="2165350"/>
        </p:xfrm>
        <a:graphic>
          <a:graphicData uri="http://schemas.openxmlformats.org/presentationml/2006/ole">
            <p:oleObj spid="_x0000_s1026" name="Формула" r:id="rId3" imgW="1117440" imgH="533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600" smtClean="0"/>
              <a:t>Объяснение</a:t>
            </a:r>
            <a:r>
              <a:rPr lang="ru-RU" sz="2800" smtClean="0"/>
              <a:t>.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0" y="1857375"/>
            <a:ext cx="8507413" cy="4456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u="sng" smtClean="0">
                <a:solidFill>
                  <a:srgbClr val="FF3300"/>
                </a:solidFill>
              </a:rPr>
              <a:t>Определение.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Неравенства вида </a:t>
            </a:r>
            <a:r>
              <a:rPr lang="en-US" smtClean="0"/>
              <a:t>ax</a:t>
            </a:r>
            <a:r>
              <a:rPr lang="en-US" baseline="30000" smtClean="0"/>
              <a:t>2</a:t>
            </a:r>
            <a:r>
              <a:rPr lang="en-US" smtClean="0"/>
              <a:t>+bx+c&gt;0 </a:t>
            </a:r>
            <a:r>
              <a:rPr lang="ru-RU" smtClean="0"/>
              <a:t>и </a:t>
            </a:r>
            <a:r>
              <a:rPr lang="en-US" smtClean="0"/>
              <a:t>ax</a:t>
            </a:r>
            <a:r>
              <a:rPr lang="en-US" baseline="30000" smtClean="0"/>
              <a:t>2</a:t>
            </a:r>
            <a:r>
              <a:rPr lang="en-US" smtClean="0"/>
              <a:t>+bx+c&lt;0</a:t>
            </a:r>
            <a:r>
              <a:rPr lang="ru-RU" smtClean="0"/>
              <a:t>, где</a:t>
            </a:r>
            <a:r>
              <a:rPr lang="en-US" smtClean="0"/>
              <a:t> x – </a:t>
            </a:r>
            <a:r>
              <a:rPr lang="ru-RU" smtClean="0"/>
              <a:t>переменная, </a:t>
            </a:r>
            <a:r>
              <a:rPr lang="en-US" smtClean="0"/>
              <a:t>a,</a:t>
            </a:r>
            <a:r>
              <a:rPr lang="ru-RU" smtClean="0"/>
              <a:t> </a:t>
            </a:r>
            <a:r>
              <a:rPr lang="en-US" smtClean="0"/>
              <a:t>b,</a:t>
            </a:r>
            <a:r>
              <a:rPr lang="ru-RU" smtClean="0"/>
              <a:t> </a:t>
            </a:r>
            <a:r>
              <a:rPr lang="en-US" smtClean="0"/>
              <a:t>c</a:t>
            </a:r>
            <a:r>
              <a:rPr lang="ru-RU" smtClean="0"/>
              <a:t>- числа, причем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называют неравенствами второй степени с одной переменной.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Решение неравенств второй степени с одной переменной можно свести к нахождению промежутков, в которых соответствующая квадратичная функция принимает положительные или отрицательные значения.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715000" y="2786063"/>
          <a:ext cx="1008063" cy="504825"/>
        </p:xfrm>
        <a:graphic>
          <a:graphicData uri="http://schemas.openxmlformats.org/presentationml/2006/ole">
            <p:oleObj spid="_x0000_s2050" name="Формула" r:id="rId3" imgW="35532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862888" cy="539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Алгоритм решения неравенства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 2" pitchFamily="18" charset="2"/>
              <a:buNone/>
            </a:pPr>
            <a:r>
              <a:rPr lang="ru-RU" sz="2800" smtClean="0"/>
              <a:t>1.  Находим дискриминант квадратного трехчлена и выясняем, имеет ли он корни.</a:t>
            </a:r>
          </a:p>
          <a:p>
            <a:pPr marL="533400" indent="-533400" eaLnBrk="1" hangingPunct="1">
              <a:buFont typeface="Wingdings 2" pitchFamily="18" charset="2"/>
              <a:buNone/>
            </a:pPr>
            <a:r>
              <a:rPr lang="ru-RU" sz="2800" smtClean="0"/>
              <a:t>2. Изображаем схематично график функции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800" smtClean="0"/>
              <a:t>(ось </a:t>
            </a:r>
            <a:r>
              <a:rPr lang="en-US" sz="2800" smtClean="0"/>
              <a:t>0y </a:t>
            </a:r>
            <a:r>
              <a:rPr lang="ru-RU" sz="2800" smtClean="0"/>
              <a:t>не чертим)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800" smtClean="0"/>
              <a:t>3. Находим промежутки, когда у</a:t>
            </a:r>
            <a:r>
              <a:rPr lang="en-US" sz="2800" smtClean="0"/>
              <a:t>&gt;0</a:t>
            </a:r>
            <a:r>
              <a:rPr lang="ru-RU" sz="2800" smtClean="0"/>
              <a:t> или </a:t>
            </a:r>
            <a:r>
              <a:rPr lang="en-US" sz="2800" smtClean="0"/>
              <a:t>y&lt;0.</a:t>
            </a:r>
            <a:r>
              <a:rPr lang="ru-RU" sz="2800" smtClean="0"/>
              <a:t>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800" smtClean="0"/>
              <a:t>4. Записываем ответ.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929063" y="3214688"/>
          <a:ext cx="3457575" cy="808037"/>
        </p:xfrm>
        <a:graphic>
          <a:graphicData uri="http://schemas.openxmlformats.org/presentationml/2006/ole">
            <p:oleObj spid="_x0000_s3074" name="Формула" r:id="rId3" imgW="97776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42875"/>
            <a:ext cx="8329612" cy="928688"/>
          </a:xfrm>
        </p:spPr>
        <p:txBody>
          <a:bodyPr/>
          <a:lstStyle/>
          <a:p>
            <a:pPr eaLnBrk="1" hangingPunct="1"/>
            <a:r>
              <a:rPr lang="ru-RU" smtClean="0"/>
              <a:t>Пример оформления.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285875"/>
            <a:ext cx="8572500" cy="45608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1.</a:t>
            </a:r>
            <a:r>
              <a:rPr lang="ru-RU" smtClean="0"/>
              <a:t>Решить неравенство: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Решение: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Графиком функции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Является парабола, ветви которой направлены вверх.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Решим уравнение 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4500563" y="1143000"/>
          <a:ext cx="3600450" cy="711200"/>
        </p:xfrm>
        <a:graphic>
          <a:graphicData uri="http://schemas.openxmlformats.org/presentationml/2006/ole">
            <p:oleObj spid="_x0000_s4098" name="Формула" r:id="rId3" imgW="1028520" imgH="203040" progId="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4071938" y="2571750"/>
          <a:ext cx="2736850" cy="593725"/>
        </p:xfrm>
        <a:graphic>
          <a:graphicData uri="http://schemas.openxmlformats.org/presentationml/2006/ole">
            <p:oleObj spid="_x0000_s4099" name="Формула" r:id="rId4" imgW="1054080" imgH="228600" progId="">
              <p:embed/>
            </p:oleObj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4572000" y="3860800"/>
          <a:ext cx="2808288" cy="554038"/>
        </p:xfrm>
        <a:graphic>
          <a:graphicData uri="http://schemas.openxmlformats.org/presentationml/2006/ole">
            <p:oleObj spid="_x0000_s4100" name="Формула" r:id="rId5" imgW="1028520" imgH="203040" progId="">
              <p:embed/>
            </p:oleObj>
          </a:graphicData>
        </a:graphic>
      </p:graphicFrame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785813" y="4357688"/>
          <a:ext cx="2663825" cy="2243137"/>
        </p:xfrm>
        <a:graphic>
          <a:graphicData uri="http://schemas.openxmlformats.org/presentationml/2006/ole">
            <p:oleObj spid="_x0000_s4101" name="Формула" r:id="rId6" imgW="1206360" imgH="1015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7859713" cy="5148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Изобразим схематически график функции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Ответ: 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71550" y="1773238"/>
          <a:ext cx="4151313" cy="900112"/>
        </p:xfrm>
        <a:graphic>
          <a:graphicData uri="http://schemas.openxmlformats.org/presentationml/2006/ole">
            <p:oleObj spid="_x0000_s5122" name="Формула" r:id="rId3" imgW="1054080" imgH="228600" progId="">
              <p:embed/>
            </p:oleObj>
          </a:graphicData>
        </a:graphic>
      </p:graphicFrame>
      <p:sp>
        <p:nvSpPr>
          <p:cNvPr id="13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>
            <a:off x="900113" y="38608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92375"/>
            <a:ext cx="855345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3" name="Object 12"/>
          <p:cNvGraphicFramePr>
            <a:graphicFrameLocks noChangeAspect="1"/>
          </p:cNvGraphicFramePr>
          <p:nvPr/>
        </p:nvGraphicFramePr>
        <p:xfrm>
          <a:off x="2051050" y="3860800"/>
          <a:ext cx="573088" cy="936625"/>
        </p:xfrm>
        <a:graphic>
          <a:graphicData uri="http://schemas.openxmlformats.org/presentationml/2006/ole">
            <p:oleObj spid="_x0000_s5123" name="Формула" r:id="rId5" imgW="241200" imgH="393480" progId="">
              <p:embed/>
            </p:oleObj>
          </a:graphicData>
        </a:graphic>
      </p:graphicFrame>
      <p:sp>
        <p:nvSpPr>
          <p:cNvPr id="5131" name="AutoShape 14"/>
          <p:cNvSpPr>
            <a:spLocks noChangeArrowheads="1"/>
          </p:cNvSpPr>
          <p:nvPr/>
        </p:nvSpPr>
        <p:spPr bwMode="auto">
          <a:xfrm>
            <a:off x="4787900" y="3716338"/>
            <a:ext cx="217488" cy="215900"/>
          </a:xfrm>
          <a:custGeom>
            <a:avLst/>
            <a:gdLst>
              <a:gd name="T0" fmla="*/ 11024740 w 21600"/>
              <a:gd name="T1" fmla="*/ 0 h 21600"/>
              <a:gd name="T2" fmla="*/ 3228831 w 21600"/>
              <a:gd name="T3" fmla="*/ 3158577 h 21600"/>
              <a:gd name="T4" fmla="*/ 0 w 21600"/>
              <a:gd name="T5" fmla="*/ 10785006 h 21600"/>
              <a:gd name="T6" fmla="*/ 3228831 w 21600"/>
              <a:gd name="T7" fmla="*/ 18411441 h 21600"/>
              <a:gd name="T8" fmla="*/ 11024740 w 21600"/>
              <a:gd name="T9" fmla="*/ 21570011 h 21600"/>
              <a:gd name="T10" fmla="*/ 18820645 w 21600"/>
              <a:gd name="T11" fmla="*/ 18411441 h 21600"/>
              <a:gd name="T12" fmla="*/ 22049479 w 21600"/>
              <a:gd name="T13" fmla="*/ 10785006 h 21600"/>
              <a:gd name="T14" fmla="*/ 18820645 w 21600"/>
              <a:gd name="T15" fmla="*/ 315857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AutoShape 15"/>
          <p:cNvSpPr>
            <a:spLocks noChangeArrowheads="1"/>
          </p:cNvSpPr>
          <p:nvPr/>
        </p:nvSpPr>
        <p:spPr bwMode="auto">
          <a:xfrm>
            <a:off x="2700338" y="3716338"/>
            <a:ext cx="215900" cy="215900"/>
          </a:xfrm>
          <a:custGeom>
            <a:avLst/>
            <a:gdLst>
              <a:gd name="T0" fmla="*/ 10785006 w 21600"/>
              <a:gd name="T1" fmla="*/ 0 h 21600"/>
              <a:gd name="T2" fmla="*/ 3158577 w 21600"/>
              <a:gd name="T3" fmla="*/ 3158577 h 21600"/>
              <a:gd name="T4" fmla="*/ 0 w 21600"/>
              <a:gd name="T5" fmla="*/ 10785006 h 21600"/>
              <a:gd name="T6" fmla="*/ 3158577 w 21600"/>
              <a:gd name="T7" fmla="*/ 18411441 h 21600"/>
              <a:gd name="T8" fmla="*/ 10785006 w 21600"/>
              <a:gd name="T9" fmla="*/ 21570011 h 21600"/>
              <a:gd name="T10" fmla="*/ 18411441 w 21600"/>
              <a:gd name="T11" fmla="*/ 18411441 h 21600"/>
              <a:gd name="T12" fmla="*/ 21570011 w 21600"/>
              <a:gd name="T13" fmla="*/ 10785006 h 21600"/>
              <a:gd name="T14" fmla="*/ 18411441 w 21600"/>
              <a:gd name="T15" fmla="*/ 315857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Text Box 16"/>
          <p:cNvSpPr txBox="1">
            <a:spLocks noChangeArrowheads="1"/>
          </p:cNvSpPr>
          <p:nvPr/>
        </p:nvSpPr>
        <p:spPr bwMode="auto">
          <a:xfrm>
            <a:off x="4859338" y="3933825"/>
            <a:ext cx="527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50D15"/>
                </a:solidFill>
              </a:rPr>
              <a:t>4</a:t>
            </a:r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7359650" y="38084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х</a:t>
            </a:r>
          </a:p>
        </p:txBody>
      </p:sp>
      <p:graphicFrame>
        <p:nvGraphicFramePr>
          <p:cNvPr id="5124" name="Object 18"/>
          <p:cNvGraphicFramePr>
            <a:graphicFrameLocks noChangeAspect="1"/>
          </p:cNvGraphicFramePr>
          <p:nvPr/>
        </p:nvGraphicFramePr>
        <p:xfrm>
          <a:off x="1908175" y="4986338"/>
          <a:ext cx="3671888" cy="1287462"/>
        </p:xfrm>
        <a:graphic>
          <a:graphicData uri="http://schemas.openxmlformats.org/presentationml/2006/ole">
            <p:oleObj spid="_x0000_s5124" name="Формула" r:id="rId6" imgW="123156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285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Поток</vt:lpstr>
      <vt:lpstr>Формула</vt:lpstr>
      <vt:lpstr>Решение неравенств второй степени с одной переменной</vt:lpstr>
      <vt:lpstr>План урока.</vt:lpstr>
      <vt:lpstr>Устная работа.</vt:lpstr>
      <vt:lpstr>Слайд 4</vt:lpstr>
      <vt:lpstr>Построение графиков функций</vt:lpstr>
      <vt:lpstr>Объяснение.</vt:lpstr>
      <vt:lpstr>Алгоритм решения неравенства</vt:lpstr>
      <vt:lpstr>Пример оформления.</vt:lpstr>
      <vt:lpstr>Слайд 9</vt:lpstr>
      <vt:lpstr>Пример оформления.</vt:lpstr>
      <vt:lpstr>Слайд 11</vt:lpstr>
      <vt:lpstr>Решение примеров.</vt:lpstr>
      <vt:lpstr>Задание на дом.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2012-12-21T19:01:48Z</dcterms:modified>
</cp:coreProperties>
</file>