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82" r:id="rId12"/>
    <p:sldId id="267" r:id="rId13"/>
    <p:sldId id="268" r:id="rId14"/>
    <p:sldId id="280" r:id="rId15"/>
    <p:sldId id="269" r:id="rId16"/>
    <p:sldId id="270" r:id="rId17"/>
    <p:sldId id="271" r:id="rId18"/>
    <p:sldId id="272" r:id="rId19"/>
    <p:sldId id="273" r:id="rId20"/>
    <p:sldId id="283" r:id="rId21"/>
    <p:sldId id="274" r:id="rId22"/>
    <p:sldId id="275" r:id="rId23"/>
    <p:sldId id="276" r:id="rId24"/>
    <p:sldId id="277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4" r:id="rId34"/>
    <p:sldId id="293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Состав табачного дыма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синильная кислота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пиридиновые основания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никотин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180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аммиак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640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оксид углерода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920</c:v>
                </c:pt>
              </c:numCache>
            </c:numRef>
          </c:val>
        </c:ser>
        <c:shape val="cylinder"/>
        <c:axId val="71850240"/>
        <c:axId val="71864320"/>
        <c:axId val="0"/>
      </c:bar3DChart>
      <c:catAx>
        <c:axId val="71850240"/>
        <c:scaling>
          <c:orientation val="minMax"/>
        </c:scaling>
        <c:delete val="1"/>
        <c:axPos val="b"/>
        <c:majorTickMark val="none"/>
        <c:tickLblPos val="nextTo"/>
        <c:crossAx val="71864320"/>
        <c:crosses val="autoZero"/>
        <c:auto val="1"/>
        <c:lblAlgn val="ctr"/>
        <c:lblOffset val="100"/>
      </c:catAx>
      <c:valAx>
        <c:axId val="718643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мг</a:t>
                </a:r>
                <a:endParaRPr lang="ru-RU" dirty="0"/>
              </a:p>
            </c:rich>
          </c:tx>
          <c:layout/>
        </c:title>
        <c:numFmt formatCode="General" sourceLinked="1"/>
        <c:tickLblPos val="nextTo"/>
        <c:crossAx val="718502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1B4D8-6B6D-48BC-8032-B6BE2231F559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41535B-4C73-4D16-98EC-7EE5BF642DCD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>
                  <a:lumMod val="50000"/>
                </a:schemeClr>
              </a:solidFill>
            </a:rPr>
            <a:t>Христофор Колумб был первым европейцем, столкнувшимся с </a:t>
          </a:r>
          <a:r>
            <a:rPr lang="ru-RU" sz="2000" b="1" dirty="0" err="1" smtClean="0">
              <a:solidFill>
                <a:schemeClr val="accent2">
                  <a:lumMod val="50000"/>
                </a:schemeClr>
              </a:solidFill>
            </a:rPr>
            <a:t>табакокурением</a:t>
          </a:r>
          <a:r>
            <a:rPr lang="ru-RU" sz="2000" b="1" dirty="0" smtClean="0">
              <a:solidFill>
                <a:schemeClr val="accent2">
                  <a:lumMod val="50000"/>
                </a:schemeClr>
              </a:solidFill>
            </a:rPr>
            <a:t>. Во время его первого путешествия в Новый свет (1492 г.)он увидел, как жители острова Куба сосут плотно свернутые тлеющие листья какого-то растения. Растение это называлось </a:t>
          </a:r>
          <a:r>
            <a:rPr lang="ru-RU" sz="2000" b="1" dirty="0" err="1" smtClean="0">
              <a:solidFill>
                <a:schemeClr val="accent2">
                  <a:lumMod val="50000"/>
                </a:schemeClr>
              </a:solidFill>
            </a:rPr>
            <a:t>каоба</a:t>
          </a:r>
          <a:r>
            <a:rPr lang="ru-RU" sz="2000" b="1" dirty="0" smtClean="0">
              <a:solidFill>
                <a:schemeClr val="accent2">
                  <a:lumMod val="50000"/>
                </a:schemeClr>
              </a:solidFill>
            </a:rPr>
            <a:t>, а трубки для вдыхания курительной смеси – </a:t>
          </a:r>
          <a:r>
            <a:rPr lang="ru-RU" sz="2000" b="1" dirty="0" err="1" smtClean="0">
              <a:solidFill>
                <a:schemeClr val="accent2">
                  <a:lumMod val="50000"/>
                </a:schemeClr>
              </a:solidFill>
            </a:rPr>
            <a:t>табако</a:t>
          </a:r>
          <a:r>
            <a:rPr lang="ru-RU" sz="2000" b="1" dirty="0" smtClean="0">
              <a:solidFill>
                <a:schemeClr val="accent2">
                  <a:lumMod val="50000"/>
                </a:schemeClr>
              </a:solidFill>
            </a:rPr>
            <a:t>. От них и </a:t>
          </a:r>
          <a:r>
            <a:rPr lang="ru-RU" sz="2000" b="1" dirty="0" err="1" smtClean="0">
              <a:solidFill>
                <a:schemeClr val="accent2">
                  <a:lumMod val="50000"/>
                </a:schemeClr>
              </a:solidFill>
            </a:rPr>
            <a:t>произшло</a:t>
          </a:r>
          <a:r>
            <a:rPr lang="ru-RU" sz="2000" b="1" dirty="0" smtClean="0">
              <a:solidFill>
                <a:schemeClr val="accent2">
                  <a:lumMod val="50000"/>
                </a:schemeClr>
              </a:solidFill>
            </a:rPr>
            <a:t> слово табак.</a:t>
          </a:r>
          <a:endParaRPr lang="ru-RU" sz="2000" b="1" dirty="0">
            <a:solidFill>
              <a:schemeClr val="accent2">
                <a:lumMod val="50000"/>
              </a:schemeClr>
            </a:solidFill>
          </a:endParaRPr>
        </a:p>
      </dgm:t>
    </dgm:pt>
    <dgm:pt modelId="{922E002D-6613-4023-93F8-4A8F09022EC6}" type="parTrans" cxnId="{0954A7E3-E141-44FD-A91B-1075A1ED498D}">
      <dgm:prSet/>
      <dgm:spPr/>
      <dgm:t>
        <a:bodyPr/>
        <a:lstStyle/>
        <a:p>
          <a:endParaRPr lang="ru-RU"/>
        </a:p>
      </dgm:t>
    </dgm:pt>
    <dgm:pt modelId="{4DA60A8C-F1C3-4CEA-95E4-A5137A3958CF}" type="sibTrans" cxnId="{0954A7E3-E141-44FD-A91B-1075A1ED498D}">
      <dgm:prSet/>
      <dgm:spPr/>
      <dgm:t>
        <a:bodyPr/>
        <a:lstStyle/>
        <a:p>
          <a:endParaRPr lang="ru-RU"/>
        </a:p>
      </dgm:t>
    </dgm:pt>
    <dgm:pt modelId="{828595A4-655C-420A-8D44-DFA5371841A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1">
                  <a:lumMod val="75000"/>
                </a:schemeClr>
              </a:solidFill>
            </a:rPr>
            <a:t>В   </a:t>
          </a:r>
          <a:r>
            <a:rPr lang="ru-RU" sz="1800" b="1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 action="ppaction://hlinksldjump"/>
            </a:rPr>
            <a:t>     </a:t>
          </a:r>
          <a:r>
            <a:rPr lang="ru-RU" sz="1800" b="1" dirty="0" smtClean="0">
              <a:solidFill>
                <a:schemeClr val="accent1">
                  <a:lumMod val="75000"/>
                </a:schemeClr>
              </a:solidFill>
            </a:rPr>
            <a:t>    г. Французский посол в Португалии Жан </a:t>
          </a:r>
          <a:r>
            <a:rPr lang="ru-RU" sz="1800" b="1" dirty="0" err="1" smtClean="0">
              <a:solidFill>
                <a:schemeClr val="accent1">
                  <a:lumMod val="75000"/>
                </a:schemeClr>
              </a:solidFill>
            </a:rPr>
            <a:t>Нико</a:t>
          </a:r>
          <a:r>
            <a:rPr lang="ru-RU" sz="1800" b="1" dirty="0" smtClean="0">
              <a:solidFill>
                <a:schemeClr val="accent1">
                  <a:lumMod val="75000"/>
                </a:schemeClr>
              </a:solidFill>
            </a:rPr>
            <a:t> подарил королеве  Екатерине Медичи , страдавшей мигренью, табачный порошок. По имени </a:t>
          </a:r>
          <a:r>
            <a:rPr lang="ru-RU" sz="1800" b="1" dirty="0" err="1" smtClean="0">
              <a:solidFill>
                <a:schemeClr val="accent1">
                  <a:lumMod val="75000"/>
                </a:schemeClr>
              </a:solidFill>
            </a:rPr>
            <a:t>Нико</a:t>
          </a:r>
          <a:r>
            <a:rPr lang="ru-RU" sz="1800" b="1" dirty="0" smtClean="0">
              <a:solidFill>
                <a:schemeClr val="accent1">
                  <a:lumMod val="75000"/>
                </a:schemeClr>
              </a:solidFill>
            </a:rPr>
            <a:t> названо основное вредное вещество табака – никотин.</a:t>
          </a:r>
          <a:endParaRPr lang="ru-RU" sz="1800" b="1" dirty="0">
            <a:solidFill>
              <a:schemeClr val="accent1">
                <a:lumMod val="75000"/>
              </a:schemeClr>
            </a:solidFill>
          </a:endParaRPr>
        </a:p>
      </dgm:t>
    </dgm:pt>
    <dgm:pt modelId="{82D915A7-9E72-49FD-99A3-384980FA0562}" type="parTrans" cxnId="{A138F56D-CFE7-4CA5-A2FC-D98FA4BC5EB5}">
      <dgm:prSet/>
      <dgm:spPr/>
      <dgm:t>
        <a:bodyPr/>
        <a:lstStyle/>
        <a:p>
          <a:endParaRPr lang="ru-RU"/>
        </a:p>
      </dgm:t>
    </dgm:pt>
    <dgm:pt modelId="{6C595E20-3465-4B5F-A07F-3F6F324F648E}" type="sibTrans" cxnId="{A138F56D-CFE7-4CA5-A2FC-D98FA4BC5EB5}">
      <dgm:prSet/>
      <dgm:spPr/>
      <dgm:t>
        <a:bodyPr/>
        <a:lstStyle/>
        <a:p>
          <a:endParaRPr lang="ru-RU"/>
        </a:p>
      </dgm:t>
    </dgm:pt>
    <dgm:pt modelId="{FDBCAC65-EAD3-47FB-9010-7CA767EA9FEE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3">
                  <a:lumMod val="75000"/>
                </a:schemeClr>
              </a:solidFill>
            </a:rPr>
            <a:t>В    </a:t>
          </a:r>
          <a:r>
            <a:rPr lang="ru-RU" sz="1800" b="1" dirty="0" smtClean="0">
              <a:solidFill>
                <a:schemeClr val="accent3">
                  <a:lumMod val="75000"/>
                </a:schemeClr>
              </a:solidFill>
              <a:hlinkClick xmlns:r="http://schemas.openxmlformats.org/officeDocument/2006/relationships" r:id="rId1" action="ppaction://hlinksldjump"/>
            </a:rPr>
            <a:t>     </a:t>
          </a:r>
          <a:r>
            <a:rPr lang="ru-RU" sz="1800" b="1" dirty="0" smtClean="0">
              <a:solidFill>
                <a:schemeClr val="accent3">
                  <a:lumMod val="75000"/>
                </a:schemeClr>
              </a:solidFill>
            </a:rPr>
            <a:t>     г. табак был завезен в Россию английскими купцами через Архангельск.</a:t>
          </a:r>
          <a:endParaRPr lang="ru-RU" sz="1800" b="1" dirty="0">
            <a:solidFill>
              <a:schemeClr val="accent3">
                <a:lumMod val="75000"/>
              </a:schemeClr>
            </a:solidFill>
          </a:endParaRPr>
        </a:p>
      </dgm:t>
    </dgm:pt>
    <dgm:pt modelId="{DF1DBC57-7FF4-45E6-BE50-CBE86CACBE59}" type="parTrans" cxnId="{F70BAC83-294E-4FFE-89BA-ADCEDDCE10D1}">
      <dgm:prSet/>
      <dgm:spPr/>
      <dgm:t>
        <a:bodyPr/>
        <a:lstStyle/>
        <a:p>
          <a:endParaRPr lang="ru-RU"/>
        </a:p>
      </dgm:t>
    </dgm:pt>
    <dgm:pt modelId="{66A6B667-AEDC-4FDE-A97F-70A9AB3BC0DA}" type="sibTrans" cxnId="{F70BAC83-294E-4FFE-89BA-ADCEDDCE10D1}">
      <dgm:prSet/>
      <dgm:spPr/>
      <dgm:t>
        <a:bodyPr/>
        <a:lstStyle/>
        <a:p>
          <a:endParaRPr lang="ru-RU"/>
        </a:p>
      </dgm:t>
    </dgm:pt>
    <dgm:pt modelId="{5FF0F310-1E50-445D-B3E0-E713225348B5}" type="pres">
      <dgm:prSet presAssocID="{C6A1B4D8-6B6D-48BC-8032-B6BE2231F559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079167-6A80-4BC9-BD59-94CD39DD2A4B}" type="pres">
      <dgm:prSet presAssocID="{C6A1B4D8-6B6D-48BC-8032-B6BE2231F559}" presName="arrow" presStyleLbl="bgShp" presStyleIdx="0" presStyleCnt="1" custScaleY="118823" custLinFactNeighborX="-6660" custLinFactNeighborY="-420"/>
      <dgm:spPr/>
    </dgm:pt>
    <dgm:pt modelId="{980033D7-C95C-4FEC-8D83-A508CEFBD6AD}" type="pres">
      <dgm:prSet presAssocID="{C6A1B4D8-6B6D-48BC-8032-B6BE2231F559}" presName="arrowDiagram3" presStyleCnt="0"/>
      <dgm:spPr/>
    </dgm:pt>
    <dgm:pt modelId="{754EF7F4-D410-471F-B365-498DBEE60984}" type="pres">
      <dgm:prSet presAssocID="{8A41535B-4C73-4D16-98EC-7EE5BF642DCD}" presName="bullet3a" presStyleLbl="node1" presStyleIdx="0" presStyleCnt="3" custLinFactX="-100000" custLinFactNeighborX="-127500" custLinFactNeighborY="76079"/>
      <dgm:spPr/>
    </dgm:pt>
    <dgm:pt modelId="{8E931C07-BBC7-4363-91DC-AE91FA70BC3C}" type="pres">
      <dgm:prSet presAssocID="{8A41535B-4C73-4D16-98EC-7EE5BF642DCD}" presName="textBox3a" presStyleLbl="revTx" presStyleIdx="0" presStyleCnt="3" custScaleX="334513" custScaleY="95399" custLinFactNeighborX="97111" custLinFactNeighborY="61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A6BAB-D4C9-415F-9310-5B0D72DE5410}" type="pres">
      <dgm:prSet presAssocID="{828595A4-655C-420A-8D44-DFA5371841AD}" presName="bullet3b" presStyleLbl="node1" presStyleIdx="1" presStyleCnt="3" custLinFactX="-85041" custLinFactNeighborX="-100000" custLinFactNeighborY="28053"/>
      <dgm:spPr/>
    </dgm:pt>
    <dgm:pt modelId="{AAF5290E-1E76-4E27-91EE-51F10AF5B55E}" type="pres">
      <dgm:prSet presAssocID="{828595A4-655C-420A-8D44-DFA5371841AD}" presName="textBox3b" presStyleLbl="revTx" presStyleIdx="1" presStyleCnt="3" custScaleX="262604" custScaleY="29869" custLinFactNeighborX="10763" custLinFactNeighborY="-33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B78DD-2E90-4B9D-A403-89738CAEEF39}" type="pres">
      <dgm:prSet presAssocID="{FDBCAC65-EAD3-47FB-9010-7CA767EA9FEE}" presName="bullet3c" presStyleLbl="node1" presStyleIdx="2" presStyleCnt="3" custLinFactX="-44710" custLinFactNeighborX="-100000" custLinFactNeighborY="-40457"/>
      <dgm:spPr/>
    </dgm:pt>
    <dgm:pt modelId="{A38A2957-CCDE-43C5-8ACA-962E3FA71EB9}" type="pres">
      <dgm:prSet presAssocID="{FDBCAC65-EAD3-47FB-9010-7CA767EA9FEE}" presName="textBox3c" presStyleLbl="revTx" presStyleIdx="2" presStyleCnt="3" custScaleX="184034" custScaleY="20682" custLinFactNeighborX="-37511" custLinFactNeighborY="-45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1E696F-3D20-4A82-B98F-F9E6CE63E6CC}" type="presOf" srcId="{8A41535B-4C73-4D16-98EC-7EE5BF642DCD}" destId="{8E931C07-BBC7-4363-91DC-AE91FA70BC3C}" srcOrd="0" destOrd="0" presId="urn:microsoft.com/office/officeart/2005/8/layout/arrow2"/>
    <dgm:cxn modelId="{0954A7E3-E141-44FD-A91B-1075A1ED498D}" srcId="{C6A1B4D8-6B6D-48BC-8032-B6BE2231F559}" destId="{8A41535B-4C73-4D16-98EC-7EE5BF642DCD}" srcOrd="0" destOrd="0" parTransId="{922E002D-6613-4023-93F8-4A8F09022EC6}" sibTransId="{4DA60A8C-F1C3-4CEA-95E4-A5137A3958CF}"/>
    <dgm:cxn modelId="{459FF743-09E8-4E92-BAD5-E99DED0D7DDC}" type="presOf" srcId="{828595A4-655C-420A-8D44-DFA5371841AD}" destId="{AAF5290E-1E76-4E27-91EE-51F10AF5B55E}" srcOrd="0" destOrd="0" presId="urn:microsoft.com/office/officeart/2005/8/layout/arrow2"/>
    <dgm:cxn modelId="{F70BAC83-294E-4FFE-89BA-ADCEDDCE10D1}" srcId="{C6A1B4D8-6B6D-48BC-8032-B6BE2231F559}" destId="{FDBCAC65-EAD3-47FB-9010-7CA767EA9FEE}" srcOrd="2" destOrd="0" parTransId="{DF1DBC57-7FF4-45E6-BE50-CBE86CACBE59}" sibTransId="{66A6B667-AEDC-4FDE-A97F-70A9AB3BC0DA}"/>
    <dgm:cxn modelId="{A138F56D-CFE7-4CA5-A2FC-D98FA4BC5EB5}" srcId="{C6A1B4D8-6B6D-48BC-8032-B6BE2231F559}" destId="{828595A4-655C-420A-8D44-DFA5371841AD}" srcOrd="1" destOrd="0" parTransId="{82D915A7-9E72-49FD-99A3-384980FA0562}" sibTransId="{6C595E20-3465-4B5F-A07F-3F6F324F648E}"/>
    <dgm:cxn modelId="{8CF0C0C1-7336-4351-AD45-E2F636A0BF40}" type="presOf" srcId="{C6A1B4D8-6B6D-48BC-8032-B6BE2231F559}" destId="{5FF0F310-1E50-445D-B3E0-E713225348B5}" srcOrd="0" destOrd="0" presId="urn:microsoft.com/office/officeart/2005/8/layout/arrow2"/>
    <dgm:cxn modelId="{5C26F96A-64A3-4E98-A027-052788A09B6B}" type="presOf" srcId="{FDBCAC65-EAD3-47FB-9010-7CA767EA9FEE}" destId="{A38A2957-CCDE-43C5-8ACA-962E3FA71EB9}" srcOrd="0" destOrd="0" presId="urn:microsoft.com/office/officeart/2005/8/layout/arrow2"/>
    <dgm:cxn modelId="{9F95FA85-5EC1-4D49-8086-177700588204}" type="presParOf" srcId="{5FF0F310-1E50-445D-B3E0-E713225348B5}" destId="{B3079167-6A80-4BC9-BD59-94CD39DD2A4B}" srcOrd="0" destOrd="0" presId="urn:microsoft.com/office/officeart/2005/8/layout/arrow2"/>
    <dgm:cxn modelId="{080DECC4-9B84-48FA-88CC-794DA1BB58F2}" type="presParOf" srcId="{5FF0F310-1E50-445D-B3E0-E713225348B5}" destId="{980033D7-C95C-4FEC-8D83-A508CEFBD6AD}" srcOrd="1" destOrd="0" presId="urn:microsoft.com/office/officeart/2005/8/layout/arrow2"/>
    <dgm:cxn modelId="{B93BC5BA-EAF4-4DD5-AADD-B3A63F129DFD}" type="presParOf" srcId="{980033D7-C95C-4FEC-8D83-A508CEFBD6AD}" destId="{754EF7F4-D410-471F-B365-498DBEE60984}" srcOrd="0" destOrd="0" presId="urn:microsoft.com/office/officeart/2005/8/layout/arrow2"/>
    <dgm:cxn modelId="{16D7B23E-59F1-49DE-9456-5294BEB64DF0}" type="presParOf" srcId="{980033D7-C95C-4FEC-8D83-A508CEFBD6AD}" destId="{8E931C07-BBC7-4363-91DC-AE91FA70BC3C}" srcOrd="1" destOrd="0" presId="urn:microsoft.com/office/officeart/2005/8/layout/arrow2"/>
    <dgm:cxn modelId="{988A1EE6-E42B-4583-BECA-9203486DE2F4}" type="presParOf" srcId="{980033D7-C95C-4FEC-8D83-A508CEFBD6AD}" destId="{6F1A6BAB-D4C9-415F-9310-5B0D72DE5410}" srcOrd="2" destOrd="0" presId="urn:microsoft.com/office/officeart/2005/8/layout/arrow2"/>
    <dgm:cxn modelId="{9751C9C4-4624-4C4B-B219-CFD230D2D995}" type="presParOf" srcId="{980033D7-C95C-4FEC-8D83-A508CEFBD6AD}" destId="{AAF5290E-1E76-4E27-91EE-51F10AF5B55E}" srcOrd="3" destOrd="0" presId="urn:microsoft.com/office/officeart/2005/8/layout/arrow2"/>
    <dgm:cxn modelId="{2918B6EC-12A9-4FB7-AD8F-E64C51EE2590}" type="presParOf" srcId="{980033D7-C95C-4FEC-8D83-A508CEFBD6AD}" destId="{CADB78DD-2E90-4B9D-A403-89738CAEEF39}" srcOrd="4" destOrd="0" presId="urn:microsoft.com/office/officeart/2005/8/layout/arrow2"/>
    <dgm:cxn modelId="{E1C23334-2F1A-4224-9F02-796C11858292}" type="presParOf" srcId="{980033D7-C95C-4FEC-8D83-A508CEFBD6AD}" destId="{A38A2957-CCDE-43C5-8ACA-962E3FA71EB9}" srcOrd="5" destOrd="0" presId="urn:microsoft.com/office/officeart/2005/8/layout/arrow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BCECAB-7A52-497C-841E-40964CF5108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4260965B-C29C-4560-B932-CD00CD1965E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В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  <a:hlinkClick xmlns:r="http://schemas.openxmlformats.org/officeDocument/2006/relationships" r:id="rId1" action="ppaction://hlinksldjump"/>
            </a:rPr>
            <a:t>      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г. Яков Стюарт, новый король Англии, объявил курение табака вредным. Он издал свой знаменитый труд «О вреде табака»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4D6FF029-39ED-4192-ACD0-F8AA85FA19A5}" type="parTrans" cxnId="{57A4EDB7-6667-46F1-91CC-5AA5211A549A}">
      <dgm:prSet/>
      <dgm:spPr/>
      <dgm:t>
        <a:bodyPr/>
        <a:lstStyle/>
        <a:p>
          <a:endParaRPr lang="ru-RU"/>
        </a:p>
      </dgm:t>
    </dgm:pt>
    <dgm:pt modelId="{E1A6B647-556C-4468-8D38-356CD49DFB58}" type="sibTrans" cxnId="{57A4EDB7-6667-46F1-91CC-5AA5211A549A}">
      <dgm:prSet/>
      <dgm:spPr/>
      <dgm:t>
        <a:bodyPr/>
        <a:lstStyle/>
        <a:p>
          <a:endParaRPr lang="ru-RU"/>
        </a:p>
      </dgm:t>
    </dgm:pt>
    <dgm:pt modelId="{ED819841-42D5-4748-86B7-94A60E2A2516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>
                  <a:lumMod val="75000"/>
                </a:schemeClr>
              </a:solidFill>
            </a:rPr>
            <a:t>В 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 action="ppaction://hlinksldjump"/>
            </a:rPr>
            <a:t>        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</a:rPr>
            <a:t> г. , после опустошительного пожара в Москве, курение было запрещено под страхом смертной казни. Уличенные в курении в первый раз получали 60 ударов палок по стопам, во второй раз им отрезали нос или уши.</a:t>
          </a:r>
          <a:endParaRPr lang="ru-RU" b="1" dirty="0">
            <a:solidFill>
              <a:schemeClr val="accent1">
                <a:lumMod val="75000"/>
              </a:schemeClr>
            </a:solidFill>
          </a:endParaRPr>
        </a:p>
      </dgm:t>
    </dgm:pt>
    <dgm:pt modelId="{0FD864E0-4A96-4F4D-8925-4E362C727264}" type="parTrans" cxnId="{CD851E31-E368-4FB7-9B5B-084F37205FBB}">
      <dgm:prSet/>
      <dgm:spPr/>
      <dgm:t>
        <a:bodyPr/>
        <a:lstStyle/>
        <a:p>
          <a:endParaRPr lang="ru-RU"/>
        </a:p>
      </dgm:t>
    </dgm:pt>
    <dgm:pt modelId="{30AAA5CB-7660-43AA-B363-253F0D823E4D}" type="sibTrans" cxnId="{CD851E31-E368-4FB7-9B5B-084F37205FBB}">
      <dgm:prSet/>
      <dgm:spPr/>
      <dgm:t>
        <a:bodyPr/>
        <a:lstStyle/>
        <a:p>
          <a:endParaRPr lang="ru-RU"/>
        </a:p>
      </dgm:t>
    </dgm:pt>
    <dgm:pt modelId="{72F9C503-9379-4AA0-BEF5-155FC39F817C}">
      <dgm:prSet phldrT="[Текст]"/>
      <dgm:spPr/>
      <dgm:t>
        <a:bodyPr/>
        <a:lstStyle/>
        <a:p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В    </a:t>
          </a:r>
          <a:r>
            <a:rPr lang="ru-RU" b="1" dirty="0" smtClean="0">
              <a:solidFill>
                <a:schemeClr val="accent4">
                  <a:lumMod val="75000"/>
                </a:schemeClr>
              </a:solidFill>
              <a:hlinkClick xmlns:r="http://schemas.openxmlformats.org/officeDocument/2006/relationships" r:id="rId1" action="ppaction://hlinksldjump"/>
            </a:rPr>
            <a:t>       </a:t>
          </a:r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  г. отменил запрет на курение табака Петр </a:t>
          </a:r>
          <a:r>
            <a:rPr lang="en-US" b="1" dirty="0" smtClean="0">
              <a:solidFill>
                <a:schemeClr val="accent4">
                  <a:lumMod val="75000"/>
                </a:schemeClr>
              </a:solidFill>
            </a:rPr>
            <a:t>I</a:t>
          </a:r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, который сам стал заядлым курильщиком после посещения Голландии.</a:t>
          </a:r>
          <a:endParaRPr lang="ru-RU" b="1" dirty="0">
            <a:solidFill>
              <a:schemeClr val="accent4">
                <a:lumMod val="75000"/>
              </a:schemeClr>
            </a:solidFill>
          </a:endParaRPr>
        </a:p>
      </dgm:t>
    </dgm:pt>
    <dgm:pt modelId="{C03B376D-3905-438C-A613-51C6214B83D6}" type="parTrans" cxnId="{BAB94B23-5C1E-48EB-AB75-A6D7C1238729}">
      <dgm:prSet/>
      <dgm:spPr/>
      <dgm:t>
        <a:bodyPr/>
        <a:lstStyle/>
        <a:p>
          <a:endParaRPr lang="ru-RU"/>
        </a:p>
      </dgm:t>
    </dgm:pt>
    <dgm:pt modelId="{29812A1C-4791-41AC-8CF9-D7E3E65341E9}" type="sibTrans" cxnId="{BAB94B23-5C1E-48EB-AB75-A6D7C1238729}">
      <dgm:prSet/>
      <dgm:spPr/>
      <dgm:t>
        <a:bodyPr/>
        <a:lstStyle/>
        <a:p>
          <a:endParaRPr lang="ru-RU"/>
        </a:p>
      </dgm:t>
    </dgm:pt>
    <dgm:pt modelId="{0C5EB576-4865-427B-9266-1F37A161E17C}" type="pres">
      <dgm:prSet presAssocID="{45BCECAB-7A52-497C-841E-40964CF5108B}" presName="arrowDiagram" presStyleCnt="0">
        <dgm:presLayoutVars>
          <dgm:chMax val="5"/>
          <dgm:dir/>
          <dgm:resizeHandles val="exact"/>
        </dgm:presLayoutVars>
      </dgm:prSet>
      <dgm:spPr/>
    </dgm:pt>
    <dgm:pt modelId="{9D126F74-21FA-4859-8753-DDD8D01C0158}" type="pres">
      <dgm:prSet presAssocID="{45BCECAB-7A52-497C-841E-40964CF5108B}" presName="arrow" presStyleLbl="bgShp" presStyleIdx="0" presStyleCnt="1"/>
      <dgm:spPr/>
    </dgm:pt>
    <dgm:pt modelId="{4AD93C32-70FB-4E33-95CB-0F0F8A65C373}" type="pres">
      <dgm:prSet presAssocID="{45BCECAB-7A52-497C-841E-40964CF5108B}" presName="arrowDiagram3" presStyleCnt="0"/>
      <dgm:spPr/>
    </dgm:pt>
    <dgm:pt modelId="{06885A93-BE10-494A-A4EF-E2927CC9AB8E}" type="pres">
      <dgm:prSet presAssocID="{4260965B-C29C-4560-B932-CD00CD1965E2}" presName="bullet3a" presStyleLbl="node1" presStyleIdx="0" presStyleCnt="3"/>
      <dgm:spPr/>
    </dgm:pt>
    <dgm:pt modelId="{94FF0C2A-D3EE-43BC-B3B8-961C269BEACD}" type="pres">
      <dgm:prSet presAssocID="{4260965B-C29C-4560-B932-CD00CD1965E2}" presName="textBox3a" presStyleLbl="revTx" presStyleIdx="0" presStyleCnt="3" custScaleX="106979" custLinFactNeighborX="-18214" custLinFactNeighborY="-77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F9715-B5D2-49F6-95AD-FDF0278CA0CF}" type="pres">
      <dgm:prSet presAssocID="{ED819841-42D5-4748-86B7-94A60E2A2516}" presName="bullet3b" presStyleLbl="node1" presStyleIdx="1" presStyleCnt="3" custLinFactNeighborX="54498" custLinFactNeighborY="-21225"/>
      <dgm:spPr/>
    </dgm:pt>
    <dgm:pt modelId="{CC815829-330D-436E-BD1D-5280F1DA4FEA}" type="pres">
      <dgm:prSet presAssocID="{ED819841-42D5-4748-86B7-94A60E2A2516}" presName="textBox3b" presStyleLbl="revTx" presStyleIdx="1" presStyleCnt="3" custScaleX="113551" custLinFactNeighborX="-12669" custLinFactNeighborY="-5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0E04F1-DE12-4170-9F47-29A72FA5A8E8}" type="pres">
      <dgm:prSet presAssocID="{72F9C503-9379-4AA0-BEF5-155FC39F817C}" presName="bullet3c" presStyleLbl="node1" presStyleIdx="2" presStyleCnt="3" custLinFactX="2596" custLinFactNeighborX="100000" custLinFactNeighborY="-6402"/>
      <dgm:spPr/>
    </dgm:pt>
    <dgm:pt modelId="{4F04E728-DBC3-402C-8CCE-A2F29DD13DE6}" type="pres">
      <dgm:prSet presAssocID="{72F9C503-9379-4AA0-BEF5-155FC39F817C}" presName="textBox3c" presStyleLbl="revTx" presStyleIdx="2" presStyleCnt="3" custScaleX="118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B94B23-5C1E-48EB-AB75-A6D7C1238729}" srcId="{45BCECAB-7A52-497C-841E-40964CF5108B}" destId="{72F9C503-9379-4AA0-BEF5-155FC39F817C}" srcOrd="2" destOrd="0" parTransId="{C03B376D-3905-438C-A613-51C6214B83D6}" sibTransId="{29812A1C-4791-41AC-8CF9-D7E3E65341E9}"/>
    <dgm:cxn modelId="{57A4EDB7-6667-46F1-91CC-5AA5211A549A}" srcId="{45BCECAB-7A52-497C-841E-40964CF5108B}" destId="{4260965B-C29C-4560-B932-CD00CD1965E2}" srcOrd="0" destOrd="0" parTransId="{4D6FF029-39ED-4192-ACD0-F8AA85FA19A5}" sibTransId="{E1A6B647-556C-4468-8D38-356CD49DFB58}"/>
    <dgm:cxn modelId="{3695AB33-B883-40B0-9A31-BC025DB00FAC}" type="presOf" srcId="{72F9C503-9379-4AA0-BEF5-155FC39F817C}" destId="{4F04E728-DBC3-402C-8CCE-A2F29DD13DE6}" srcOrd="0" destOrd="0" presId="urn:microsoft.com/office/officeart/2005/8/layout/arrow2"/>
    <dgm:cxn modelId="{15B75D41-9182-46DE-92AF-B8A07CC63629}" type="presOf" srcId="{45BCECAB-7A52-497C-841E-40964CF5108B}" destId="{0C5EB576-4865-427B-9266-1F37A161E17C}" srcOrd="0" destOrd="0" presId="urn:microsoft.com/office/officeart/2005/8/layout/arrow2"/>
    <dgm:cxn modelId="{619F36DB-F6A5-45CB-9332-BC013A592BFF}" type="presOf" srcId="{4260965B-C29C-4560-B932-CD00CD1965E2}" destId="{94FF0C2A-D3EE-43BC-B3B8-961C269BEACD}" srcOrd="0" destOrd="0" presId="urn:microsoft.com/office/officeart/2005/8/layout/arrow2"/>
    <dgm:cxn modelId="{622D0520-AA9A-4088-B525-85B05D76611F}" type="presOf" srcId="{ED819841-42D5-4748-86B7-94A60E2A2516}" destId="{CC815829-330D-436E-BD1D-5280F1DA4FEA}" srcOrd="0" destOrd="0" presId="urn:microsoft.com/office/officeart/2005/8/layout/arrow2"/>
    <dgm:cxn modelId="{CD851E31-E368-4FB7-9B5B-084F37205FBB}" srcId="{45BCECAB-7A52-497C-841E-40964CF5108B}" destId="{ED819841-42D5-4748-86B7-94A60E2A2516}" srcOrd="1" destOrd="0" parTransId="{0FD864E0-4A96-4F4D-8925-4E362C727264}" sibTransId="{30AAA5CB-7660-43AA-B363-253F0D823E4D}"/>
    <dgm:cxn modelId="{6DB073A0-945F-490B-AD94-4CDA4F99E10A}" type="presParOf" srcId="{0C5EB576-4865-427B-9266-1F37A161E17C}" destId="{9D126F74-21FA-4859-8753-DDD8D01C0158}" srcOrd="0" destOrd="0" presId="urn:microsoft.com/office/officeart/2005/8/layout/arrow2"/>
    <dgm:cxn modelId="{71E3C499-5F7B-4D63-BB53-D403B5312479}" type="presParOf" srcId="{0C5EB576-4865-427B-9266-1F37A161E17C}" destId="{4AD93C32-70FB-4E33-95CB-0F0F8A65C373}" srcOrd="1" destOrd="0" presId="urn:microsoft.com/office/officeart/2005/8/layout/arrow2"/>
    <dgm:cxn modelId="{3EE35AEA-56FF-4906-A252-60E255F1F4BD}" type="presParOf" srcId="{4AD93C32-70FB-4E33-95CB-0F0F8A65C373}" destId="{06885A93-BE10-494A-A4EF-E2927CC9AB8E}" srcOrd="0" destOrd="0" presId="urn:microsoft.com/office/officeart/2005/8/layout/arrow2"/>
    <dgm:cxn modelId="{F7947691-E9EF-4129-8A3F-9F61E93FA0A3}" type="presParOf" srcId="{4AD93C32-70FB-4E33-95CB-0F0F8A65C373}" destId="{94FF0C2A-D3EE-43BC-B3B8-961C269BEACD}" srcOrd="1" destOrd="0" presId="urn:microsoft.com/office/officeart/2005/8/layout/arrow2"/>
    <dgm:cxn modelId="{04BC2FA7-6408-452F-A55D-F2FAD6004CBB}" type="presParOf" srcId="{4AD93C32-70FB-4E33-95CB-0F0F8A65C373}" destId="{AD2F9715-B5D2-49F6-95AD-FDF0278CA0CF}" srcOrd="2" destOrd="0" presId="urn:microsoft.com/office/officeart/2005/8/layout/arrow2"/>
    <dgm:cxn modelId="{E4228F3E-5EC1-46C6-B4DD-3E39C3A5E0CA}" type="presParOf" srcId="{4AD93C32-70FB-4E33-95CB-0F0F8A65C373}" destId="{CC815829-330D-436E-BD1D-5280F1DA4FEA}" srcOrd="3" destOrd="0" presId="urn:microsoft.com/office/officeart/2005/8/layout/arrow2"/>
    <dgm:cxn modelId="{89989C58-999C-4DF3-8394-39A2B730593A}" type="presParOf" srcId="{4AD93C32-70FB-4E33-95CB-0F0F8A65C373}" destId="{0D0E04F1-DE12-4170-9F47-29A72FA5A8E8}" srcOrd="4" destOrd="0" presId="urn:microsoft.com/office/officeart/2005/8/layout/arrow2"/>
    <dgm:cxn modelId="{3539D05D-76C6-4D0B-8A12-47D3C63ED998}" type="presParOf" srcId="{4AD93C32-70FB-4E33-95CB-0F0F8A65C373}" destId="{4F04E728-DBC3-402C-8CCE-A2F29DD13DE6}" srcOrd="5" destOrd="0" presId="urn:microsoft.com/office/officeart/2005/8/layout/arrow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976A5-7A0F-4EAB-A6B0-1B2D2AC8D04D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FA5AB-4297-41A8-B83A-EF1C61E8A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FA5AB-4297-41A8-B83A-EF1C61E8A79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578.ru/prental_period/index.htm" TargetMode="External"/><Relationship Id="rId1" Type="http://schemas.openxmlformats.org/officeDocument/2006/relationships/slideLayout" Target="../slideLayouts/slideLayout4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578.ru/prental_period/index.htm" TargetMode="External"/><Relationship Id="rId2" Type="http://schemas.openxmlformats.org/officeDocument/2006/relationships/slide" Target="slide3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578.ru/prental_period/index.htm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ЗАДАЧНИК - СОБЕСЕДНИК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Задачи о вреде курения</a:t>
            </a:r>
          </a:p>
          <a:p>
            <a:r>
              <a:rPr lang="ru-RU" dirty="0" smtClean="0"/>
              <a:t>для 5-6 классов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 Состав табачного дыма</a:t>
            </a:r>
            <a:br>
              <a:rPr lang="ru-RU" dirty="0" smtClean="0"/>
            </a:br>
            <a:r>
              <a:rPr lang="ru-RU" sz="2700" u="sng" dirty="0" smtClean="0"/>
              <a:t>столбчатые и линейные диаграммы</a:t>
            </a:r>
            <a:endParaRPr lang="ru-RU" sz="27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5000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Arial"/>
                <a:cs typeface="Arial"/>
              </a:rPr>
              <a:t>        Табачный дым содержит 5000 различных веществ. Из них 600-токсические, т.е. ядовитые. в том числе более 15 – канцерогенные (вызывающие рак).</a:t>
            </a:r>
          </a:p>
          <a:p>
            <a:pPr algn="ctr">
              <a:buNone/>
            </a:pPr>
            <a:endParaRPr lang="ru-RU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FF"/>
                  </a:gs>
                  <a:gs pos="50000">
                    <a:srgbClr val="FF0000"/>
                  </a:gs>
                  <a:gs pos="100000">
                    <a:srgbClr val="FFFFFF"/>
                  </a:gs>
                </a:gsLst>
                <a:lin ang="5400000" scaled="1"/>
              </a:gradFill>
              <a:latin typeface="Arial"/>
              <a:cs typeface="Arial"/>
            </a:endParaRPr>
          </a:p>
          <a:p>
            <a:pPr>
              <a:buNone/>
            </a:pPr>
            <a:r>
              <a:rPr lang="ru-RU" dirty="0" smtClean="0"/>
              <a:t>     Постройте столбчатые и линейные диаграммы.</a:t>
            </a:r>
          </a:p>
          <a:p>
            <a:r>
              <a:rPr lang="ru-RU" dirty="0" smtClean="0"/>
              <a:t>По данным фармакологов, при выкуривании одной пачки сигарет средней крепости  с общей массой   табака 20 г образуется чуть более 1 мг синильной кислоты, приблизительно столько же – сероводорода, 220 мг пиридиновых оснований, 180 мг никотина, 640 мг аммиака, 920 мг оксида углерода и не менее 1 г концентрата из жидких и твердых продуктов горения и сухой перегонки табака, называемых табачным дегтем.</a:t>
            </a:r>
          </a:p>
          <a:p>
            <a:pPr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6072198" y="2214554"/>
            <a:ext cx="428628" cy="214314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6643702" y="5715016"/>
            <a:ext cx="571504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AutoShape 3"/>
          <p:cNvSpPr>
            <a:spLocks noChangeArrowheads="1"/>
          </p:cNvSpPr>
          <p:nvPr/>
        </p:nvSpPr>
        <p:spPr bwMode="auto">
          <a:xfrm>
            <a:off x="323850" y="188913"/>
            <a:ext cx="8496300" cy="1655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380" name="WordArt 4"/>
          <p:cNvSpPr>
            <a:spLocks noChangeArrowheads="1" noChangeShapeType="1" noTextEdit="1"/>
          </p:cNvSpPr>
          <p:nvPr/>
        </p:nvSpPr>
        <p:spPr bwMode="auto">
          <a:xfrm>
            <a:off x="468313" y="620713"/>
            <a:ext cx="8135937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полоний, висмут, свинец</a:t>
            </a:r>
          </a:p>
        </p:txBody>
      </p:sp>
      <p:sp>
        <p:nvSpPr>
          <p:cNvPr id="101381" name="AutoShape 5"/>
          <p:cNvSpPr>
            <a:spLocks noChangeArrowheads="1"/>
          </p:cNvSpPr>
          <p:nvPr/>
        </p:nvSpPr>
        <p:spPr bwMode="auto">
          <a:xfrm rot="5400000">
            <a:off x="2484438" y="1627188"/>
            <a:ext cx="719137" cy="129698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50000">
                <a:srgbClr val="FF0000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382" name="AutoShape 6"/>
          <p:cNvSpPr>
            <a:spLocks noChangeArrowheads="1"/>
          </p:cNvSpPr>
          <p:nvPr/>
        </p:nvSpPr>
        <p:spPr bwMode="auto">
          <a:xfrm>
            <a:off x="2411413" y="4652963"/>
            <a:ext cx="792162" cy="647700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chemeClr val="tx1"/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383" name="AutoShape 7"/>
          <p:cNvSpPr>
            <a:spLocks noChangeArrowheads="1"/>
          </p:cNvSpPr>
          <p:nvPr/>
        </p:nvSpPr>
        <p:spPr bwMode="auto">
          <a:xfrm>
            <a:off x="2555875" y="5300663"/>
            <a:ext cx="503238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99"/>
              </a:gs>
              <a:gs pos="50000">
                <a:schemeClr val="folHlink"/>
              </a:gs>
              <a:gs pos="100000">
                <a:srgbClr val="FFCC99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384" name="AutoShape 8"/>
          <p:cNvSpPr>
            <a:spLocks noChangeArrowheads="1"/>
          </p:cNvSpPr>
          <p:nvPr/>
        </p:nvSpPr>
        <p:spPr bwMode="auto">
          <a:xfrm rot="5400000">
            <a:off x="2807494" y="5552282"/>
            <a:ext cx="647700" cy="144462"/>
          </a:xfrm>
          <a:prstGeom prst="flowChartTerminator">
            <a:avLst/>
          </a:prstGeom>
          <a:solidFill>
            <a:srgbClr val="FFCC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385" name="AutoShape 9"/>
          <p:cNvSpPr>
            <a:spLocks noChangeArrowheads="1"/>
          </p:cNvSpPr>
          <p:nvPr/>
        </p:nvSpPr>
        <p:spPr bwMode="auto">
          <a:xfrm rot="5400000">
            <a:off x="2627313" y="6237288"/>
            <a:ext cx="647700" cy="215900"/>
          </a:xfrm>
          <a:prstGeom prst="flowChartTerminator">
            <a:avLst/>
          </a:prstGeom>
          <a:solidFill>
            <a:srgbClr val="FFCC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386" name="AutoShape 10"/>
          <p:cNvSpPr>
            <a:spLocks noChangeArrowheads="1"/>
          </p:cNvSpPr>
          <p:nvPr/>
        </p:nvSpPr>
        <p:spPr bwMode="auto">
          <a:xfrm rot="5400000">
            <a:off x="2339975" y="6237288"/>
            <a:ext cx="647700" cy="215900"/>
          </a:xfrm>
          <a:prstGeom prst="flowChartTerminator">
            <a:avLst/>
          </a:prstGeom>
          <a:solidFill>
            <a:srgbClr val="FFCC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387" name="AutoShape 11"/>
          <p:cNvSpPr>
            <a:spLocks noChangeArrowheads="1"/>
          </p:cNvSpPr>
          <p:nvPr/>
        </p:nvSpPr>
        <p:spPr bwMode="auto">
          <a:xfrm rot="5400000">
            <a:off x="2159794" y="5552282"/>
            <a:ext cx="647700" cy="144462"/>
          </a:xfrm>
          <a:prstGeom prst="flowChartTerminator">
            <a:avLst/>
          </a:prstGeom>
          <a:solidFill>
            <a:srgbClr val="FFCC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388" name="AutoShape 12"/>
          <p:cNvSpPr>
            <a:spLocks noChangeArrowheads="1"/>
          </p:cNvSpPr>
          <p:nvPr/>
        </p:nvSpPr>
        <p:spPr bwMode="auto">
          <a:xfrm>
            <a:off x="3563938" y="4797425"/>
            <a:ext cx="1800225" cy="12969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50000">
                <a:srgbClr val="FF0000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389" name="AutoShape 13"/>
          <p:cNvSpPr>
            <a:spLocks noChangeArrowheads="1"/>
          </p:cNvSpPr>
          <p:nvPr/>
        </p:nvSpPr>
        <p:spPr bwMode="auto">
          <a:xfrm>
            <a:off x="323850" y="2708275"/>
            <a:ext cx="5257800" cy="11509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390" name="WordArt 14"/>
          <p:cNvSpPr>
            <a:spLocks noChangeArrowheads="1" noChangeShapeType="1" noTextEdit="1"/>
          </p:cNvSpPr>
          <p:nvPr/>
        </p:nvSpPr>
        <p:spPr bwMode="auto">
          <a:xfrm>
            <a:off x="539750" y="2852738"/>
            <a:ext cx="4897438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облучение</a:t>
            </a:r>
          </a:p>
        </p:txBody>
      </p:sp>
      <p:sp>
        <p:nvSpPr>
          <p:cNvPr id="101391" name="AutoShape 15"/>
          <p:cNvSpPr>
            <a:spLocks noChangeArrowheads="1"/>
          </p:cNvSpPr>
          <p:nvPr/>
        </p:nvSpPr>
        <p:spPr bwMode="auto">
          <a:xfrm rot="5400000">
            <a:off x="2484438" y="3571875"/>
            <a:ext cx="719138" cy="129698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50000">
                <a:srgbClr val="FF0000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392" name="AutoShape 16"/>
          <p:cNvSpPr>
            <a:spLocks noChangeArrowheads="1"/>
          </p:cNvSpPr>
          <p:nvPr/>
        </p:nvSpPr>
        <p:spPr bwMode="auto">
          <a:xfrm>
            <a:off x="5651500" y="4868863"/>
            <a:ext cx="3168650" cy="11509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393" name="WordArt 17"/>
          <p:cNvSpPr>
            <a:spLocks noChangeArrowheads="1" noChangeShapeType="1" noTextEdit="1"/>
          </p:cNvSpPr>
          <p:nvPr/>
        </p:nvSpPr>
        <p:spPr bwMode="auto">
          <a:xfrm>
            <a:off x="5940425" y="5157788"/>
            <a:ext cx="27352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рак</a:t>
            </a:r>
          </a:p>
        </p:txBody>
      </p:sp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500034" y="6143644"/>
            <a:ext cx="428628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rId2" action="ppaction://hlinksldjump" highlightClick="1"/>
          </p:cNvPr>
          <p:cNvSpPr/>
          <p:nvPr/>
        </p:nvSpPr>
        <p:spPr>
          <a:xfrm>
            <a:off x="1214414" y="6143644"/>
            <a:ext cx="42862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animBg="1"/>
      <p:bldP spid="101380" grpId="0" animBg="1"/>
      <p:bldP spid="101381" grpId="0" animBg="1"/>
      <p:bldP spid="101382" grpId="0" animBg="1"/>
      <p:bldP spid="101383" grpId="0" animBg="1"/>
      <p:bldP spid="101384" grpId="0" animBg="1"/>
      <p:bldP spid="101385" grpId="0" animBg="1"/>
      <p:bldP spid="101386" grpId="0" animBg="1"/>
      <p:bldP spid="101387" grpId="0" animBg="1"/>
      <p:bldP spid="101388" grpId="0" animBg="1"/>
      <p:bldP spid="101389" grpId="0" animBg="1"/>
      <p:bldP spid="101390" grpId="0" animBg="1"/>
      <p:bldP spid="101391" grpId="0" animBg="1"/>
      <p:bldP spid="101392" grpId="0" animBg="1"/>
      <p:bldP spid="1013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214282" y="609600"/>
            <a:ext cx="3251231" cy="4800600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smtClean="0"/>
              <a:t>Достаточно построить 5 столбиков.</a:t>
            </a:r>
          </a:p>
          <a:p>
            <a:r>
              <a:rPr lang="ru-RU" sz="2800" dirty="0" smtClean="0"/>
              <a:t>1 г = 1000 мг. Принять 1000мг. за 1 см.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Состав: </a:t>
            </a:r>
            <a:r>
              <a:rPr lang="ru-RU" sz="2800" dirty="0" smtClean="0"/>
              <a:t>1 мг синильной кислоты;</a:t>
            </a:r>
          </a:p>
          <a:p>
            <a:r>
              <a:rPr lang="ru-RU" sz="2800" dirty="0" smtClean="0"/>
              <a:t>220 мг пиридиновых оснований ;</a:t>
            </a:r>
          </a:p>
          <a:p>
            <a:r>
              <a:rPr lang="ru-RU" sz="2800" dirty="0" smtClean="0"/>
              <a:t>180 мг никотина;</a:t>
            </a:r>
          </a:p>
          <a:p>
            <a:r>
              <a:rPr lang="ru-RU" sz="2800" dirty="0" smtClean="0"/>
              <a:t> 640 мг аммиака;</a:t>
            </a:r>
          </a:p>
          <a:p>
            <a:r>
              <a:rPr lang="ru-RU" sz="2800" dirty="0" smtClean="0"/>
              <a:t> 920 мг оксида углерода 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</p:nvPr>
        </p:nvGraphicFramePr>
        <p:xfrm>
          <a:off x="3143240" y="609600"/>
          <a:ext cx="577216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457200" y="214313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3. Никотин</a:t>
            </a:r>
            <a:br>
              <a:rPr lang="ru-RU" dirty="0" smtClean="0"/>
            </a:br>
            <a:r>
              <a:rPr lang="ru-RU" sz="2200" u="sng" dirty="0" smtClean="0"/>
              <a:t>меры измерения</a:t>
            </a:r>
            <a:endParaRPr lang="ru-RU" sz="2200" u="sng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214282" y="1142984"/>
            <a:ext cx="8777287" cy="522287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</a:rPr>
              <a:t>Несмотря на сравнительно меньшее количество, </a:t>
            </a:r>
            <a:r>
              <a:rPr lang="ru-RU" sz="2200" b="1" dirty="0" smtClean="0">
                <a:solidFill>
                  <a:srgbClr val="FF0000"/>
                </a:solidFill>
              </a:rPr>
              <a:t>никотин</a:t>
            </a:r>
            <a:r>
              <a:rPr lang="ru-RU" sz="2200" b="1" dirty="0" smtClean="0"/>
              <a:t> </a:t>
            </a:r>
            <a:r>
              <a:rPr lang="ru-RU" sz="2200" dirty="0" smtClean="0">
                <a:solidFill>
                  <a:schemeClr val="folHlink"/>
                </a:solidFill>
              </a:rPr>
              <a:t>-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является</a:t>
            </a:r>
            <a:r>
              <a:rPr lang="ru-RU" sz="2200" dirty="0" smtClean="0">
                <a:solidFill>
                  <a:schemeClr val="folHlink"/>
                </a:solidFill>
              </a:rPr>
              <a:t> 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одним из  самых  опасных  ядов  растительного происхождения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b="1" dirty="0" smtClean="0">
              <a:solidFill>
                <a:schemeClr val="folHlink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chemeClr val="folHlink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ru-RU" sz="2400" i="1" dirty="0" smtClean="0"/>
          </a:p>
          <a:p>
            <a:pPr>
              <a:buNone/>
            </a:pPr>
            <a:endParaRPr lang="ru-RU" sz="2400" i="1" dirty="0" smtClean="0"/>
          </a:p>
          <a:p>
            <a:pPr>
              <a:buNone/>
            </a:pPr>
            <a:endParaRPr lang="ru-RU" sz="1600" i="1" dirty="0" smtClean="0"/>
          </a:p>
          <a:p>
            <a:pPr>
              <a:buNone/>
            </a:pPr>
            <a:endParaRPr lang="ru-RU" sz="1600" i="1" dirty="0" smtClean="0"/>
          </a:p>
          <a:p>
            <a:pPr>
              <a:buNone/>
            </a:pPr>
            <a:r>
              <a:rPr lang="ru-RU" sz="2200" i="1" dirty="0" smtClean="0">
                <a:solidFill>
                  <a:schemeClr val="accent6">
                    <a:lumMod val="50000"/>
                  </a:schemeClr>
                </a:solidFill>
              </a:rPr>
              <a:t>      Заполните пропущенные места</a:t>
            </a:r>
          </a:p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Одной капли чистого никотина хватит, чтобы уничтожить тройку взрослых лошадей массой до </a:t>
            </a:r>
            <a:r>
              <a:rPr lang="ru-RU" sz="2200" dirty="0" err="1" smtClean="0">
                <a:solidFill>
                  <a:schemeClr val="accent6">
                    <a:lumMod val="50000"/>
                  </a:schemeClr>
                </a:solidFill>
              </a:rPr>
              <a:t>полутонны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 каждая.  ½ т =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 …. 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кг.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6" descr="04A0650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857364"/>
            <a:ext cx="3143272" cy="234614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1472" y="4214818"/>
            <a:ext cx="3143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Птицы  погибают,  если  к  их  клюву  всего  лишь  поднести стеклянную </a:t>
            </a:r>
            <a:r>
              <a:rPr lang="ru-RU" sz="1400" b="1" dirty="0" smtClean="0">
                <a:solidFill>
                  <a:srgbClr val="FF0000"/>
                </a:solidFill>
              </a:rPr>
              <a:t>палочку,  смоченную  никотином</a:t>
            </a:r>
            <a:r>
              <a:rPr lang="en-US" sz="1400" b="1" dirty="0" smtClean="0">
                <a:solidFill>
                  <a:srgbClr val="FF0000"/>
                </a:solidFill>
              </a:rPr>
              <a:t>.</a:t>
            </a:r>
            <a:r>
              <a:rPr lang="ru-RU" sz="1400" dirty="0" smtClean="0">
                <a:solidFill>
                  <a:schemeClr val="folHlink"/>
                </a:solidFill>
              </a:rPr>
              <a:t>.</a:t>
            </a:r>
            <a:r>
              <a:rPr lang="ru-RU" sz="1400" dirty="0" smtClean="0"/>
              <a:t>  </a:t>
            </a:r>
          </a:p>
        </p:txBody>
      </p:sp>
      <p:pic>
        <p:nvPicPr>
          <p:cNvPr id="8" name="Picture 5" descr="k_626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1857364"/>
            <a:ext cx="2272066" cy="177455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214810" y="3643314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Кролик  погибает  от  </a:t>
            </a:r>
            <a:r>
              <a:rPr lang="ru-RU" sz="1400" b="1" dirty="0" smtClean="0">
                <a:solidFill>
                  <a:srgbClr val="FF0000"/>
                </a:solidFill>
              </a:rPr>
              <a:t>1/4  капли</a:t>
            </a:r>
            <a:r>
              <a:rPr lang="ru-RU" sz="1400" b="1" dirty="0" smtClean="0">
                <a:solidFill>
                  <a:schemeClr val="folHlink"/>
                </a:solidFill>
              </a:rPr>
              <a:t>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никотина .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Picture 5" descr="s_573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1857364"/>
            <a:ext cx="1604980" cy="17859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000892" y="364331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А собака - от </a:t>
            </a:r>
            <a:r>
              <a:rPr lang="ru-RU" sz="1400" b="1" dirty="0" smtClean="0">
                <a:solidFill>
                  <a:srgbClr val="FF0000"/>
                </a:solidFill>
              </a:rPr>
              <a:t>1/2</a:t>
            </a:r>
            <a:r>
              <a:rPr lang="ru-RU" sz="1400" b="1" dirty="0" smtClean="0">
                <a:solidFill>
                  <a:schemeClr val="folHlink"/>
                </a:solidFill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</a:rPr>
              <a:t>капли</a:t>
            </a:r>
            <a:r>
              <a:rPr lang="ru-RU" sz="1400" b="1" dirty="0" smtClean="0">
                <a:solidFill>
                  <a:schemeClr val="folHlink"/>
                </a:solidFill>
              </a:rPr>
              <a:t>.</a:t>
            </a:r>
            <a:r>
              <a:rPr lang="ru-RU" sz="1400" dirty="0" smtClean="0"/>
              <a:t> 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24918" cy="4525963"/>
          </a:xfrm>
        </p:spPr>
        <p:txBody>
          <a:bodyPr/>
          <a:lstStyle/>
          <a:p>
            <a:r>
              <a:rPr lang="ru-RU" dirty="0" smtClean="0"/>
              <a:t> Подсчитано,  что </a:t>
            </a:r>
            <a:r>
              <a:rPr lang="ru-RU" dirty="0" smtClean="0">
                <a:solidFill>
                  <a:srgbClr val="FF0000"/>
                </a:solidFill>
              </a:rPr>
              <a:t>смертельная доза </a:t>
            </a:r>
            <a:r>
              <a:rPr lang="ru-RU" dirty="0" smtClean="0"/>
              <a:t>никотина для человека  составляет 1 мг на 1 кг массы тела, </a:t>
            </a:r>
            <a:r>
              <a:rPr lang="ru-RU" b="1" dirty="0" smtClean="0"/>
              <a:t>т.е около </a:t>
            </a:r>
            <a:r>
              <a:rPr lang="ru-RU" b="1" dirty="0" smtClean="0">
                <a:solidFill>
                  <a:srgbClr val="FF0000"/>
                </a:solidFill>
              </a:rPr>
              <a:t>50-70 мг </a:t>
            </a:r>
            <a:r>
              <a:rPr lang="ru-RU" b="1" dirty="0" smtClean="0"/>
              <a:t>для подростка.</a:t>
            </a:r>
            <a:endParaRPr lang="ru-RU" dirty="0" smtClean="0"/>
          </a:p>
          <a:p>
            <a:pPr algn="r">
              <a:buNone/>
            </a:pPr>
            <a:r>
              <a:rPr lang="ru-RU" b="1" dirty="0" smtClean="0"/>
              <a:t>1 г = … мг, 1мг = …г,</a:t>
            </a:r>
            <a:endParaRPr lang="ru-RU" dirty="0" smtClean="0"/>
          </a:p>
          <a:p>
            <a:pPr algn="r">
              <a:buNone/>
            </a:pPr>
            <a:r>
              <a:rPr lang="ru-RU" b="1" dirty="0" smtClean="0"/>
              <a:t>50 мг = …г, 70 мг =</a:t>
            </a:r>
            <a:r>
              <a:rPr lang="ru-RU" b="1" dirty="0" smtClean="0">
                <a:hlinkClick r:id="rId2" action="ppaction://hlinksldjump"/>
              </a:rPr>
              <a:t>…</a:t>
            </a:r>
            <a:r>
              <a:rPr lang="ru-RU" b="1" dirty="0" smtClean="0"/>
              <a:t>г.</a:t>
            </a:r>
            <a:endParaRPr lang="ru-RU" dirty="0"/>
          </a:p>
        </p:txBody>
      </p:sp>
      <p:pic>
        <p:nvPicPr>
          <p:cNvPr id="4" name="Picture 5" descr="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214686"/>
            <a:ext cx="3612701" cy="25082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Известно, что доза 0,1 г никотина смертельно для человека.</a:t>
            </a:r>
          </a:p>
          <a:p>
            <a:pPr algn="ctr">
              <a:buNone/>
            </a:pPr>
            <a:r>
              <a:rPr lang="ru-RU" b="1" dirty="0" smtClean="0"/>
              <a:t>0,1 г = …мг.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Она содержится в 20-ти папиросах. Значит, в одной папиросе содержится … мг = </a:t>
            </a:r>
            <a:r>
              <a:rPr lang="ru-RU" dirty="0" smtClean="0">
                <a:hlinkClick r:id="rId2" action="ppaction://hlinksldjump"/>
              </a:rPr>
              <a:t>…</a:t>
            </a:r>
            <a:r>
              <a:rPr lang="ru-RU" dirty="0" smtClean="0"/>
              <a:t> г никотина. 20 папирос – это одна пачка, а 50 мг – это </a:t>
            </a:r>
            <a:r>
              <a:rPr lang="ru-RU" dirty="0" smtClean="0">
                <a:hlinkClick r:id="rId2" action="ppaction://hlinksldjump"/>
              </a:rPr>
              <a:t>…</a:t>
            </a:r>
            <a:r>
              <a:rPr lang="ru-RU" dirty="0" smtClean="0"/>
              <a:t> пачки, следовательно, смерть  может наступить, если  человек в один момент  выкурит … пачки папирос </a:t>
            </a:r>
            <a:r>
              <a:rPr lang="ru-RU" i="1" dirty="0" smtClean="0"/>
              <a:t>(тем не менее известны случаи смерти  от выкуривания даже 2-3 папирос</a:t>
            </a:r>
            <a:r>
              <a:rPr lang="ru-RU" dirty="0" smtClean="0"/>
              <a:t>) 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 г = 1000 мг,  1 мг = 0,001 г. </a:t>
            </a:r>
          </a:p>
          <a:p>
            <a:pPr>
              <a:buNone/>
            </a:pPr>
            <a:r>
              <a:rPr lang="ru-RU" dirty="0" smtClean="0"/>
              <a:t>50 мг = 0,05 г.  70 мг = 0,07 г. </a:t>
            </a:r>
          </a:p>
          <a:p>
            <a:pPr>
              <a:buNone/>
            </a:pPr>
            <a:r>
              <a:rPr lang="ru-RU" dirty="0" smtClean="0"/>
              <a:t>В 20-ти папиросах 0,1 г = 100 мг никотина. </a:t>
            </a:r>
          </a:p>
          <a:p>
            <a:pPr>
              <a:buNone/>
            </a:pPr>
            <a:r>
              <a:rPr lang="ru-RU" dirty="0" smtClean="0"/>
              <a:t>Разделив на 20 получаем содержание никотина в одной папиросе 5 мг = 0,005 г.</a:t>
            </a:r>
          </a:p>
          <a:p>
            <a:pPr>
              <a:buNone/>
            </a:pPr>
            <a:r>
              <a:rPr lang="ru-RU" dirty="0" smtClean="0"/>
              <a:t>100 мг (20 папирос) – 1 пачка </a:t>
            </a:r>
          </a:p>
          <a:p>
            <a:pPr>
              <a:buNone/>
            </a:pPr>
            <a:r>
              <a:rPr lang="ru-RU" dirty="0" smtClean="0"/>
              <a:t>50 мг -</a:t>
            </a:r>
          </a:p>
          <a:p>
            <a:pPr>
              <a:buNone/>
            </a:pPr>
            <a:r>
              <a:rPr lang="ru-RU" dirty="0" smtClean="0"/>
              <a:t>                    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714488"/>
            <a:ext cx="1785950" cy="71438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6143636" y="4357694"/>
            <a:ext cx="500066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rId4" action="ppaction://hlinksldjump" highlightClick="1"/>
          </p:cNvPr>
          <p:cNvSpPr/>
          <p:nvPr/>
        </p:nvSpPr>
        <p:spPr>
          <a:xfrm>
            <a:off x="3214678" y="1928802"/>
            <a:ext cx="500066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rId5" action="ppaction://hlinksldjump" highlightClick="1"/>
          </p:cNvPr>
          <p:cNvSpPr/>
          <p:nvPr/>
        </p:nvSpPr>
        <p:spPr>
          <a:xfrm>
            <a:off x="5786446" y="3000372"/>
            <a:ext cx="42862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rId6" action="ppaction://hlinksldjump" highlightClick="1"/>
          </p:cNvPr>
          <p:cNvSpPr/>
          <p:nvPr/>
        </p:nvSpPr>
        <p:spPr>
          <a:xfrm>
            <a:off x="7858148" y="5643578"/>
            <a:ext cx="85725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5072074"/>
            <a:ext cx="1214446" cy="824907"/>
          </a:xfrm>
          <a:prstGeom prst="rect">
            <a:avLst/>
          </a:prstGeom>
          <a:noFill/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u="sng" dirty="0" smtClean="0"/>
              <a:t>пропорция</a:t>
            </a:r>
            <a:endParaRPr lang="ru-RU" sz="24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Подсчитайте, сколько папирос  выкурит  курильщик в течение 30 лет, если  он курил в среднем 20 в день. Ученые подсчитали, что в этом количестве  папирос  заключено 160 кг табак. Допустим, что в 20г табака содержится 0.1 г никотина. Определите, сколько граммов никотина  содержит это количества табака  и во сколько  она больше  смертельной дозы этого яда – никотина.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  Человек, вводящий  ежедневно в свой организм  одну смертельную  дозу никотина, не  погибнет только потому, что эта доза поступает не сразу, а постепенно.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20 г табака – 0,1 г никотина</a:t>
            </a:r>
          </a:p>
          <a:p>
            <a:pPr>
              <a:buNone/>
            </a:pPr>
            <a:r>
              <a:rPr lang="ru-RU" dirty="0" smtClean="0"/>
              <a:t>160 000 т табака – </a:t>
            </a:r>
            <a:r>
              <a:rPr lang="en-US" dirty="0" smtClean="0"/>
              <a:t>x</a:t>
            </a:r>
            <a:r>
              <a:rPr lang="ru-RU" dirty="0" smtClean="0"/>
              <a:t> г никотина</a:t>
            </a:r>
          </a:p>
          <a:p>
            <a:pPr>
              <a:buNone/>
            </a:pPr>
            <a:r>
              <a:rPr lang="ru-RU" dirty="0" smtClean="0"/>
              <a:t>160 000: 20 = </a:t>
            </a:r>
            <a:r>
              <a:rPr lang="ru-RU" dirty="0" err="1" smtClean="0"/>
              <a:t>х</a:t>
            </a:r>
            <a:r>
              <a:rPr lang="ru-RU" dirty="0" smtClean="0"/>
              <a:t> : 0,1</a:t>
            </a:r>
          </a:p>
          <a:p>
            <a:pPr>
              <a:buNone/>
            </a:pPr>
            <a:r>
              <a:rPr lang="ru-RU" dirty="0" smtClean="0"/>
              <a:t>20*</a:t>
            </a:r>
            <a:r>
              <a:rPr lang="ru-RU" dirty="0" err="1" smtClean="0"/>
              <a:t>х</a:t>
            </a:r>
            <a:r>
              <a:rPr lang="ru-RU" dirty="0" smtClean="0"/>
              <a:t> = 160 000* 0,1</a:t>
            </a:r>
          </a:p>
          <a:p>
            <a:pPr>
              <a:buNone/>
            </a:pPr>
            <a:r>
              <a:rPr lang="ru-RU" dirty="0" smtClean="0"/>
              <a:t>Х = 800</a:t>
            </a:r>
          </a:p>
          <a:p>
            <a:pPr>
              <a:buNone/>
            </a:pPr>
            <a:r>
              <a:rPr lang="ru-RU" dirty="0" smtClean="0"/>
              <a:t>800 : 0,1 = 8000</a:t>
            </a:r>
          </a:p>
          <a:p>
            <a:pPr>
              <a:buNone/>
            </a:pPr>
            <a:r>
              <a:rPr lang="ru-RU" dirty="0" smtClean="0"/>
              <a:t>Ответ: в 8000 раз больше смертельной дозы.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4. Курение и органы дыхания.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выкуривании одной пачки сигарет средней крепости с общей массой табака 20 г образуется  в среднем 1 г  табачного дегтя. Сколько граммов табачного дегтя образуется при сгорании 1 кг табака?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Picture 4" descr="подготовка к родам вертикально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89177" y="1714488"/>
            <a:ext cx="4130539" cy="4357718"/>
          </a:xfrm>
          <a:noFill/>
          <a:ln/>
        </p:spPr>
      </p:pic>
      <p:sp>
        <p:nvSpPr>
          <p:cNvPr id="7" name="Управляющая кнопка: сведения 6">
            <a:hlinkClick r:id="rId4" action="ppaction://hlinksldjump" highlightClick="1"/>
          </p:cNvPr>
          <p:cNvSpPr/>
          <p:nvPr/>
        </p:nvSpPr>
        <p:spPr>
          <a:xfrm>
            <a:off x="6429388" y="6357958"/>
            <a:ext cx="500066" cy="35719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Юный друг! Мы хотим с помощью цифр и фактов доказать, что курение – действительно одна из самых вредных привычек человека, а табак – опасное оружие, которое уничтожает здоровье человека и убивает не сразу, а постепенно – изо дня в день.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910142" cy="47244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Как показывает статистика, 100 выкуренных сигарет равняется году  работы с токсичными веществами, способными вызывать рак, а в течение года через легочный аппарат курильщика проходит около 800 г табачного дегтя. Определите, сколько табачного дыма проходит  через легкие курильщика, если </a:t>
            </a:r>
            <a:r>
              <a:rPr lang="ru-RU" dirty="0" err="1" smtClean="0"/>
              <a:t>х</a:t>
            </a:r>
            <a:r>
              <a:rPr lang="ru-RU" dirty="0" smtClean="0"/>
              <a:t> (число лет курения равно): а) 1,5, б) 2;  3; 4; 5; 10; 15; 20.</a:t>
            </a: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6643702" y="5929330"/>
            <a:ext cx="642942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 descr="34589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36374" y="1714488"/>
            <a:ext cx="3050403" cy="200026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429256" y="3714752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Стаж курильщика – 15 лет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smtClean="0"/>
              <a:t> Бывший студент вспоминает одно из занятий по курсу патологической анатомии в медицинской институте: « Профессор показал нам на трупе легкие курильщика. Они были </a:t>
            </a:r>
            <a:r>
              <a:rPr lang="ru-RU" i="1" dirty="0" err="1" smtClean="0"/>
              <a:t>пепельно</a:t>
            </a:r>
            <a:r>
              <a:rPr lang="ru-RU" i="1" dirty="0" smtClean="0"/>
              <a:t>–серые, местами как бы обуглившиеся, с вкраплениями  настоящего угля. Разрезая такие легкие, секционный нож страшно  скрежетал, как будто бы натыкался на камни – это была </a:t>
            </a:r>
            <a:r>
              <a:rPr lang="ru-RU" i="1" dirty="0" err="1" smtClean="0"/>
              <a:t>склерозированная</a:t>
            </a:r>
            <a:r>
              <a:rPr lang="ru-RU" i="1" dirty="0" smtClean="0"/>
              <a:t> ткань бронхов и  бронхиол. 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smtClean="0"/>
              <a:t> «Так вот, - пояснил профессор, - если взять кусочек ткани из легких заядлого курильщика, приготовить из него экстракт и вытирать в уши кролика, то скоро у него на коже появятся характерные для рака изменения - папилломы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6357950" y="6286520"/>
            <a:ext cx="642942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 descr="pho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143380"/>
            <a:ext cx="2111218" cy="1813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табачной смоле, собранной из 1000 папирос, содержится 2 мг </a:t>
            </a:r>
            <a:r>
              <a:rPr lang="ru-RU" dirty="0" err="1" smtClean="0"/>
              <a:t>бензопирена</a:t>
            </a:r>
            <a:r>
              <a:rPr lang="ru-RU" dirty="0" smtClean="0"/>
              <a:t>. Этого достаточно, чтобы вызвать злокачественную опухоль у крысы или кролика. Сколько мг </a:t>
            </a:r>
            <a:r>
              <a:rPr lang="ru-RU" dirty="0" err="1" smtClean="0"/>
              <a:t>бензопирена</a:t>
            </a:r>
            <a:r>
              <a:rPr lang="ru-RU" dirty="0" smtClean="0"/>
              <a:t> содержится в 1 пачке (20 шт.)?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u="sng" dirty="0" smtClean="0"/>
              <a:t>диаграммы</a:t>
            </a:r>
            <a:endParaRPr lang="ru-RU" sz="24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571612"/>
            <a:ext cx="5786446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000" i="1" dirty="0" smtClean="0"/>
              <a:t>Сравните при помощи линейных диаграмм.</a:t>
            </a:r>
          </a:p>
          <a:p>
            <a:r>
              <a:rPr lang="ru-RU" dirty="0" smtClean="0"/>
              <a:t>По данным Всемирной организации здравоохранения,  смертельность от бронхита и эмфиземы среди выкуривающих более 20 сигарет в день в 15 раз выше, чем у некурящих.</a:t>
            </a:r>
          </a:p>
          <a:p>
            <a:endParaRPr lang="ru-RU" dirty="0"/>
          </a:p>
        </p:txBody>
      </p:sp>
      <p:pic>
        <p:nvPicPr>
          <p:cNvPr id="7" name="Picture 3" descr="нн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143116"/>
            <a:ext cx="2244105" cy="167926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215074" y="3786190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Пораженные бронхи курильщика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Человек выкуривающий в день пачку сигарет, получает дозу облучения в 3,5 раза больше дозы, принятой международным соглашением по защите от радиации.</a:t>
            </a:r>
          </a:p>
          <a:p>
            <a:r>
              <a:rPr lang="ru-RU" dirty="0" smtClean="0"/>
              <a:t>По данным французских авторов, из 100 людей, заболевших туберкулезом легких в зрелом возрасте, 95 были курильщиками. Сравните количество заболевших туберкулезом среди курильщиков и некурящих </a:t>
            </a:r>
          </a:p>
          <a:p>
            <a:endParaRPr lang="ru-RU" dirty="0"/>
          </a:p>
        </p:txBody>
      </p:sp>
      <p:sp>
        <p:nvSpPr>
          <p:cNvPr id="6" name="Управляющая кнопка: сведения 5">
            <a:hlinkClick r:id="rId2" action="ppaction://hlinksldjump" highlightClick="1"/>
          </p:cNvPr>
          <p:cNvSpPr/>
          <p:nvPr/>
        </p:nvSpPr>
        <p:spPr>
          <a:xfrm>
            <a:off x="7072330" y="3143248"/>
            <a:ext cx="571504" cy="285752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285720" y="2000240"/>
          <a:ext cx="8686800" cy="3000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8382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Никогда не курившие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Бросившие курить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Бросившие курить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Постоянно курившие</a:t>
                      </a:r>
                      <a:endParaRPr lang="ru-RU" dirty="0"/>
                    </a:p>
                  </a:txBody>
                  <a:tcPr/>
                </a:tc>
              </a:tr>
              <a:tr h="485651">
                <a:tc>
                  <a:txBody>
                    <a:bodyPr/>
                    <a:lstStyle/>
                    <a:p>
                      <a:r>
                        <a:rPr lang="ru-RU" dirty="0" smtClean="0"/>
                        <a:t>Некурящие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8248">
                <a:tc>
                  <a:txBody>
                    <a:bodyPr/>
                    <a:lstStyle/>
                    <a:p>
                      <a:r>
                        <a:rPr lang="ru-RU" dirty="0" smtClean="0"/>
                        <a:t>Курившие менее 1 пачки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57,6</a:t>
                      </a:r>
                      <a:endParaRPr lang="ru-RU" dirty="0"/>
                    </a:p>
                  </a:txBody>
                  <a:tcPr/>
                </a:tc>
              </a:tr>
              <a:tr h="838248">
                <a:tc>
                  <a:txBody>
                    <a:bodyPr/>
                    <a:lstStyle/>
                    <a:p>
                      <a:r>
                        <a:rPr lang="ru-RU" dirty="0" smtClean="0"/>
                        <a:t>Курившие свыше 1 пачки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5786" y="428604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Постройте столбчатые диаграммы по данным таблицы</a:t>
            </a:r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Смертность от рака легких курящего и некурящего мужского населения в США </a:t>
            </a:r>
            <a:r>
              <a:rPr lang="ru-RU" b="1" i="1" dirty="0" smtClean="0">
                <a:solidFill>
                  <a:srgbClr val="C00000"/>
                </a:solidFill>
              </a:rPr>
              <a:t>(на 100 000 человек)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5429264"/>
            <a:ext cx="857256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85% </a:t>
            </a:r>
            <a:r>
              <a:rPr lang="ru-RU" sz="2800" b="1" dirty="0" smtClean="0">
                <a:solidFill>
                  <a:srgbClr val="0070C0"/>
                </a:solidFill>
              </a:rPr>
              <a:t>курильщиков умирают от рака легких.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Это значит, что из </a:t>
            </a:r>
            <a:r>
              <a:rPr lang="ru-RU" sz="2800" b="1" dirty="0" smtClean="0">
                <a:solidFill>
                  <a:srgbClr val="FF0000"/>
                </a:solidFill>
              </a:rPr>
              <a:t>100 </a:t>
            </a:r>
            <a:r>
              <a:rPr lang="ru-RU" sz="2800" b="1" dirty="0" smtClean="0">
                <a:solidFill>
                  <a:srgbClr val="0070C0"/>
                </a:solidFill>
              </a:rPr>
              <a:t>выживает только </a:t>
            </a:r>
            <a:r>
              <a:rPr lang="ru-RU" sz="2800" b="1" dirty="0" smtClean="0">
                <a:solidFill>
                  <a:srgbClr val="FF0000"/>
                </a:solidFill>
              </a:rPr>
              <a:t>15 </a:t>
            </a:r>
            <a:r>
              <a:rPr lang="ru-RU" sz="2800" b="1" dirty="0" smtClean="0">
                <a:solidFill>
                  <a:srgbClr val="0070C0"/>
                </a:solidFill>
              </a:rPr>
              <a:t>человек…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5. Курение и </a:t>
            </a:r>
            <a:r>
              <a:rPr lang="ru-RU" dirty="0" err="1" smtClean="0"/>
              <a:t>сердечно-сосудистая</a:t>
            </a:r>
            <a:r>
              <a:rPr lang="ru-RU" dirty="0" smtClean="0"/>
              <a:t>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 курении учащается</a:t>
            </a:r>
          </a:p>
          <a:p>
            <a:pPr>
              <a:buNone/>
            </a:pPr>
            <a:r>
              <a:rPr lang="ru-RU" dirty="0" smtClean="0"/>
              <a:t>     сердцебиение. Это отмечается уже после первых затяжек. Известно, что у здорового человека сердце сокращается в среднем 70 раз в минуту. Представим, что сердце сокращается в 85 раз в минуту. Определите</a:t>
            </a:r>
            <a:r>
              <a:rPr lang="ru-RU" dirty="0" smtClean="0">
                <a:hlinkClick r:id="rId2" action="ppaction://hlinksldjump"/>
              </a:rPr>
              <a:t>, на сколько процентов </a:t>
            </a:r>
            <a:r>
              <a:rPr lang="ru-RU" dirty="0" smtClean="0"/>
              <a:t>это чаще, чем сокращение сердца здорового человека.</a:t>
            </a:r>
            <a:endParaRPr lang="ru-RU" dirty="0"/>
          </a:p>
        </p:txBody>
      </p:sp>
      <p:pic>
        <p:nvPicPr>
          <p:cNvPr id="4" name="Picture 4" descr="подготовка к родам вертикально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071679"/>
            <a:ext cx="443718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Подсчитано, что за каждое сокращение сердце проталкивает 60-70 мл крови. Сколько литров крови перекачает сердце при частоте сокращений 70 ударов в минуту? Сколько литров в среднем это составит в час? А в сутки? </a:t>
            </a:r>
            <a:r>
              <a:rPr lang="ru-RU" dirty="0" smtClean="0">
                <a:hlinkClick r:id="rId2" action="ppaction://hlinksldjump"/>
              </a:rPr>
              <a:t>Результат округлите до тысяч.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Сердце курильщика сокращается на 21% чаще, а здоровое сердце при условии полного покоя проталкивает свыше 7000 л. Сколько литров крови перекачает сердце курильщика за сутки? Определите, </a:t>
            </a:r>
            <a:r>
              <a:rPr lang="ru-RU" dirty="0" smtClean="0">
                <a:hlinkClick r:id="rId2" action="ppaction://hlinksldjump"/>
              </a:rPr>
              <a:t>на сколько больше </a:t>
            </a:r>
            <a:r>
              <a:rPr lang="ru-RU" dirty="0" smtClean="0"/>
              <a:t>нагрузка сердца курильщика, чем нагрузка сердца здорового человека.</a:t>
            </a:r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Доказано, что курение табака способствует выделению надпочечниками гормональных веществ, которые вызывают повышение кровяного давления. У мужчины систолическое кровяное давление – 120 мм </a:t>
            </a:r>
            <a:r>
              <a:rPr lang="ru-RU" dirty="0" err="1" smtClean="0"/>
              <a:t>рт.ст</a:t>
            </a:r>
            <a:r>
              <a:rPr lang="ru-RU" dirty="0" smtClean="0"/>
              <a:t>. После курения его давление поднялось до 150 мм </a:t>
            </a:r>
            <a:r>
              <a:rPr lang="ru-RU" dirty="0" err="1" smtClean="0"/>
              <a:t>рт.ст</a:t>
            </a:r>
            <a:r>
              <a:rPr lang="ru-RU" dirty="0" smtClean="0"/>
              <a:t>. На сколько процентов повысилось кровяное давление у мужчины?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285720" y="357166"/>
          <a:ext cx="8501122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71670" y="385762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+67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hlinkClick r:id="rId6" action="ppaction://hlinksldjump"/>
          </p:cNvPr>
          <p:cNvSpPr txBox="1"/>
          <p:nvPr/>
        </p:nvSpPr>
        <p:spPr>
          <a:xfrm>
            <a:off x="4071934" y="264318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+ 26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57950" y="171448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+19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Из истории курения табака</a:t>
            </a:r>
            <a:endParaRPr lang="ru-RU" dirty="0"/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285720" y="1357298"/>
            <a:ext cx="5410208" cy="51751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Восстановите даты, пользуясь сложением чисел. </a:t>
            </a:r>
            <a:endParaRPr lang="ru-RU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464344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1492 г.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данным статистики, среди людей, умерших от ишемической болезни сердца, 25% - курильщики. На основе этих данных составьте задачи, используя схемы:</a:t>
            </a:r>
          </a:p>
          <a:p>
            <a:pPr>
              <a:buNone/>
            </a:pPr>
            <a:r>
              <a:rPr lang="ru-RU" dirty="0" smtClean="0"/>
              <a:t>1)1000 – 100%      2) 500 – 100%  3) ? – 100%</a:t>
            </a:r>
          </a:p>
          <a:p>
            <a:pPr>
              <a:buNone/>
            </a:pPr>
            <a:r>
              <a:rPr lang="ru-RU" dirty="0" smtClean="0"/>
              <a:t>    250 - ?%                   ? – 25 %            4 – 25%</a:t>
            </a:r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572396" y="5715016"/>
            <a:ext cx="642942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на 21% чаще</a:t>
            </a: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   ≈ 5 л крови; ≈ 300 л;  ≈7000 л. </a:t>
            </a: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   </a:t>
            </a: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    на 1470 л больше. </a:t>
            </a:r>
            <a:r>
              <a:rPr lang="ru-RU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Вот какую огромную дополнительную нагрузку выполняет при этом сердце курильщика! Когда сердце не вполне здорово, такая дополнительная, причем совершенно ненужная, работа переносится уже с трудом.  </a:t>
            </a:r>
          </a:p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3500430" y="1643050"/>
            <a:ext cx="571504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6286512" y="2357430"/>
            <a:ext cx="857256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rId4" action="ppaction://hlinksldjump" highlightClick="1"/>
          </p:cNvPr>
          <p:cNvSpPr/>
          <p:nvPr/>
        </p:nvSpPr>
        <p:spPr>
          <a:xfrm>
            <a:off x="2714612" y="6429396"/>
            <a:ext cx="642942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Курение и органы пищеварения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465138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   По данным Всемирной организации здравоохранения, у курящих людей язвенная болезнь желудка и двенадцатиперстной кишки встречается в 2-3 раза чаще, чем у некурящих.</a:t>
            </a:r>
          </a:p>
          <a:p>
            <a:pPr>
              <a:buNone/>
            </a:pPr>
            <a:endParaRPr lang="ru-RU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i="1" dirty="0" smtClean="0">
                <a:solidFill>
                  <a:srgbClr val="7030A0"/>
                </a:solidFill>
              </a:rPr>
              <a:t>Среди курящих показатель смертности о рака органов полости рта и пищевода почти в 4 раза выше, нежели в группе некурящих.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Допустим, что зарегистрировано 55 случаев смертности от рака органов полости рта и пищевода. Сколько из них было курящих и некурящих?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Курение и органы пищеварения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857224" y="785794"/>
            <a:ext cx="4290556" cy="6397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Рак и язва желудка</a:t>
            </a:r>
          </a:p>
          <a:p>
            <a:pPr algn="ctr"/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6357950" y="785794"/>
            <a:ext cx="2571768" cy="6397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Рак пищевода</a:t>
            </a:r>
          </a:p>
          <a:p>
            <a:endParaRPr lang="ru-RU" dirty="0"/>
          </a:p>
        </p:txBody>
      </p:sp>
      <p:pic>
        <p:nvPicPr>
          <p:cNvPr id="4" name="Picture 4" descr="подготовка к родам вертикально">
            <a:hlinkClick r:id="rId2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285720" y="1571612"/>
            <a:ext cx="1643074" cy="1566397"/>
          </a:xfrm>
          <a:prstGeom prst="rect">
            <a:avLst/>
          </a:prstGeom>
          <a:noFill/>
          <a:ln/>
        </p:spPr>
      </p:pic>
      <p:pic>
        <p:nvPicPr>
          <p:cNvPr id="11" name="Picture 4" descr="рак язва желудк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2500306"/>
            <a:ext cx="2033430" cy="2786082"/>
          </a:xfrm>
          <a:prstGeom prst="rect">
            <a:avLst/>
          </a:prstGeom>
          <a:noFill/>
        </p:spPr>
      </p:pic>
      <p:pic>
        <p:nvPicPr>
          <p:cNvPr id="12" name="Picture 4" descr="рак пищевода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858016" y="1428736"/>
            <a:ext cx="1677202" cy="16772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i="1" dirty="0" smtClean="0">
                <a:solidFill>
                  <a:srgbClr val="FF0000"/>
                </a:solidFill>
              </a:rPr>
              <a:t>У курящих нередко, в 30-40% случаев, регистрируется расстройство двигательных функций желчных путей, что приводит к застою желчи.</a:t>
            </a:r>
          </a:p>
          <a:p>
            <a:pPr>
              <a:buNone/>
            </a:pPr>
            <a:r>
              <a:rPr lang="ru-RU" dirty="0" smtClean="0"/>
              <a:t>   Решите задачу, составив уравнение.</a:t>
            </a:r>
          </a:p>
          <a:p>
            <a:r>
              <a:rPr lang="ru-RU" dirty="0" smtClean="0"/>
              <a:t>Врачи обследовали курящих. Это составило 35% всех обследованных. Сколько было обследовано курящих людей?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42844" y="428604"/>
          <a:ext cx="8786874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00232" y="378619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+30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6314" y="235743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+63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642918"/>
            <a:ext cx="36433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Найдите сумму цифр полученных годов. Назовите первого человека, завезшего табак в Европу, который также был первооткрывателем Америки.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12" y="521495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1559 г.  </a:t>
            </a:r>
          </a:p>
          <a:p>
            <a:r>
              <a:rPr lang="ru-RU" dirty="0" smtClean="0"/>
              <a:t>1585 г.  </a:t>
            </a:r>
          </a:p>
          <a:p>
            <a:r>
              <a:rPr lang="ru-RU" dirty="0" smtClean="0"/>
              <a:t>1604 г.  </a:t>
            </a:r>
          </a:p>
          <a:p>
            <a:r>
              <a:rPr lang="ru-RU" dirty="0" smtClean="0"/>
              <a:t>1634 г.  </a:t>
            </a:r>
          </a:p>
          <a:p>
            <a:r>
              <a:rPr lang="ru-RU" dirty="0" smtClean="0"/>
              <a:t>1697 г.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Найдите сумму цифр полученных годов. Назовите первого человека, завезшего табак в Европу, который также был первооткрывателем Америки.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Сумма цифр 20</a:t>
            </a:r>
          </a:p>
          <a:p>
            <a:r>
              <a:rPr lang="ru-RU" dirty="0" smtClean="0"/>
              <a:t>Сумма цифр 19</a:t>
            </a:r>
          </a:p>
          <a:p>
            <a:r>
              <a:rPr lang="ru-RU" dirty="0" smtClean="0"/>
              <a:t>Сумма цифр 11</a:t>
            </a:r>
          </a:p>
          <a:p>
            <a:r>
              <a:rPr lang="ru-RU" dirty="0" smtClean="0"/>
              <a:t>Сумма цифр 14</a:t>
            </a:r>
          </a:p>
          <a:p>
            <a:r>
              <a:rPr lang="ru-RU" dirty="0" smtClean="0"/>
              <a:t>Сумма цифр 23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Ключ: 11 - у, 14 - м, 16 - к, 19 - л, 20 - о, 23 - б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6600" b="1" dirty="0" smtClean="0">
                <a:solidFill>
                  <a:srgbClr val="FF0000"/>
                </a:solidFill>
              </a:rPr>
              <a:t>Колумб</a:t>
            </a:r>
          </a:p>
          <a:p>
            <a:endParaRPr lang="ru-RU" dirty="0"/>
          </a:p>
        </p:txBody>
      </p:sp>
      <p:sp>
        <p:nvSpPr>
          <p:cNvPr id="7" name="Управляющая кнопка: назад 6">
            <a:hlinkClick r:id="" action="ppaction://hlinkshowjump?jump=lastslideviewed" highlightClick="1"/>
          </p:cNvPr>
          <p:cNvSpPr/>
          <p:nvPr/>
        </p:nvSpPr>
        <p:spPr>
          <a:xfrm>
            <a:off x="2285984" y="3071810"/>
            <a:ext cx="571504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4429124" y="52863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3" dur="474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u="sng" dirty="0" smtClean="0"/>
              <a:t>Обозначение натуральных чисел</a:t>
            </a:r>
            <a:endParaRPr lang="ru-RU" sz="24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 концу первой половины</a:t>
            </a:r>
            <a:r>
              <a:rPr lang="en-US" dirty="0" smtClean="0"/>
              <a:t> XIX </a:t>
            </a:r>
            <a:r>
              <a:rPr lang="ru-RU" dirty="0" smtClean="0"/>
              <a:t>века посевы и переработка табака производились более чем в тридцати губерниях России.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Выделенные числа запишите цифрами.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1913 году было произведено </a:t>
            </a:r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двадцать пять миллиардов девятьсот миллионов </a:t>
            </a:r>
            <a:r>
              <a:rPr lang="ru-RU" dirty="0" smtClean="0"/>
              <a:t>штук папирос, </a:t>
            </a:r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одиннадцать тысяч семьсот  </a:t>
            </a:r>
            <a:r>
              <a:rPr lang="ru-RU" dirty="0" smtClean="0"/>
              <a:t>тонн  курительного табака, </a:t>
            </a:r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восемьдесят семь тысяч девятьсот </a:t>
            </a:r>
            <a:r>
              <a:rPr lang="ru-RU" dirty="0" smtClean="0"/>
              <a:t>тонн махорки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25 900 000 000 шт. папирос</a:t>
            </a:r>
          </a:p>
          <a:p>
            <a:r>
              <a:rPr lang="ru-RU" dirty="0" smtClean="0"/>
              <a:t>11 700 т табака</a:t>
            </a:r>
          </a:p>
          <a:p>
            <a:r>
              <a:rPr lang="ru-RU" dirty="0" smtClean="0"/>
              <a:t>87 900 т махорки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000100" y="4857760"/>
            <a:ext cx="714380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2714612" y="4857760"/>
            <a:ext cx="714380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214282" y="357166"/>
            <a:ext cx="8686800" cy="607223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1940 году продано населению СССР табачных изделий и махорки на пятьсот  тридцать миллионов рублей, а в 1950 году – на девятьсот девяносто миллионов рублей, в 1965 году – на один миллиард девятьсот девять миллионов рублей, в 1969 году – на два миллиарда шестьсот двадцать семь миллионов рублей, в 1970 году – на два миллиарда семьсот восемьдесят миллионов рублей, 1974 году – на три миллиарда четыреста сорок один миллион рублей.</a:t>
            </a:r>
          </a:p>
          <a:p>
            <a:pPr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       Годы  обозначьте римскими цифрами.  </a:t>
            </a:r>
            <a:r>
              <a:rPr lang="ru-RU" sz="2800" b="1" dirty="0" smtClean="0">
                <a:solidFill>
                  <a:srgbClr val="C00000"/>
                </a:solidFill>
              </a:rPr>
              <a:t>Обозначения: </a:t>
            </a:r>
            <a:r>
              <a:rPr lang="en-US" sz="2800" b="1" dirty="0" smtClean="0">
                <a:solidFill>
                  <a:srgbClr val="C00000"/>
                </a:solidFill>
              </a:rPr>
              <a:t>I</a:t>
            </a:r>
            <a:r>
              <a:rPr lang="ru-RU" sz="2800" b="1" dirty="0" smtClean="0">
                <a:solidFill>
                  <a:srgbClr val="C00000"/>
                </a:solidFill>
              </a:rPr>
              <a:t> – 1,</a:t>
            </a:r>
            <a:r>
              <a:rPr lang="en-US" sz="2800" b="1" dirty="0" smtClean="0">
                <a:solidFill>
                  <a:srgbClr val="C00000"/>
                </a:solidFill>
              </a:rPr>
              <a:t> V</a:t>
            </a:r>
            <a:r>
              <a:rPr lang="ru-RU" sz="2800" b="1" dirty="0" smtClean="0">
                <a:solidFill>
                  <a:srgbClr val="C00000"/>
                </a:solidFill>
              </a:rPr>
              <a:t> – 5,</a:t>
            </a:r>
            <a:r>
              <a:rPr lang="en-US" sz="2800" b="1" dirty="0" smtClean="0">
                <a:solidFill>
                  <a:srgbClr val="C00000"/>
                </a:solidFill>
              </a:rPr>
              <a:t> X</a:t>
            </a:r>
            <a:r>
              <a:rPr lang="ru-RU" sz="2800" b="1" dirty="0" smtClean="0">
                <a:solidFill>
                  <a:srgbClr val="C00000"/>
                </a:solidFill>
              </a:rPr>
              <a:t> – 10,</a:t>
            </a:r>
            <a:r>
              <a:rPr lang="en-US" sz="2800" b="1" dirty="0" smtClean="0">
                <a:solidFill>
                  <a:srgbClr val="C00000"/>
                </a:solidFill>
              </a:rPr>
              <a:t> L</a:t>
            </a:r>
            <a:r>
              <a:rPr lang="ru-RU" sz="2800" b="1" dirty="0" smtClean="0">
                <a:solidFill>
                  <a:srgbClr val="C00000"/>
                </a:solidFill>
              </a:rPr>
              <a:t> – 50,</a:t>
            </a:r>
            <a:r>
              <a:rPr lang="en-US" sz="2800" b="1" dirty="0" smtClean="0">
                <a:solidFill>
                  <a:srgbClr val="C00000"/>
                </a:solidFill>
              </a:rPr>
              <a:t> C</a:t>
            </a:r>
            <a:r>
              <a:rPr lang="ru-RU" sz="2800" b="1" dirty="0" smtClean="0">
                <a:solidFill>
                  <a:srgbClr val="C00000"/>
                </a:solidFill>
              </a:rPr>
              <a:t> – 100,</a:t>
            </a:r>
            <a:r>
              <a:rPr lang="en-US" sz="2800" b="1" dirty="0" smtClean="0">
                <a:solidFill>
                  <a:srgbClr val="C00000"/>
                </a:solidFill>
              </a:rPr>
              <a:t> D</a:t>
            </a:r>
            <a:r>
              <a:rPr lang="ru-RU" sz="2800" b="1" dirty="0" smtClean="0">
                <a:solidFill>
                  <a:srgbClr val="C00000"/>
                </a:solidFill>
              </a:rPr>
              <a:t> – 500,</a:t>
            </a:r>
            <a:r>
              <a:rPr lang="en-US" sz="2800" b="1" dirty="0" smtClean="0">
                <a:solidFill>
                  <a:srgbClr val="C00000"/>
                </a:solidFill>
              </a:rPr>
              <a:t> M</a:t>
            </a:r>
            <a:r>
              <a:rPr lang="ru-RU" sz="2800" b="1" dirty="0" smtClean="0">
                <a:solidFill>
                  <a:srgbClr val="C00000"/>
                </a:solidFill>
              </a:rPr>
              <a:t> – 1000. </a:t>
            </a:r>
          </a:p>
          <a:p>
            <a:pPr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    Например: </a:t>
            </a:r>
            <a:r>
              <a:rPr lang="ru-RU" sz="2800" b="1" dirty="0" smtClean="0">
                <a:solidFill>
                  <a:srgbClr val="C00000"/>
                </a:solidFill>
              </a:rPr>
              <a:t>1492 г. - </a:t>
            </a:r>
            <a:r>
              <a:rPr lang="en-US" sz="2800" b="1" dirty="0" smtClean="0">
                <a:solidFill>
                  <a:srgbClr val="C00000"/>
                </a:solidFill>
              </a:rPr>
              <a:t> MCDXCII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       Выделенные числа запишите цифрами, записанные числа округлите до 100 млн.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</a:t>
            </a:r>
            <a:r>
              <a:rPr lang="ru-RU" sz="2800" dirty="0" smtClean="0">
                <a:solidFill>
                  <a:srgbClr val="C00000"/>
                </a:solidFill>
                <a:hlinkClick r:id="rId2" action="ppaction://hlinksldjump"/>
              </a:rPr>
              <a:t>Ответ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MCMXL </a:t>
            </a:r>
            <a:r>
              <a:rPr lang="ru-RU" sz="2800" dirty="0" smtClean="0"/>
              <a:t>     </a:t>
            </a:r>
            <a:r>
              <a:rPr lang="en-US" sz="2800" dirty="0" smtClean="0"/>
              <a:t>530 000 000 </a:t>
            </a:r>
            <a:r>
              <a:rPr lang="ru-RU" sz="2800" dirty="0" smtClean="0"/>
              <a:t>руб.</a:t>
            </a:r>
            <a:r>
              <a:rPr lang="ru-RU" sz="2800" dirty="0" smtClean="0">
                <a:latin typeface="Times New Roman"/>
                <a:cs typeface="Times New Roman"/>
              </a:rPr>
              <a:t>≈</a:t>
            </a:r>
            <a:r>
              <a:rPr lang="ru-RU" sz="2800" dirty="0" smtClean="0"/>
              <a:t> 500 000 000 руб.</a:t>
            </a:r>
          </a:p>
          <a:p>
            <a:r>
              <a:rPr lang="en-US" sz="2800" dirty="0" smtClean="0"/>
              <a:t>MCML</a:t>
            </a:r>
            <a:r>
              <a:rPr lang="ru-RU" sz="2800" dirty="0" smtClean="0"/>
              <a:t>        990 000 000 руб.</a:t>
            </a:r>
            <a:r>
              <a:rPr lang="ru-RU" sz="2800" dirty="0" smtClean="0">
                <a:latin typeface="Times New Roman"/>
                <a:cs typeface="Times New Roman"/>
              </a:rPr>
              <a:t> ≈</a:t>
            </a:r>
            <a:r>
              <a:rPr lang="ru-RU" sz="2800" dirty="0" smtClean="0"/>
              <a:t> 1 000 000 000 руб.    </a:t>
            </a:r>
            <a:endParaRPr lang="en-US" sz="2800" dirty="0" smtClean="0"/>
          </a:p>
          <a:p>
            <a:r>
              <a:rPr lang="en-US" sz="2800" dirty="0" smtClean="0"/>
              <a:t>MCMLX</a:t>
            </a:r>
            <a:r>
              <a:rPr lang="ru-RU" sz="2800" dirty="0" smtClean="0"/>
              <a:t>      1 479 000 000 руб.</a:t>
            </a:r>
            <a:r>
              <a:rPr lang="ru-RU" sz="2800" dirty="0" smtClean="0">
                <a:latin typeface="Times New Roman"/>
                <a:cs typeface="Times New Roman"/>
              </a:rPr>
              <a:t> ≈</a:t>
            </a:r>
            <a:r>
              <a:rPr lang="ru-RU" sz="2800" dirty="0" smtClean="0"/>
              <a:t> 1 500 000 000 руб.  </a:t>
            </a:r>
            <a:endParaRPr lang="en-US" sz="2800" dirty="0" smtClean="0"/>
          </a:p>
          <a:p>
            <a:r>
              <a:rPr lang="en-US" sz="2800" dirty="0" smtClean="0"/>
              <a:t>MCMLXV</a:t>
            </a:r>
            <a:r>
              <a:rPr lang="ru-RU" sz="2800" dirty="0" smtClean="0"/>
              <a:t>    1 909 000 000 руб.</a:t>
            </a:r>
            <a:r>
              <a:rPr lang="ru-RU" sz="2800" dirty="0" smtClean="0">
                <a:latin typeface="Times New Roman"/>
                <a:cs typeface="Times New Roman"/>
              </a:rPr>
              <a:t> ≈ 1 900 000 000 руб.</a:t>
            </a:r>
            <a:endParaRPr lang="en-US" sz="2800" dirty="0" smtClean="0"/>
          </a:p>
          <a:p>
            <a:r>
              <a:rPr lang="en-US" sz="2800" dirty="0" smtClean="0"/>
              <a:t>MCMLXVIII</a:t>
            </a:r>
            <a:r>
              <a:rPr lang="ru-RU" sz="2800" dirty="0" smtClean="0"/>
              <a:t>   2 397 000 000 руб.</a:t>
            </a:r>
            <a:r>
              <a:rPr lang="ru-RU" sz="2800" dirty="0" smtClean="0">
                <a:latin typeface="Times New Roman"/>
                <a:cs typeface="Times New Roman"/>
              </a:rPr>
              <a:t> ≈ 2 400 000 000 руб.</a:t>
            </a:r>
            <a:endParaRPr lang="en-US" sz="2800" dirty="0" smtClean="0"/>
          </a:p>
          <a:p>
            <a:r>
              <a:rPr lang="en-US" sz="2800" dirty="0" smtClean="0"/>
              <a:t>MCMLXIX</a:t>
            </a:r>
            <a:r>
              <a:rPr lang="ru-RU" sz="2800" dirty="0" smtClean="0">
                <a:latin typeface="Times New Roman"/>
                <a:cs typeface="Times New Roman"/>
              </a:rPr>
              <a:t>     2 627 000 000 руб. ≈ 2 600 000 000 руб.</a:t>
            </a:r>
            <a:endParaRPr lang="en-US" sz="2800" dirty="0" smtClean="0"/>
          </a:p>
          <a:p>
            <a:r>
              <a:rPr lang="en-US" sz="2800" dirty="0" smtClean="0"/>
              <a:t>MCMLXX</a:t>
            </a:r>
            <a:r>
              <a:rPr lang="ru-RU" sz="2800" dirty="0" smtClean="0"/>
              <a:t>      2 780 000 000 руб.</a:t>
            </a:r>
            <a:r>
              <a:rPr lang="ru-RU" sz="2800" dirty="0" smtClean="0">
                <a:latin typeface="Times New Roman"/>
                <a:cs typeface="Times New Roman"/>
              </a:rPr>
              <a:t> ≈ 2 800 000 000 руб.</a:t>
            </a:r>
            <a:endParaRPr lang="en-US" sz="2800" dirty="0" smtClean="0"/>
          </a:p>
          <a:p>
            <a:r>
              <a:rPr lang="en-US" sz="2800" dirty="0" smtClean="0"/>
              <a:t>MCMLXXIV</a:t>
            </a:r>
            <a:r>
              <a:rPr lang="ru-RU" sz="2800" dirty="0" smtClean="0">
                <a:latin typeface="Times New Roman"/>
                <a:cs typeface="Times New Roman"/>
              </a:rPr>
              <a:t>   3 441 000 000 руб. ≈ 3 400 000 000 руб.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496</TotalTime>
  <Words>2113</Words>
  <PresentationFormat>Экран (4:3)</PresentationFormat>
  <Paragraphs>182</Paragraphs>
  <Slides>34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Трек</vt:lpstr>
      <vt:lpstr>ЗАДАЧНИК - СОБЕСЕДНИК</vt:lpstr>
      <vt:lpstr>Слайд 2</vt:lpstr>
      <vt:lpstr>1. Из истории курения табака</vt:lpstr>
      <vt:lpstr>Слайд 4</vt:lpstr>
      <vt:lpstr>Слайд 5</vt:lpstr>
      <vt:lpstr>Обозначение натуральных чисел</vt:lpstr>
      <vt:lpstr>Слайд 7</vt:lpstr>
      <vt:lpstr>Слайд 8</vt:lpstr>
      <vt:lpstr>Слайд 9</vt:lpstr>
      <vt:lpstr>2. Состав табачного дыма столбчатые и линейные диаграммы</vt:lpstr>
      <vt:lpstr>Слайд 11</vt:lpstr>
      <vt:lpstr>Слайд 12</vt:lpstr>
      <vt:lpstr>3. Никотин меры измерения</vt:lpstr>
      <vt:lpstr>Слайд 14</vt:lpstr>
      <vt:lpstr>Слайд 15</vt:lpstr>
      <vt:lpstr>Слайд 16</vt:lpstr>
      <vt:lpstr>пропорция</vt:lpstr>
      <vt:lpstr>Слайд 18</vt:lpstr>
      <vt:lpstr>4. Курение и органы дыхания. </vt:lpstr>
      <vt:lpstr>Слайд 20</vt:lpstr>
      <vt:lpstr>Слайд 21</vt:lpstr>
      <vt:lpstr>Слайд 22</vt:lpstr>
      <vt:lpstr>диаграммы</vt:lpstr>
      <vt:lpstr>Слайд 24</vt:lpstr>
      <vt:lpstr>Слайд 25</vt:lpstr>
      <vt:lpstr>5. Курение и сердечно-сосудистая система</vt:lpstr>
      <vt:lpstr>Слайд 27</vt:lpstr>
      <vt:lpstr>Слайд 28</vt:lpstr>
      <vt:lpstr>Слайд 29</vt:lpstr>
      <vt:lpstr>Слайд 30</vt:lpstr>
      <vt:lpstr>Слайд 31</vt:lpstr>
      <vt:lpstr>6. Курение и органы пищеварения</vt:lpstr>
      <vt:lpstr>Курение и органы пищеварения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ЗАДАЧНИК - СОБЕСЕДНИК</dc:title>
  <dc:creator>Андрей</dc:creator>
  <cp:lastModifiedBy>Андрей</cp:lastModifiedBy>
  <cp:revision>58</cp:revision>
  <dcterms:modified xsi:type="dcterms:W3CDTF">2009-12-01T04:25:48Z</dcterms:modified>
</cp:coreProperties>
</file>