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23"/>
  </p:notesMasterIdLst>
  <p:sldIdLst>
    <p:sldId id="283" r:id="rId2"/>
    <p:sldId id="284" r:id="rId3"/>
    <p:sldId id="260" r:id="rId4"/>
    <p:sldId id="256" r:id="rId5"/>
    <p:sldId id="262" r:id="rId6"/>
    <p:sldId id="264" r:id="rId7"/>
    <p:sldId id="265" r:id="rId8"/>
    <p:sldId id="267" r:id="rId9"/>
    <p:sldId id="266" r:id="rId10"/>
    <p:sldId id="269" r:id="rId11"/>
    <p:sldId id="268" r:id="rId12"/>
    <p:sldId id="270" r:id="rId13"/>
    <p:sldId id="271" r:id="rId14"/>
    <p:sldId id="272" r:id="rId15"/>
    <p:sldId id="273" r:id="rId16"/>
    <p:sldId id="281" r:id="rId17"/>
    <p:sldId id="282" r:id="rId18"/>
    <p:sldId id="279" r:id="rId19"/>
    <p:sldId id="285" r:id="rId20"/>
    <p:sldId id="274" r:id="rId21"/>
    <p:sldId id="287" r:id="rId2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CC00"/>
    <a:srgbClr val="CC99FF"/>
    <a:srgbClr val="336600"/>
    <a:srgbClr val="9999FF"/>
    <a:srgbClr val="CC66FF"/>
    <a:srgbClr val="CCCC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2010-2011 уч.год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К.работа по итогам 1 четв.</c:v>
                </c:pt>
                <c:pt idx="1">
                  <c:v>Полугодовая контрольная работа</c:v>
                </c:pt>
                <c:pt idx="2">
                  <c:v>К.работа по итогам 3 четв.</c:v>
                </c:pt>
                <c:pt idx="3">
                  <c:v>Годовая контрольная работа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0.32000000000000017</c:v>
                </c:pt>
                <c:pt idx="1">
                  <c:v>0.46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2011-2012 уч.год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К.работа по итогам 1 четв.</c:v>
                </c:pt>
                <c:pt idx="1">
                  <c:v>Полугодовая контрольная работа</c:v>
                </c:pt>
                <c:pt idx="2">
                  <c:v>К.работа по итогам 3 четв.</c:v>
                </c:pt>
                <c:pt idx="3">
                  <c:v>Годовая контрольная работа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0.49000000000000016</c:v>
                </c:pt>
              </c:numCache>
            </c:numRef>
          </c:val>
        </c:ser>
        <c:axId val="34079104"/>
        <c:axId val="34080640"/>
      </c:barChart>
      <c:catAx>
        <c:axId val="34079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4080640"/>
        <c:crosses val="autoZero"/>
        <c:auto val="1"/>
        <c:lblAlgn val="ctr"/>
        <c:lblOffset val="100"/>
      </c:catAx>
      <c:valAx>
        <c:axId val="3408064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0791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9C91E-F43E-4282-AE6A-40E1090B6BD5}" type="doc">
      <dgm:prSet loTypeId="urn:microsoft.com/office/officeart/2005/8/layout/radial4" loCatId="relationship" qsTypeId="urn:microsoft.com/office/officeart/2005/8/quickstyle/3d9" qsCatId="3D" csTypeId="urn:microsoft.com/office/officeart/2005/8/colors/accent2_5" csCatId="accent2" phldr="0"/>
      <dgm:spPr/>
      <dgm:t>
        <a:bodyPr/>
        <a:lstStyle/>
        <a:p>
          <a:endParaRPr lang="ru-RU"/>
        </a:p>
      </dgm:t>
    </dgm:pt>
    <dgm:pt modelId="{BE9D753B-A7A7-41D7-88C8-F1A42FCA108B}">
      <dgm:prSet phldrT="[Текст]" phldr="1"/>
      <dgm:spPr/>
      <dgm:t>
        <a:bodyPr/>
        <a:lstStyle/>
        <a:p>
          <a:endParaRPr lang="ru-RU" dirty="0"/>
        </a:p>
      </dgm:t>
    </dgm:pt>
    <dgm:pt modelId="{D7BF5BC3-69BD-4B1B-B074-875D60C2AD82}" type="parTrans" cxnId="{C30A3DCA-C161-4B14-9AC8-412D8F78914C}">
      <dgm:prSet/>
      <dgm:spPr/>
      <dgm:t>
        <a:bodyPr/>
        <a:lstStyle/>
        <a:p>
          <a:endParaRPr lang="ru-RU"/>
        </a:p>
      </dgm:t>
    </dgm:pt>
    <dgm:pt modelId="{4574298C-9EB1-4101-8AF4-AFE8C6965143}" type="sibTrans" cxnId="{C30A3DCA-C161-4B14-9AC8-412D8F78914C}">
      <dgm:prSet/>
      <dgm:spPr/>
      <dgm:t>
        <a:bodyPr/>
        <a:lstStyle/>
        <a:p>
          <a:endParaRPr lang="ru-RU"/>
        </a:p>
      </dgm:t>
    </dgm:pt>
    <dgm:pt modelId="{9EC40076-4426-42D4-8C4D-654B0E57AB16}">
      <dgm:prSet phldrT="[Текст]" phldr="1"/>
      <dgm:spPr/>
      <dgm:t>
        <a:bodyPr/>
        <a:lstStyle/>
        <a:p>
          <a:endParaRPr lang="ru-RU" dirty="0"/>
        </a:p>
      </dgm:t>
    </dgm:pt>
    <dgm:pt modelId="{7F92980F-E926-4808-80FC-6C1585F47C0B}" type="parTrans" cxnId="{F55B51B7-AB99-49D8-A202-5F2060B40CDD}">
      <dgm:prSet/>
      <dgm:spPr/>
      <dgm:t>
        <a:bodyPr/>
        <a:lstStyle/>
        <a:p>
          <a:endParaRPr lang="ru-RU" dirty="0"/>
        </a:p>
      </dgm:t>
    </dgm:pt>
    <dgm:pt modelId="{69CA11D9-558F-43A4-AE52-4DE4956D49B7}" type="sibTrans" cxnId="{F55B51B7-AB99-49D8-A202-5F2060B40CDD}">
      <dgm:prSet/>
      <dgm:spPr/>
      <dgm:t>
        <a:bodyPr/>
        <a:lstStyle/>
        <a:p>
          <a:endParaRPr lang="ru-RU"/>
        </a:p>
      </dgm:t>
    </dgm:pt>
    <dgm:pt modelId="{04C4DBD7-0EE3-4726-B6E2-5F7BD5D3E405}">
      <dgm:prSet phldrT="[Текст]" phldr="1"/>
      <dgm:spPr/>
      <dgm:t>
        <a:bodyPr/>
        <a:lstStyle/>
        <a:p>
          <a:endParaRPr lang="ru-RU" dirty="0"/>
        </a:p>
      </dgm:t>
    </dgm:pt>
    <dgm:pt modelId="{0D5E0423-01F2-4FAA-AFC1-3AE65C63EDCD}" type="parTrans" cxnId="{8D53AD2B-2CD8-40EE-8A84-F40DF184057F}">
      <dgm:prSet/>
      <dgm:spPr/>
      <dgm:t>
        <a:bodyPr/>
        <a:lstStyle/>
        <a:p>
          <a:endParaRPr lang="ru-RU" dirty="0"/>
        </a:p>
      </dgm:t>
    </dgm:pt>
    <dgm:pt modelId="{088B295E-A8B0-4D5B-B4C6-74103856E088}" type="sibTrans" cxnId="{8D53AD2B-2CD8-40EE-8A84-F40DF184057F}">
      <dgm:prSet/>
      <dgm:spPr/>
      <dgm:t>
        <a:bodyPr/>
        <a:lstStyle/>
        <a:p>
          <a:endParaRPr lang="ru-RU"/>
        </a:p>
      </dgm:t>
    </dgm:pt>
    <dgm:pt modelId="{43AABA3F-0DB2-4DA7-902C-9A31FA3E615F}">
      <dgm:prSet phldrT="[Текст]" phldr="1"/>
      <dgm:spPr/>
      <dgm:t>
        <a:bodyPr/>
        <a:lstStyle/>
        <a:p>
          <a:endParaRPr lang="ru-RU" dirty="0"/>
        </a:p>
      </dgm:t>
    </dgm:pt>
    <dgm:pt modelId="{3FC6F58A-B4F1-4DD8-A50B-2E6F5B592C92}" type="parTrans" cxnId="{D62EDF64-137F-4A10-8309-1945462533BD}">
      <dgm:prSet/>
      <dgm:spPr/>
      <dgm:t>
        <a:bodyPr/>
        <a:lstStyle/>
        <a:p>
          <a:endParaRPr lang="ru-RU" dirty="0"/>
        </a:p>
      </dgm:t>
    </dgm:pt>
    <dgm:pt modelId="{3B50AF32-D35E-45E5-BFD2-FB6295588EC8}" type="sibTrans" cxnId="{D62EDF64-137F-4A10-8309-1945462533BD}">
      <dgm:prSet/>
      <dgm:spPr/>
      <dgm:t>
        <a:bodyPr/>
        <a:lstStyle/>
        <a:p>
          <a:endParaRPr lang="ru-RU"/>
        </a:p>
      </dgm:t>
    </dgm:pt>
    <dgm:pt modelId="{60494C7B-E6D5-4D0E-8521-31F6A7A68FF3}" type="pres">
      <dgm:prSet presAssocID="{BBE9C91E-F43E-4282-AE6A-40E1090B6BD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8D2395-F1F9-4931-81DD-1CB2041DA5A9}" type="pres">
      <dgm:prSet presAssocID="{BE9D753B-A7A7-41D7-88C8-F1A42FCA108B}" presName="centerShape" presStyleLbl="node0" presStyleIdx="0" presStyleCnt="1" custLinFactNeighborX="5151" custLinFactNeighborY="2677"/>
      <dgm:spPr/>
      <dgm:t>
        <a:bodyPr/>
        <a:lstStyle/>
        <a:p>
          <a:endParaRPr lang="ru-RU"/>
        </a:p>
      </dgm:t>
    </dgm:pt>
    <dgm:pt modelId="{A74D2BDC-F514-47D2-9C4D-A4B7CB68938D}" type="pres">
      <dgm:prSet presAssocID="{7F92980F-E926-4808-80FC-6C1585F47C0B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08D10C6E-9C36-43E1-8B1E-2E069A258D62}" type="pres">
      <dgm:prSet presAssocID="{9EC40076-4426-42D4-8C4D-654B0E57AB1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11F37-EAF1-4CA0-8CC7-0DFF71A9D7CE}" type="pres">
      <dgm:prSet presAssocID="{0D5E0423-01F2-4FAA-AFC1-3AE65C63EDC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0EB96E4-9314-4F98-A999-4249D5D0A371}" type="pres">
      <dgm:prSet presAssocID="{04C4DBD7-0EE3-4726-B6E2-5F7BD5D3E40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F56A5-CF8D-4EBA-9CC6-1E0AD98C62C8}" type="pres">
      <dgm:prSet presAssocID="{3FC6F58A-B4F1-4DD8-A50B-2E6F5B592C9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3888791C-B9E7-43F1-BE96-FD36DECEE410}" type="pres">
      <dgm:prSet presAssocID="{43AABA3F-0DB2-4DA7-902C-9A31FA3E61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646B53-1AF3-45FB-9028-4BCD1F060F9C}" type="presOf" srcId="{9EC40076-4426-42D4-8C4D-654B0E57AB16}" destId="{08D10C6E-9C36-43E1-8B1E-2E069A258D62}" srcOrd="0" destOrd="0" presId="urn:microsoft.com/office/officeart/2005/8/layout/radial4"/>
    <dgm:cxn modelId="{512E7F7F-1988-4B14-9A2E-B4795D50EFFC}" type="presOf" srcId="{BBE9C91E-F43E-4282-AE6A-40E1090B6BD5}" destId="{60494C7B-E6D5-4D0E-8521-31F6A7A68FF3}" srcOrd="0" destOrd="0" presId="urn:microsoft.com/office/officeart/2005/8/layout/radial4"/>
    <dgm:cxn modelId="{4F135F99-4BD0-4085-AA99-3ED5E0B3D48C}" type="presOf" srcId="{43AABA3F-0DB2-4DA7-902C-9A31FA3E615F}" destId="{3888791C-B9E7-43F1-BE96-FD36DECEE410}" srcOrd="0" destOrd="0" presId="urn:microsoft.com/office/officeart/2005/8/layout/radial4"/>
    <dgm:cxn modelId="{D4668297-8C6E-4A69-B3C6-E128C123AF06}" type="presOf" srcId="{7F92980F-E926-4808-80FC-6C1585F47C0B}" destId="{A74D2BDC-F514-47D2-9C4D-A4B7CB68938D}" srcOrd="0" destOrd="0" presId="urn:microsoft.com/office/officeart/2005/8/layout/radial4"/>
    <dgm:cxn modelId="{7D789912-7EBF-43F4-A199-3489B6B5BD4A}" type="presOf" srcId="{3FC6F58A-B4F1-4DD8-A50B-2E6F5B592C92}" destId="{652F56A5-CF8D-4EBA-9CC6-1E0AD98C62C8}" srcOrd="0" destOrd="0" presId="urn:microsoft.com/office/officeart/2005/8/layout/radial4"/>
    <dgm:cxn modelId="{8D53AD2B-2CD8-40EE-8A84-F40DF184057F}" srcId="{BE9D753B-A7A7-41D7-88C8-F1A42FCA108B}" destId="{04C4DBD7-0EE3-4726-B6E2-5F7BD5D3E405}" srcOrd="1" destOrd="0" parTransId="{0D5E0423-01F2-4FAA-AFC1-3AE65C63EDCD}" sibTransId="{088B295E-A8B0-4D5B-B4C6-74103856E088}"/>
    <dgm:cxn modelId="{9D8BC31E-DA7A-4A74-96F2-49280DB91488}" type="presOf" srcId="{BE9D753B-A7A7-41D7-88C8-F1A42FCA108B}" destId="{368D2395-F1F9-4931-81DD-1CB2041DA5A9}" srcOrd="0" destOrd="0" presId="urn:microsoft.com/office/officeart/2005/8/layout/radial4"/>
    <dgm:cxn modelId="{C30A3DCA-C161-4B14-9AC8-412D8F78914C}" srcId="{BBE9C91E-F43E-4282-AE6A-40E1090B6BD5}" destId="{BE9D753B-A7A7-41D7-88C8-F1A42FCA108B}" srcOrd="0" destOrd="0" parTransId="{D7BF5BC3-69BD-4B1B-B074-875D60C2AD82}" sibTransId="{4574298C-9EB1-4101-8AF4-AFE8C6965143}"/>
    <dgm:cxn modelId="{D94B6929-1263-46C6-878C-47FA47062357}" type="presOf" srcId="{0D5E0423-01F2-4FAA-AFC1-3AE65C63EDCD}" destId="{AFB11F37-EAF1-4CA0-8CC7-0DFF71A9D7CE}" srcOrd="0" destOrd="0" presId="urn:microsoft.com/office/officeart/2005/8/layout/radial4"/>
    <dgm:cxn modelId="{25A6CA42-F1CF-4B97-BA8A-77C96EBD341A}" type="presOf" srcId="{04C4DBD7-0EE3-4726-B6E2-5F7BD5D3E405}" destId="{80EB96E4-9314-4F98-A999-4249D5D0A371}" srcOrd="0" destOrd="0" presId="urn:microsoft.com/office/officeart/2005/8/layout/radial4"/>
    <dgm:cxn modelId="{D62EDF64-137F-4A10-8309-1945462533BD}" srcId="{BE9D753B-A7A7-41D7-88C8-F1A42FCA108B}" destId="{43AABA3F-0DB2-4DA7-902C-9A31FA3E615F}" srcOrd="2" destOrd="0" parTransId="{3FC6F58A-B4F1-4DD8-A50B-2E6F5B592C92}" sibTransId="{3B50AF32-D35E-45E5-BFD2-FB6295588EC8}"/>
    <dgm:cxn modelId="{F55B51B7-AB99-49D8-A202-5F2060B40CDD}" srcId="{BE9D753B-A7A7-41D7-88C8-F1A42FCA108B}" destId="{9EC40076-4426-42D4-8C4D-654B0E57AB16}" srcOrd="0" destOrd="0" parTransId="{7F92980F-E926-4808-80FC-6C1585F47C0B}" sibTransId="{69CA11D9-558F-43A4-AE52-4DE4956D49B7}"/>
    <dgm:cxn modelId="{CC56AD60-8DA6-4859-8D08-0BBFBDE1C8CA}" type="presParOf" srcId="{60494C7B-E6D5-4D0E-8521-31F6A7A68FF3}" destId="{368D2395-F1F9-4931-81DD-1CB2041DA5A9}" srcOrd="0" destOrd="0" presId="urn:microsoft.com/office/officeart/2005/8/layout/radial4"/>
    <dgm:cxn modelId="{ABFDE787-6A18-49C6-9448-F9E707CB49FC}" type="presParOf" srcId="{60494C7B-E6D5-4D0E-8521-31F6A7A68FF3}" destId="{A74D2BDC-F514-47D2-9C4D-A4B7CB68938D}" srcOrd="1" destOrd="0" presId="urn:microsoft.com/office/officeart/2005/8/layout/radial4"/>
    <dgm:cxn modelId="{CBB3DDDE-F1CA-49C3-BE8B-DDD45D051CD8}" type="presParOf" srcId="{60494C7B-E6D5-4D0E-8521-31F6A7A68FF3}" destId="{08D10C6E-9C36-43E1-8B1E-2E069A258D62}" srcOrd="2" destOrd="0" presId="urn:microsoft.com/office/officeart/2005/8/layout/radial4"/>
    <dgm:cxn modelId="{90E3A469-1365-43EB-A3B7-EB88BE4ABCF8}" type="presParOf" srcId="{60494C7B-E6D5-4D0E-8521-31F6A7A68FF3}" destId="{AFB11F37-EAF1-4CA0-8CC7-0DFF71A9D7CE}" srcOrd="3" destOrd="0" presId="urn:microsoft.com/office/officeart/2005/8/layout/radial4"/>
    <dgm:cxn modelId="{D9B78DB2-AC23-452A-8198-D4EFED215967}" type="presParOf" srcId="{60494C7B-E6D5-4D0E-8521-31F6A7A68FF3}" destId="{80EB96E4-9314-4F98-A999-4249D5D0A371}" srcOrd="4" destOrd="0" presId="urn:microsoft.com/office/officeart/2005/8/layout/radial4"/>
    <dgm:cxn modelId="{80790350-BC6F-4FEE-8618-83E07D7422DE}" type="presParOf" srcId="{60494C7B-E6D5-4D0E-8521-31F6A7A68FF3}" destId="{652F56A5-CF8D-4EBA-9CC6-1E0AD98C62C8}" srcOrd="5" destOrd="0" presId="urn:microsoft.com/office/officeart/2005/8/layout/radial4"/>
    <dgm:cxn modelId="{3D2771B7-B74D-4B7C-9286-6C9979F2414E}" type="presParOf" srcId="{60494C7B-E6D5-4D0E-8521-31F6A7A68FF3}" destId="{3888791C-B9E7-43F1-BE96-FD36DECEE410}" srcOrd="6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05FBCC-77E9-4A47-BD07-3082DB956F0C}" type="doc">
      <dgm:prSet loTypeId="urn:microsoft.com/office/officeart/2005/8/layout/radial4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BE565A1-741B-4D17-ABA0-47E2A140169F}">
      <dgm:prSet phldrT="[Текст]" custT="1"/>
      <dgm:spPr/>
      <dgm:t>
        <a:bodyPr/>
        <a:lstStyle/>
        <a:p>
          <a:r>
            <a:rPr lang="ru-RU" sz="2000" b="1" dirty="0" err="1" smtClean="0"/>
            <a:t>метапредметные</a:t>
          </a:r>
          <a:r>
            <a:rPr lang="ru-RU" sz="2000" b="1" dirty="0" smtClean="0"/>
            <a:t> </a:t>
          </a:r>
        </a:p>
        <a:p>
          <a:r>
            <a:rPr lang="ru-RU" sz="2000" b="1" dirty="0" smtClean="0"/>
            <a:t>цели обучения</a:t>
          </a:r>
          <a:endParaRPr lang="ru-RU" sz="2000" b="1" dirty="0"/>
        </a:p>
      </dgm:t>
    </dgm:pt>
    <dgm:pt modelId="{0213B4D2-1EBF-4696-9CAB-1F38E62CF6CB}" type="parTrans" cxnId="{A9940104-77C6-47E4-9630-96B2EDF7EAE7}">
      <dgm:prSet/>
      <dgm:spPr/>
      <dgm:t>
        <a:bodyPr/>
        <a:lstStyle/>
        <a:p>
          <a:endParaRPr lang="ru-RU"/>
        </a:p>
      </dgm:t>
    </dgm:pt>
    <dgm:pt modelId="{CD867732-89AA-442B-AFCF-265FC75700D9}" type="sibTrans" cxnId="{A9940104-77C6-47E4-9630-96B2EDF7EAE7}">
      <dgm:prSet/>
      <dgm:spPr/>
      <dgm:t>
        <a:bodyPr/>
        <a:lstStyle/>
        <a:p>
          <a:endParaRPr lang="ru-RU"/>
        </a:p>
      </dgm:t>
    </dgm:pt>
    <dgm:pt modelId="{2546D5FC-CC47-48A7-B96E-CB58204CF4DD}">
      <dgm:prSet phldrT="[Текст]" custT="1"/>
      <dgm:spPr/>
      <dgm:t>
        <a:bodyPr/>
        <a:lstStyle/>
        <a:p>
          <a:r>
            <a:rPr lang="ru-RU" sz="1400" b="1" dirty="0" smtClean="0"/>
            <a:t>выделять главное </a:t>
          </a:r>
          <a:endParaRPr lang="ru-RU" sz="1400" b="1" dirty="0"/>
        </a:p>
      </dgm:t>
    </dgm:pt>
    <dgm:pt modelId="{31B0A837-8031-4004-93E5-660B706AFA77}" type="parTrans" cxnId="{BBE91BAA-86D1-48BD-80BE-44F1C85876F3}">
      <dgm:prSet/>
      <dgm:spPr/>
      <dgm:t>
        <a:bodyPr/>
        <a:lstStyle/>
        <a:p>
          <a:endParaRPr lang="ru-RU" dirty="0"/>
        </a:p>
      </dgm:t>
    </dgm:pt>
    <dgm:pt modelId="{DF98CBAB-41EA-428B-9D17-5A36D0673133}" type="sibTrans" cxnId="{BBE91BAA-86D1-48BD-80BE-44F1C85876F3}">
      <dgm:prSet/>
      <dgm:spPr/>
      <dgm:t>
        <a:bodyPr/>
        <a:lstStyle/>
        <a:p>
          <a:endParaRPr lang="ru-RU"/>
        </a:p>
      </dgm:t>
    </dgm:pt>
    <dgm:pt modelId="{23017C04-BF26-41E6-A535-C70B09DFC29E}">
      <dgm:prSet phldrT="[Текст]" custT="1"/>
      <dgm:spPr/>
      <dgm:t>
        <a:bodyPr/>
        <a:lstStyle/>
        <a:p>
          <a:r>
            <a:rPr lang="ru-RU" sz="1200" b="1" dirty="0" smtClean="0"/>
            <a:t>структурировать информационный материал</a:t>
          </a:r>
          <a:endParaRPr lang="ru-RU" sz="1200" b="1" dirty="0"/>
        </a:p>
      </dgm:t>
    </dgm:pt>
    <dgm:pt modelId="{A2676190-8D6E-4B48-B7BC-449FD9792FDA}" type="parTrans" cxnId="{64583DF4-8E6F-4A4D-918A-5D2071914862}">
      <dgm:prSet/>
      <dgm:spPr/>
      <dgm:t>
        <a:bodyPr/>
        <a:lstStyle/>
        <a:p>
          <a:endParaRPr lang="ru-RU" dirty="0"/>
        </a:p>
      </dgm:t>
    </dgm:pt>
    <dgm:pt modelId="{5C2761D5-C1EF-4F92-884D-30097BCAE910}" type="sibTrans" cxnId="{64583DF4-8E6F-4A4D-918A-5D2071914862}">
      <dgm:prSet/>
      <dgm:spPr/>
      <dgm:t>
        <a:bodyPr/>
        <a:lstStyle/>
        <a:p>
          <a:endParaRPr lang="ru-RU"/>
        </a:p>
      </dgm:t>
    </dgm:pt>
    <dgm:pt modelId="{06114607-0E14-4DA0-B8A7-1D681F1C2A8A}">
      <dgm:prSet custT="1"/>
      <dgm:spPr/>
      <dgm:t>
        <a:bodyPr/>
        <a:lstStyle/>
        <a:p>
          <a:r>
            <a:rPr lang="ru-RU" sz="1400" b="1" dirty="0" smtClean="0"/>
            <a:t>составлять связный развёрнутый рассказ по схеме </a:t>
          </a:r>
          <a:endParaRPr lang="ru-RU" sz="1400" b="1" dirty="0"/>
        </a:p>
      </dgm:t>
    </dgm:pt>
    <dgm:pt modelId="{1B5AA572-1340-4DE4-A43B-A435BCA96F14}" type="parTrans" cxnId="{307F26B6-FFEB-4C0C-AF9D-539905F0FBD9}">
      <dgm:prSet/>
      <dgm:spPr/>
      <dgm:t>
        <a:bodyPr/>
        <a:lstStyle/>
        <a:p>
          <a:endParaRPr lang="ru-RU"/>
        </a:p>
      </dgm:t>
    </dgm:pt>
    <dgm:pt modelId="{8BC0E91B-E448-431E-AAB5-5DB9CDADB972}" type="sibTrans" cxnId="{307F26B6-FFEB-4C0C-AF9D-539905F0FBD9}">
      <dgm:prSet/>
      <dgm:spPr/>
      <dgm:t>
        <a:bodyPr/>
        <a:lstStyle/>
        <a:p>
          <a:endParaRPr lang="ru-RU"/>
        </a:p>
      </dgm:t>
    </dgm:pt>
    <dgm:pt modelId="{94F01453-6170-4448-B290-386AFDBEF102}">
      <dgm:prSet custT="1"/>
      <dgm:spPr/>
      <dgm:t>
        <a:bodyPr/>
        <a:lstStyle/>
        <a:p>
          <a:r>
            <a:rPr lang="ru-RU" sz="1400" b="1" dirty="0" smtClean="0"/>
            <a:t>соотносить друг с другом понятия</a:t>
          </a:r>
          <a:endParaRPr lang="ru-RU" sz="1400" b="1" dirty="0"/>
        </a:p>
      </dgm:t>
    </dgm:pt>
    <dgm:pt modelId="{99B104A8-053C-48AF-9E0A-90B7D8B201D3}" type="parTrans" cxnId="{3523A9D0-625E-4A39-BF1B-25EF16BA4D47}">
      <dgm:prSet/>
      <dgm:spPr/>
      <dgm:t>
        <a:bodyPr/>
        <a:lstStyle/>
        <a:p>
          <a:endParaRPr lang="ru-RU"/>
        </a:p>
      </dgm:t>
    </dgm:pt>
    <dgm:pt modelId="{5D7113BC-A2B6-44EB-A0F2-04C722F49295}" type="sibTrans" cxnId="{3523A9D0-625E-4A39-BF1B-25EF16BA4D47}">
      <dgm:prSet/>
      <dgm:spPr/>
      <dgm:t>
        <a:bodyPr/>
        <a:lstStyle/>
        <a:p>
          <a:endParaRPr lang="ru-RU"/>
        </a:p>
      </dgm:t>
    </dgm:pt>
    <dgm:pt modelId="{0E457343-A8F3-4C53-B3B3-C9E5C8909488}">
      <dgm:prSet custT="1"/>
      <dgm:spPr/>
      <dgm:t>
        <a:bodyPr/>
        <a:lstStyle/>
        <a:p>
          <a:r>
            <a:rPr lang="ru-RU" sz="1200" b="1" dirty="0" smtClean="0"/>
            <a:t>определять цели учебной деятельности, последовательность действий</a:t>
          </a:r>
          <a:endParaRPr lang="ru-RU" sz="1200" b="1" dirty="0"/>
        </a:p>
      </dgm:t>
    </dgm:pt>
    <dgm:pt modelId="{F44FD010-B3C2-483A-9A90-33FA768B5569}" type="parTrans" cxnId="{6D8039E4-18CB-4110-9909-2323930B2009}">
      <dgm:prSet/>
      <dgm:spPr/>
      <dgm:t>
        <a:bodyPr/>
        <a:lstStyle/>
        <a:p>
          <a:endParaRPr lang="ru-RU"/>
        </a:p>
      </dgm:t>
    </dgm:pt>
    <dgm:pt modelId="{98D394AF-534B-4BBD-B698-C76BBD47FF11}" type="sibTrans" cxnId="{6D8039E4-18CB-4110-9909-2323930B2009}">
      <dgm:prSet/>
      <dgm:spPr/>
      <dgm:t>
        <a:bodyPr/>
        <a:lstStyle/>
        <a:p>
          <a:endParaRPr lang="ru-RU"/>
        </a:p>
      </dgm:t>
    </dgm:pt>
    <dgm:pt modelId="{8D2235EE-229D-4E93-BABB-E8721FFDB208}">
      <dgm:prSet custT="1"/>
      <dgm:spPr/>
      <dgm:t>
        <a:bodyPr/>
        <a:lstStyle/>
        <a:p>
          <a:r>
            <a:rPr lang="ru-RU" sz="1100" b="1" dirty="0" smtClean="0"/>
            <a:t>оценивать достигнутые результаты и адекватно формулировать их в устной и письменной форме</a:t>
          </a:r>
          <a:endParaRPr lang="ru-RU" sz="1100" b="1" dirty="0"/>
        </a:p>
      </dgm:t>
    </dgm:pt>
    <dgm:pt modelId="{F5AB8901-651B-4207-AB89-D60E24D9CDFD}" type="parTrans" cxnId="{F55F5976-E248-41AA-ACF2-F5A549BD139B}">
      <dgm:prSet/>
      <dgm:spPr/>
      <dgm:t>
        <a:bodyPr/>
        <a:lstStyle/>
        <a:p>
          <a:endParaRPr lang="ru-RU"/>
        </a:p>
      </dgm:t>
    </dgm:pt>
    <dgm:pt modelId="{06F46FA0-CB55-4B21-9AC7-53D88A42305D}" type="sibTrans" cxnId="{F55F5976-E248-41AA-ACF2-F5A549BD139B}">
      <dgm:prSet/>
      <dgm:spPr/>
      <dgm:t>
        <a:bodyPr/>
        <a:lstStyle/>
        <a:p>
          <a:endParaRPr lang="ru-RU"/>
        </a:p>
      </dgm:t>
    </dgm:pt>
    <dgm:pt modelId="{A3C003EB-9B25-4AEF-A833-FF82D2A7BDB0}" type="pres">
      <dgm:prSet presAssocID="{8D05FBCC-77E9-4A47-BD07-3082DB956F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6C23E8-ECE7-4930-9129-E0EA4E1C3E72}" type="pres">
      <dgm:prSet presAssocID="{9BE565A1-741B-4D17-ABA0-47E2A140169F}" presName="centerShape" presStyleLbl="node0" presStyleIdx="0" presStyleCnt="1"/>
      <dgm:spPr/>
      <dgm:t>
        <a:bodyPr/>
        <a:lstStyle/>
        <a:p>
          <a:endParaRPr lang="ru-RU"/>
        </a:p>
      </dgm:t>
    </dgm:pt>
    <dgm:pt modelId="{8C4498C2-EA6C-4914-A647-8D8C58C35338}" type="pres">
      <dgm:prSet presAssocID="{31B0A837-8031-4004-93E5-660B706AFA77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4FA70299-5FBA-4B83-A07A-B967E1255FF5}" type="pres">
      <dgm:prSet presAssocID="{2546D5FC-CC47-48A7-B96E-CB58204CF4D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D9B40-8373-4135-921B-7F156C1AB837}" type="pres">
      <dgm:prSet presAssocID="{1B5AA572-1340-4DE4-A43B-A435BCA96F14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187115B7-C4EF-4C83-98F8-1B556A9A5970}" type="pres">
      <dgm:prSet presAssocID="{06114607-0E14-4DA0-B8A7-1D681F1C2A8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09DCF-C12E-4D3B-9A7F-3BB0B9A46AC9}" type="pres">
      <dgm:prSet presAssocID="{99B104A8-053C-48AF-9E0A-90B7D8B201D3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AAAA42D5-1E92-445F-A956-99C012E7445D}" type="pres">
      <dgm:prSet presAssocID="{94F01453-6170-4448-B290-386AFDBEF10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1D523-4841-4CD3-A3C0-69900FA91116}" type="pres">
      <dgm:prSet presAssocID="{A2676190-8D6E-4B48-B7BC-449FD9792FDA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278E63AC-88F3-4BF0-A10B-92C28BCFDCFD}" type="pres">
      <dgm:prSet presAssocID="{23017C04-BF26-41E6-A535-C70B09DFC29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43290-7A0B-48B3-974A-7DF431E2478A}" type="pres">
      <dgm:prSet presAssocID="{F44FD010-B3C2-483A-9A90-33FA768B5569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8863121E-4B72-4069-B175-61DDF2823772}" type="pres">
      <dgm:prSet presAssocID="{0E457343-A8F3-4C53-B3B3-C9E5C890948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D62F1-853A-4A08-BDB6-2A7E6132B16F}" type="pres">
      <dgm:prSet presAssocID="{F5AB8901-651B-4207-AB89-D60E24D9CDFD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C8E03C49-38C8-421F-B18C-E4A86DC8C477}" type="pres">
      <dgm:prSet presAssocID="{8D2235EE-229D-4E93-BABB-E8721FFDB20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E91BAA-86D1-48BD-80BE-44F1C85876F3}" srcId="{9BE565A1-741B-4D17-ABA0-47E2A140169F}" destId="{2546D5FC-CC47-48A7-B96E-CB58204CF4DD}" srcOrd="0" destOrd="0" parTransId="{31B0A837-8031-4004-93E5-660B706AFA77}" sibTransId="{DF98CBAB-41EA-428B-9D17-5A36D0673133}"/>
    <dgm:cxn modelId="{D550DA94-6299-4656-AFE3-87BDE77C3D4A}" type="presOf" srcId="{23017C04-BF26-41E6-A535-C70B09DFC29E}" destId="{278E63AC-88F3-4BF0-A10B-92C28BCFDCFD}" srcOrd="0" destOrd="0" presId="urn:microsoft.com/office/officeart/2005/8/layout/radial4"/>
    <dgm:cxn modelId="{99928ABE-7A01-4389-B46F-F829E3CB6EFB}" type="presOf" srcId="{9BE565A1-741B-4D17-ABA0-47E2A140169F}" destId="{EC6C23E8-ECE7-4930-9129-E0EA4E1C3E72}" srcOrd="0" destOrd="0" presId="urn:microsoft.com/office/officeart/2005/8/layout/radial4"/>
    <dgm:cxn modelId="{4FD16E9A-8099-46BD-9FBE-D0714AEEF694}" type="presOf" srcId="{31B0A837-8031-4004-93E5-660B706AFA77}" destId="{8C4498C2-EA6C-4914-A647-8D8C58C35338}" srcOrd="0" destOrd="0" presId="urn:microsoft.com/office/officeart/2005/8/layout/radial4"/>
    <dgm:cxn modelId="{307F26B6-FFEB-4C0C-AF9D-539905F0FBD9}" srcId="{9BE565A1-741B-4D17-ABA0-47E2A140169F}" destId="{06114607-0E14-4DA0-B8A7-1D681F1C2A8A}" srcOrd="1" destOrd="0" parTransId="{1B5AA572-1340-4DE4-A43B-A435BCA96F14}" sibTransId="{8BC0E91B-E448-431E-AAB5-5DB9CDADB972}"/>
    <dgm:cxn modelId="{6D8039E4-18CB-4110-9909-2323930B2009}" srcId="{9BE565A1-741B-4D17-ABA0-47E2A140169F}" destId="{0E457343-A8F3-4C53-B3B3-C9E5C8909488}" srcOrd="4" destOrd="0" parTransId="{F44FD010-B3C2-483A-9A90-33FA768B5569}" sibTransId="{98D394AF-534B-4BBD-B698-C76BBD47FF11}"/>
    <dgm:cxn modelId="{54B8F21C-7A20-419A-B016-FE53ABCB44FB}" type="presOf" srcId="{06114607-0E14-4DA0-B8A7-1D681F1C2A8A}" destId="{187115B7-C4EF-4C83-98F8-1B556A9A5970}" srcOrd="0" destOrd="0" presId="urn:microsoft.com/office/officeart/2005/8/layout/radial4"/>
    <dgm:cxn modelId="{A9940104-77C6-47E4-9630-96B2EDF7EAE7}" srcId="{8D05FBCC-77E9-4A47-BD07-3082DB956F0C}" destId="{9BE565A1-741B-4D17-ABA0-47E2A140169F}" srcOrd="0" destOrd="0" parTransId="{0213B4D2-1EBF-4696-9CAB-1F38E62CF6CB}" sibTransId="{CD867732-89AA-442B-AFCF-265FC75700D9}"/>
    <dgm:cxn modelId="{D41B697E-5437-4695-B22B-C8827A14FE03}" type="presOf" srcId="{2546D5FC-CC47-48A7-B96E-CB58204CF4DD}" destId="{4FA70299-5FBA-4B83-A07A-B967E1255FF5}" srcOrd="0" destOrd="0" presId="urn:microsoft.com/office/officeart/2005/8/layout/radial4"/>
    <dgm:cxn modelId="{3523A9D0-625E-4A39-BF1B-25EF16BA4D47}" srcId="{9BE565A1-741B-4D17-ABA0-47E2A140169F}" destId="{94F01453-6170-4448-B290-386AFDBEF102}" srcOrd="2" destOrd="0" parTransId="{99B104A8-053C-48AF-9E0A-90B7D8B201D3}" sibTransId="{5D7113BC-A2B6-44EB-A0F2-04C722F49295}"/>
    <dgm:cxn modelId="{BF48D589-E93C-4B36-A0BF-C7E6B2459C8E}" type="presOf" srcId="{94F01453-6170-4448-B290-386AFDBEF102}" destId="{AAAA42D5-1E92-445F-A956-99C012E7445D}" srcOrd="0" destOrd="0" presId="urn:microsoft.com/office/officeart/2005/8/layout/radial4"/>
    <dgm:cxn modelId="{BEA8C0C2-553E-445D-A778-B4E4AF3452CC}" type="presOf" srcId="{1B5AA572-1340-4DE4-A43B-A435BCA96F14}" destId="{91BD9B40-8373-4135-921B-7F156C1AB837}" srcOrd="0" destOrd="0" presId="urn:microsoft.com/office/officeart/2005/8/layout/radial4"/>
    <dgm:cxn modelId="{64583DF4-8E6F-4A4D-918A-5D2071914862}" srcId="{9BE565A1-741B-4D17-ABA0-47E2A140169F}" destId="{23017C04-BF26-41E6-A535-C70B09DFC29E}" srcOrd="3" destOrd="0" parTransId="{A2676190-8D6E-4B48-B7BC-449FD9792FDA}" sibTransId="{5C2761D5-C1EF-4F92-884D-30097BCAE910}"/>
    <dgm:cxn modelId="{5A92C03C-0E48-4461-AE4E-A4949B9F2EF8}" type="presOf" srcId="{F44FD010-B3C2-483A-9A90-33FA768B5569}" destId="{FF243290-7A0B-48B3-974A-7DF431E2478A}" srcOrd="0" destOrd="0" presId="urn:microsoft.com/office/officeart/2005/8/layout/radial4"/>
    <dgm:cxn modelId="{4EAE9B7B-EE3C-483C-A849-C8D4DAB9D9BC}" type="presOf" srcId="{0E457343-A8F3-4C53-B3B3-C9E5C8909488}" destId="{8863121E-4B72-4069-B175-61DDF2823772}" srcOrd="0" destOrd="0" presId="urn:microsoft.com/office/officeart/2005/8/layout/radial4"/>
    <dgm:cxn modelId="{5C42A44B-9D48-4BC2-B20D-91FC1BB6C22C}" type="presOf" srcId="{A2676190-8D6E-4B48-B7BC-449FD9792FDA}" destId="{79C1D523-4841-4CD3-A3C0-69900FA91116}" srcOrd="0" destOrd="0" presId="urn:microsoft.com/office/officeart/2005/8/layout/radial4"/>
    <dgm:cxn modelId="{45B040CA-5BD3-4770-B6B7-B4FB8565C5B4}" type="presOf" srcId="{F5AB8901-651B-4207-AB89-D60E24D9CDFD}" destId="{86CD62F1-853A-4A08-BDB6-2A7E6132B16F}" srcOrd="0" destOrd="0" presId="urn:microsoft.com/office/officeart/2005/8/layout/radial4"/>
    <dgm:cxn modelId="{B090A72E-0716-43A5-958D-D832065620D1}" type="presOf" srcId="{8D05FBCC-77E9-4A47-BD07-3082DB956F0C}" destId="{A3C003EB-9B25-4AEF-A833-FF82D2A7BDB0}" srcOrd="0" destOrd="0" presId="urn:microsoft.com/office/officeart/2005/8/layout/radial4"/>
    <dgm:cxn modelId="{BD218039-7CC1-4713-B9E5-3529DFD8DBF7}" type="presOf" srcId="{99B104A8-053C-48AF-9E0A-90B7D8B201D3}" destId="{95B09DCF-C12E-4D3B-9A7F-3BB0B9A46AC9}" srcOrd="0" destOrd="0" presId="urn:microsoft.com/office/officeart/2005/8/layout/radial4"/>
    <dgm:cxn modelId="{F55F5976-E248-41AA-ACF2-F5A549BD139B}" srcId="{9BE565A1-741B-4D17-ABA0-47E2A140169F}" destId="{8D2235EE-229D-4E93-BABB-E8721FFDB208}" srcOrd="5" destOrd="0" parTransId="{F5AB8901-651B-4207-AB89-D60E24D9CDFD}" sibTransId="{06F46FA0-CB55-4B21-9AC7-53D88A42305D}"/>
    <dgm:cxn modelId="{0D989617-A6EB-4A9B-8429-31DB7D9B654F}" type="presOf" srcId="{8D2235EE-229D-4E93-BABB-E8721FFDB208}" destId="{C8E03C49-38C8-421F-B18C-E4A86DC8C477}" srcOrd="0" destOrd="0" presId="urn:microsoft.com/office/officeart/2005/8/layout/radial4"/>
    <dgm:cxn modelId="{6D34A4A1-2FBD-47DC-95E5-89BBA87FD432}" type="presParOf" srcId="{A3C003EB-9B25-4AEF-A833-FF82D2A7BDB0}" destId="{EC6C23E8-ECE7-4930-9129-E0EA4E1C3E72}" srcOrd="0" destOrd="0" presId="urn:microsoft.com/office/officeart/2005/8/layout/radial4"/>
    <dgm:cxn modelId="{AE8A60CA-0967-4FD7-8154-F3ACE74BAED9}" type="presParOf" srcId="{A3C003EB-9B25-4AEF-A833-FF82D2A7BDB0}" destId="{8C4498C2-EA6C-4914-A647-8D8C58C35338}" srcOrd="1" destOrd="0" presId="urn:microsoft.com/office/officeart/2005/8/layout/radial4"/>
    <dgm:cxn modelId="{5310FA73-1281-4400-ADD2-20478F64DF46}" type="presParOf" srcId="{A3C003EB-9B25-4AEF-A833-FF82D2A7BDB0}" destId="{4FA70299-5FBA-4B83-A07A-B967E1255FF5}" srcOrd="2" destOrd="0" presId="urn:microsoft.com/office/officeart/2005/8/layout/radial4"/>
    <dgm:cxn modelId="{D76AFD47-D4E0-4A30-AF9A-BBD1E56F6C0B}" type="presParOf" srcId="{A3C003EB-9B25-4AEF-A833-FF82D2A7BDB0}" destId="{91BD9B40-8373-4135-921B-7F156C1AB837}" srcOrd="3" destOrd="0" presId="urn:microsoft.com/office/officeart/2005/8/layout/radial4"/>
    <dgm:cxn modelId="{0F87E058-C321-4127-B09D-99496E346DE6}" type="presParOf" srcId="{A3C003EB-9B25-4AEF-A833-FF82D2A7BDB0}" destId="{187115B7-C4EF-4C83-98F8-1B556A9A5970}" srcOrd="4" destOrd="0" presId="urn:microsoft.com/office/officeart/2005/8/layout/radial4"/>
    <dgm:cxn modelId="{0C1E5C83-217A-4360-B7F1-82BB18C87519}" type="presParOf" srcId="{A3C003EB-9B25-4AEF-A833-FF82D2A7BDB0}" destId="{95B09DCF-C12E-4D3B-9A7F-3BB0B9A46AC9}" srcOrd="5" destOrd="0" presId="urn:microsoft.com/office/officeart/2005/8/layout/radial4"/>
    <dgm:cxn modelId="{1E58603B-2ADB-4652-B512-4211C2F19679}" type="presParOf" srcId="{A3C003EB-9B25-4AEF-A833-FF82D2A7BDB0}" destId="{AAAA42D5-1E92-445F-A956-99C012E7445D}" srcOrd="6" destOrd="0" presId="urn:microsoft.com/office/officeart/2005/8/layout/radial4"/>
    <dgm:cxn modelId="{8509274B-6AD4-4AA7-8540-6BAEC243C308}" type="presParOf" srcId="{A3C003EB-9B25-4AEF-A833-FF82D2A7BDB0}" destId="{79C1D523-4841-4CD3-A3C0-69900FA91116}" srcOrd="7" destOrd="0" presId="urn:microsoft.com/office/officeart/2005/8/layout/radial4"/>
    <dgm:cxn modelId="{D3EB5A9F-A72D-4CFC-BD79-BB53B996B534}" type="presParOf" srcId="{A3C003EB-9B25-4AEF-A833-FF82D2A7BDB0}" destId="{278E63AC-88F3-4BF0-A10B-92C28BCFDCFD}" srcOrd="8" destOrd="0" presId="urn:microsoft.com/office/officeart/2005/8/layout/radial4"/>
    <dgm:cxn modelId="{4924C92F-FF83-4859-A611-CC64F628494C}" type="presParOf" srcId="{A3C003EB-9B25-4AEF-A833-FF82D2A7BDB0}" destId="{FF243290-7A0B-48B3-974A-7DF431E2478A}" srcOrd="9" destOrd="0" presId="urn:microsoft.com/office/officeart/2005/8/layout/radial4"/>
    <dgm:cxn modelId="{61B98DE6-E6F9-40DB-9C0D-58582B839904}" type="presParOf" srcId="{A3C003EB-9B25-4AEF-A833-FF82D2A7BDB0}" destId="{8863121E-4B72-4069-B175-61DDF2823772}" srcOrd="10" destOrd="0" presId="urn:microsoft.com/office/officeart/2005/8/layout/radial4"/>
    <dgm:cxn modelId="{443B7F4A-F65C-4FCF-B87A-B0FA240C5C4E}" type="presParOf" srcId="{A3C003EB-9B25-4AEF-A833-FF82D2A7BDB0}" destId="{86CD62F1-853A-4A08-BDB6-2A7E6132B16F}" srcOrd="11" destOrd="0" presId="urn:microsoft.com/office/officeart/2005/8/layout/radial4"/>
    <dgm:cxn modelId="{C120156F-5A91-4F1D-9AEC-79E12CF68DC3}" type="presParOf" srcId="{A3C003EB-9B25-4AEF-A833-FF82D2A7BDB0}" destId="{C8E03C49-38C8-421F-B18C-E4A86DC8C477}" srcOrd="12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1828A-3B75-4E13-8620-46FB00B6E079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414E1-931A-4D03-B62B-8730501DCB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BFFCD1-ED93-4844-8316-E526271B7CD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8A608B-FE05-4163-94A3-4D1C188887F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969820-1D57-40F8-8791-AA37CE69DE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62C863-E56B-4026-B587-0E17550E71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EBED04-D431-4871-ABC6-ACDB8233C0F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57E3A5-3365-45CD-9689-A7A0A4ED7A0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6D8BA2-EBBA-47F5-8231-2604C50EFFB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6E180D-AA80-44D6-AABE-898BC0987CE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2C5CD9-7F4F-4BFB-A212-7C7822866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6E2EFB-D906-4855-BAFC-437519CEF8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95CD62-CBE7-4667-A339-1B0A718AD5D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276C3AC-5A40-4B7E-AB2F-FA2233529DC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Учитель у доски.jpg"/>
          <p:cNvPicPr>
            <a:picLocks noChangeAspect="1"/>
          </p:cNvPicPr>
          <p:nvPr/>
        </p:nvPicPr>
        <p:blipFill>
          <a:blip r:embed="rId2"/>
          <a:srcRect r="43378" b="14891"/>
          <a:stretch>
            <a:fillRect/>
          </a:stretch>
        </p:blipFill>
        <p:spPr>
          <a:xfrm>
            <a:off x="285720" y="1714488"/>
            <a:ext cx="2000264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261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Самообразование  учителя: составляющие процесса (из опыта работы).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/>
            </a:r>
            <a:b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effectLst/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500438"/>
            <a:ext cx="7406640" cy="228601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Материал подготовила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учитель русского языка и литературы 1 кв.к.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МОУ СОШ № 42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г. Комсомольска-на-Амуре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Литвинова Н.А.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71801" y="2714620"/>
            <a:ext cx="4214823" cy="21431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sy="50000" kx="2453608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Информационные модели: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модели на уровне лингвистического понятия</a:t>
            </a:r>
          </a:p>
        </p:txBody>
      </p:sp>
      <p:sp>
        <p:nvSpPr>
          <p:cNvPr id="31748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1428728" y="1428736"/>
            <a:ext cx="7498080" cy="3981464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ru-RU" b="1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Подлежащее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( 5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кл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.)</a:t>
            </a:r>
          </a:p>
          <a:p>
            <a:pPr algn="ctr">
              <a:buFont typeface="Wingdings" pitchFamily="2" charset="2"/>
              <a:buNone/>
              <a:defRPr/>
            </a:pPr>
            <a:endParaRPr lang="ru-RU" b="1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предмет речи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кто?     что? 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</a:rPr>
              <a:t> Им.сущ., мест. и др.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8" name="Picture 2" descr="C:\Documents and Settings\user\Мои документы\Изображен.files\Маль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929198"/>
            <a:ext cx="2085974" cy="1714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Мои документы\Изображен.files\Пишущие рук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500174"/>
            <a:ext cx="2071677" cy="2286016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Процессуальные модели: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модели (алгоритмы), построенные на законе исключённого третьего</a:t>
            </a:r>
          </a:p>
        </p:txBody>
      </p:sp>
      <p:sp>
        <p:nvSpPr>
          <p:cNvPr id="30724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1714480" y="1428736"/>
            <a:ext cx="6500858" cy="5143536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Буквы И– Ы  после  Ц    (5 </a:t>
            </a:r>
            <a:r>
              <a:rPr lang="ru-RU" sz="4000" b="1" i="1" dirty="0" err="1" smtClean="0">
                <a:solidFill>
                  <a:schemeClr val="accent5">
                    <a:lumMod val="75000"/>
                  </a:schemeClr>
                </a:solidFill>
              </a:rPr>
              <a:t>кл</a:t>
            </a: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 lvl="0"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1. Это слово – исключение или нет?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   нет	                                                                      да      </a:t>
            </a:r>
            <a:r>
              <a:rPr lang="ru-RU" sz="4500" b="1" i="1" dirty="0" smtClean="0">
                <a:solidFill>
                  <a:schemeClr val="accent5">
                    <a:lumMod val="75000"/>
                  </a:schemeClr>
                </a:solidFill>
              </a:rPr>
              <a:t> Ы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 lvl="0"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2. Слово оканчивается на –</a:t>
            </a:r>
            <a:r>
              <a:rPr lang="ru-RU" sz="4500" b="1" dirty="0" err="1" smtClean="0">
                <a:solidFill>
                  <a:schemeClr val="accent5">
                    <a:lumMod val="75000"/>
                  </a:schemeClr>
                </a:solidFill>
              </a:rPr>
              <a:t>ция</a:t>
            </a: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 или нет?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    нет	                                                                      да         </a:t>
            </a:r>
            <a:r>
              <a:rPr lang="ru-RU" sz="4500" b="1" i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 lvl="0"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3. В какой части слова находится данная орфограмма?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 В корне                                    в окончании или суффиксе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4500" b="1" i="1" dirty="0" smtClean="0">
                <a:solidFill>
                  <a:schemeClr val="accent5">
                    <a:lumMod val="75000"/>
                  </a:schemeClr>
                </a:solidFill>
              </a:rPr>
              <a:t>  И                                                              Ы</a:t>
            </a:r>
          </a:p>
          <a:p>
            <a:pPr eaLnBrk="1" hangingPunct="1">
              <a:buNone/>
              <a:defRPr/>
            </a:pPr>
            <a:endParaRPr lang="ru-RU" sz="3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 rot="10800000" flipV="1">
            <a:off x="2143108" y="2214554"/>
            <a:ext cx="1571636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Прямая со стрелкой 6"/>
          <p:cNvCxnSpPr/>
          <p:nvPr/>
        </p:nvCxnSpPr>
        <p:spPr bwMode="auto">
          <a:xfrm>
            <a:off x="3786182" y="2214554"/>
            <a:ext cx="2286016" cy="357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Прямая со стрелкой 9"/>
          <p:cNvCxnSpPr/>
          <p:nvPr/>
        </p:nvCxnSpPr>
        <p:spPr bwMode="auto">
          <a:xfrm rot="10800000" flipV="1">
            <a:off x="2357422" y="3643314"/>
            <a:ext cx="107157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 bwMode="auto">
          <a:xfrm>
            <a:off x="3571868" y="3643314"/>
            <a:ext cx="2143140" cy="357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Прямая со стрелкой 13"/>
          <p:cNvCxnSpPr/>
          <p:nvPr/>
        </p:nvCxnSpPr>
        <p:spPr bwMode="auto">
          <a:xfrm rot="10800000" flipV="1">
            <a:off x="2285984" y="5143512"/>
            <a:ext cx="142876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Прямая со стрелкой 15"/>
          <p:cNvCxnSpPr/>
          <p:nvPr/>
        </p:nvCxnSpPr>
        <p:spPr bwMode="auto">
          <a:xfrm>
            <a:off x="4000496" y="5143512"/>
            <a:ext cx="1214446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Буквы  Е-И  в безударных  падежных окончаниях имен существительных   (УМК «Школа 2100»)</a:t>
            </a:r>
          </a:p>
          <a:p>
            <a:pPr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1. Есть ли перед  безударным падежным  окончанием  сущ. буква И ?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                                                        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нет                                                                              да,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         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пиши в окончании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                                                             букву 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2. Определи склонение и падеж существительного.             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в коллекц</a:t>
            </a:r>
            <a:r>
              <a:rPr lang="ru-RU" b="1" i="1" u="sng" dirty="0" smtClean="0">
                <a:solidFill>
                  <a:schemeClr val="bg2">
                    <a:lumMod val="25000"/>
                  </a:schemeClr>
                </a:solidFill>
              </a:rPr>
              <a:t>и</a:t>
            </a:r>
            <a:r>
              <a:rPr lang="ru-RU" b="1" i="1" u="sng" dirty="0" smtClean="0">
                <a:solidFill>
                  <a:srgbClr val="FF0000"/>
                </a:solidFill>
              </a:rPr>
              <a:t>и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3. Вместо данного слова подставь существительное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того же склонения с ударным падежным окончанием: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на окн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>
                <a:solidFill>
                  <a:schemeClr val="accent3"/>
                </a:solidFill>
              </a:rPr>
              <a:t>' 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- на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не'б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endParaRPr lang="ru-RU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Процессуальные модели:</a:t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алгоритмические предписания, определяющие логическую последовательность характеристики, анализа какого-либо лингвистического понятия, доказательства, опровержения</a:t>
            </a:r>
          </a:p>
        </p:txBody>
      </p:sp>
      <p:cxnSp>
        <p:nvCxnSpPr>
          <p:cNvPr id="16389" name="Прямая со стрелкой 5"/>
          <p:cNvCxnSpPr>
            <a:cxnSpLocks noChangeShapeType="1"/>
          </p:cNvCxnSpPr>
          <p:nvPr/>
        </p:nvCxnSpPr>
        <p:spPr bwMode="auto">
          <a:xfrm rot="10800000" flipV="1">
            <a:off x="3000364" y="2928934"/>
            <a:ext cx="1714512" cy="57150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0" name="Прямая со стрелкой 7"/>
          <p:cNvCxnSpPr>
            <a:cxnSpLocks noChangeShapeType="1"/>
          </p:cNvCxnSpPr>
          <p:nvPr/>
        </p:nvCxnSpPr>
        <p:spPr bwMode="auto">
          <a:xfrm>
            <a:off x="4786314" y="2928934"/>
            <a:ext cx="2143140" cy="64294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1" name="Прямая со стрелкой 9"/>
          <p:cNvCxnSpPr>
            <a:cxnSpLocks noChangeShapeType="1"/>
          </p:cNvCxnSpPr>
          <p:nvPr/>
        </p:nvCxnSpPr>
        <p:spPr bwMode="auto">
          <a:xfrm rot="5400000">
            <a:off x="2678899" y="4107659"/>
            <a:ext cx="500059" cy="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392" name="Прямая со стрелкой 11"/>
          <p:cNvCxnSpPr>
            <a:cxnSpLocks noChangeShapeType="1"/>
          </p:cNvCxnSpPr>
          <p:nvPr/>
        </p:nvCxnSpPr>
        <p:spPr bwMode="auto">
          <a:xfrm rot="5400000">
            <a:off x="2822563" y="4892685"/>
            <a:ext cx="2143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Мои документы\Изображен.files\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286232"/>
            <a:ext cx="2357454" cy="2571768"/>
          </a:xfrm>
          <a:prstGeom prst="rect">
            <a:avLst/>
          </a:prstGeom>
          <a:noFill/>
        </p:spPr>
      </p:pic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Модель должна отвечать определённым критериям: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- Функциональность, нужность.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- Вхождение в другую, более широкую модель.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- Членение на составные элементы.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Основные пути введения моделей на уроке: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432560" y="1428736"/>
            <a:ext cx="7406640" cy="3286148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Вариант 1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Чтение учащимися  теоретического материала.</a:t>
            </a: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Беседа, выявляющая отличительные черты понятия, явления, процесса и т.д..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Составление учителем  в ходе беседы  модели на доске .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Самостоятельное формулирование учащимися  определения понятия на основе  составленной модели.</a:t>
            </a:r>
          </a:p>
        </p:txBody>
      </p:sp>
      <p:pic>
        <p:nvPicPr>
          <p:cNvPr id="6146" name="Picture 2" descr="C:\Documents and Settings\user\Мои документы\Изображен.files\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429132"/>
            <a:ext cx="2143140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285728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Основные пути введения моделей на уроке: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71538" y="1714488"/>
            <a:ext cx="7858180" cy="4881586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Вариант 2.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Представление модели в готовом  виде.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По модели  рассказ учителя или беседа   с выделением отличительных черт понятия.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Самостоятельное формулирование учащимися  определения понятия</a:t>
            </a: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Вариант 3.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     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Создание информативной модели через  решение  проблемной учебной задачи, через анализ практического материала.</a:t>
            </a:r>
          </a:p>
          <a:p>
            <a:pPr marL="609600" indent="-609600" algn="ctr" eaLnBrk="1" hangingPunct="1">
              <a:lnSpc>
                <a:spcPct val="80000"/>
              </a:lnSpc>
              <a:buNone/>
              <a:defRPr/>
            </a:pPr>
            <a:r>
              <a:rPr lang="ru-RU" sz="2400" b="1" i="1" dirty="0" smtClean="0">
                <a:solidFill>
                  <a:srgbClr val="FF9999"/>
                </a:solidFill>
              </a:rPr>
              <a:t>Обеспечение запоминания грамматического понятия - связный рассказ учащихся </a:t>
            </a:r>
          </a:p>
          <a:p>
            <a:pPr marL="609600" indent="-609600" algn="ctr" eaLnBrk="1" hangingPunct="1">
              <a:lnSpc>
                <a:spcPct val="80000"/>
              </a:lnSpc>
              <a:buNone/>
              <a:defRPr/>
            </a:pPr>
            <a:r>
              <a:rPr lang="ru-RU" sz="2400" b="1" i="1" dirty="0" smtClean="0">
                <a:solidFill>
                  <a:srgbClr val="FF9999"/>
                </a:solidFill>
              </a:rPr>
              <a:t>по модели. </a:t>
            </a: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ru-RU" sz="2400" dirty="0" smtClean="0"/>
          </a:p>
        </p:txBody>
      </p:sp>
      <p:pic>
        <p:nvPicPr>
          <p:cNvPr id="7171" name="Picture 3" descr="C:\Documents and Settings\user\Мои документы\Изображен.files\Обучение ребе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2" y="1285860"/>
            <a:ext cx="1619248" cy="1666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00364" y="5143512"/>
            <a:ext cx="214314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929586" y="5072074"/>
            <a:ext cx="214314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i="1" dirty="0" smtClean="0"/>
              <a:t>Красивая  дочь</a:t>
            </a:r>
            <a:endParaRPr lang="ru-RU" sz="2800" i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/>
              <a:t>верный товарищ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/>
              <a:t>много задач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до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чь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                    товари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щ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                 зада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ч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          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Тема урока 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«Мягкий знак после шипящих в конце имен существительных»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м.р.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ж.р.                                                                </a:t>
            </a:r>
            <a:r>
              <a:rPr lang="ru-RU" sz="2800" i="1" dirty="0" err="1" smtClean="0">
                <a:solidFill>
                  <a:schemeClr val="tx2">
                    <a:lumMod val="50000"/>
                  </a:schemeClr>
                </a:solidFill>
              </a:rPr>
              <a:t>ж.р</a:t>
            </a:r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(И.п.дочь    )                                               (И.п. задача ) </a:t>
            </a:r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3 </a:t>
            </a:r>
            <a:r>
              <a:rPr lang="ru-RU" sz="2800" i="1" dirty="0" err="1" smtClean="0">
                <a:solidFill>
                  <a:schemeClr val="tx2">
                    <a:lumMod val="50000"/>
                  </a:schemeClr>
                </a:solidFill>
              </a:rPr>
              <a:t>скл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.                                                             1 </a:t>
            </a:r>
            <a:r>
              <a:rPr lang="ru-RU" sz="2800" i="1" dirty="0" err="1" smtClean="0">
                <a:solidFill>
                  <a:schemeClr val="tx2">
                    <a:lumMod val="50000"/>
                  </a:schemeClr>
                </a:solidFill>
              </a:rPr>
              <a:t>скл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Пример введения моделей на уроке.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5 класс (пр. М.М.Разумовской) </a:t>
            </a:r>
            <a:r>
              <a:rPr lang="ru-RU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1. Имя существительное с шипящим на конце мужского рода?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 нет,                                             да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    ж.р.                                    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не пишем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2. Имя существительное  3 склонения?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    да                                       нет, 1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скл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пишем                                 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не пишем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02738"/>
          </a:xfrm>
          <a:solidFill>
            <a:schemeClr val="accent3">
              <a:lumMod val="20000"/>
              <a:lumOff val="80000"/>
            </a:schemeClr>
          </a:solidFill>
          <a:ln w="38100"/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Имена сущ.  с шипящими в конце слова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     Ж.Р.                                       М.Р.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товари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щ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Ь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скл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.                 3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скл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зада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ч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         до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чь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Ь                        Ь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97622"/>
          </a:xfrm>
        </p:spPr>
        <p:txBody>
          <a:bodyPr>
            <a:normAutofit/>
          </a:bodyPr>
          <a:lstStyle/>
          <a:p>
            <a:endParaRPr lang="ru-RU" sz="11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Информативная модель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Процессуальная модель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464447" y="1393017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00298" y="1285860"/>
            <a:ext cx="135732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643306" y="3214686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714348" y="3214686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1393009" y="2964653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000100" y="478632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5857884" y="135729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929454" y="1428736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429256" y="27860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5429256" y="3214686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429388" y="3214686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714488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Результат использования информативных и процессуальных моделей.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Развитие умений…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effectLst/>
              </a:rPr>
              <a:t>Мониторинг  результатов контрольных административных работ учащихся 5 (6) класса .</a:t>
            </a:r>
            <a:endParaRPr lang="ru-RU" sz="2800" b="1" dirty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643050"/>
          <a:ext cx="728030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9912896">
            <a:off x="221237" y="544767"/>
            <a:ext cx="8890334" cy="555012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ФГОС</a:t>
            </a:r>
          </a:p>
        </p:txBody>
      </p:sp>
      <p:sp>
        <p:nvSpPr>
          <p:cNvPr id="5" name="Овал 4"/>
          <p:cNvSpPr/>
          <p:nvPr/>
        </p:nvSpPr>
        <p:spPr>
          <a:xfrm>
            <a:off x="1214414" y="3643314"/>
            <a:ext cx="2857520" cy="2714644"/>
          </a:xfrm>
          <a:prstGeom prst="ellipse">
            <a:avLst/>
          </a:prstGeom>
        </p:spPr>
        <p:style>
          <a:lnRef idx="2">
            <a:schemeClr val="accent5"/>
          </a:lnRef>
          <a:fillRef idx="1002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</a:rPr>
              <a:t>Технология использования информативных и процессуальных моделей</a:t>
            </a:r>
          </a:p>
          <a:p>
            <a:pPr algn="ctr"/>
            <a:r>
              <a:rPr lang="ru-RU" sz="1600" b="1" dirty="0" smtClean="0"/>
              <a:t>2010-1012 г.</a:t>
            </a:r>
          </a:p>
        </p:txBody>
      </p:sp>
      <p:sp>
        <p:nvSpPr>
          <p:cNvPr id="6" name="Овал 5"/>
          <p:cNvSpPr/>
          <p:nvPr/>
        </p:nvSpPr>
        <p:spPr>
          <a:xfrm>
            <a:off x="4286248" y="2571744"/>
            <a:ext cx="2143140" cy="1928826"/>
          </a:xfrm>
          <a:prstGeom prst="ellipse">
            <a:avLst/>
          </a:prstGeom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</a:rPr>
              <a:t>Технология проблемного обучения</a:t>
            </a:r>
          </a:p>
          <a:p>
            <a:r>
              <a:rPr lang="ru-RU" sz="1600" b="1" dirty="0" smtClean="0"/>
              <a:t>2006-2008 г.</a:t>
            </a: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Результат: обобщение опыта на уровне школы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00430" y="642918"/>
            <a:ext cx="5000660" cy="1530970"/>
          </a:xfrm>
          <a:prstGeom prst="roundRect">
            <a:avLst>
              <a:gd name="adj" fmla="val 1561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b="1" i="1" dirty="0" smtClean="0">
                <a:solidFill>
                  <a:srgbClr val="FF0000"/>
                </a:solidFill>
              </a:rPr>
              <a:t>Тема самообразования 2006-20….  </a:t>
            </a:r>
            <a:r>
              <a:rPr lang="ru-RU" sz="1800" b="1" i="1" dirty="0" smtClean="0"/>
              <a:t> </a:t>
            </a:r>
            <a:r>
              <a:rPr lang="ru-RU" sz="1800" b="1" dirty="0" smtClean="0"/>
              <a:t>                             </a:t>
            </a:r>
          </a:p>
          <a:p>
            <a:r>
              <a:rPr lang="ru-RU" sz="1800" b="1" dirty="0" smtClean="0"/>
              <a:t>Использование  современных технологий как способ формирования  умений и навыков на уроках  русского языка в 5-9 классе.</a:t>
            </a:r>
            <a:endParaRPr lang="ru-RU" sz="1800" dirty="0"/>
          </a:p>
        </p:txBody>
      </p:sp>
      <p:sp>
        <p:nvSpPr>
          <p:cNvPr id="10" name="Овал 9"/>
          <p:cNvSpPr/>
          <p:nvPr/>
        </p:nvSpPr>
        <p:spPr>
          <a:xfrm>
            <a:off x="357158" y="571480"/>
            <a:ext cx="1714512" cy="150019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i="1" dirty="0" smtClean="0"/>
              <a:t>Работа с опорными схемами и таблицами</a:t>
            </a:r>
            <a:endParaRPr lang="ru-RU" sz="1400" b="1" i="1" dirty="0"/>
          </a:p>
        </p:txBody>
      </p: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 rot="5400000">
            <a:off x="5250661" y="2321711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678893" y="2464587"/>
            <a:ext cx="142876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85786" y="2643182"/>
            <a:ext cx="178595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786182" y="3857628"/>
            <a:ext cx="571504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6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user\Мои документы\Изображен.files\За парт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986340"/>
            <a:ext cx="2000249" cy="18716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Результат использования информативных и процессуальных моделей: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Осмысленное усвоение учащимися теоретических знаний, реализация принципа системности, единства теории и практики, практической направленности обучения, учёта внутрипредметных связей.</a:t>
            </a:r>
          </a:p>
          <a:p>
            <a:pPr lvl="0" algn="just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Формирование  у учащихся фонда действенных знаний.</a:t>
            </a:r>
          </a:p>
          <a:p>
            <a:pPr algn="just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Организация учебного процесса на деятельностном уровне, постановка учащихся в позицию субъектов учебной деятельности.</a:t>
            </a:r>
          </a:p>
          <a:p>
            <a:pPr lvl="0" algn="just"/>
            <a:endParaRPr lang="ru-RU" sz="2000" dirty="0" smtClean="0"/>
          </a:p>
          <a:p>
            <a:pPr marL="539496" lvl="0" indent="-457200" algn="just">
              <a:buFont typeface="+mj-lt"/>
              <a:buAutoNum type="arabicPeriod"/>
            </a:pPr>
            <a:endParaRPr lang="ru-RU" sz="2000" dirty="0" smtClean="0"/>
          </a:p>
          <a:p>
            <a:pPr marL="539496" lvl="0" indent="-457200" algn="just">
              <a:buFont typeface="+mj-lt"/>
              <a:buAutoNum type="arabicPeriod"/>
            </a:pPr>
            <a:endParaRPr lang="ru-RU" sz="2000" dirty="0" smtClean="0"/>
          </a:p>
          <a:p>
            <a:pPr marL="539496" lvl="0" indent="-457200" algn="just">
              <a:buFont typeface="+mj-lt"/>
              <a:buAutoNum type="arabicPeriod"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9912896">
            <a:off x="221237" y="544767"/>
            <a:ext cx="8890334" cy="555012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</a:t>
            </a:r>
          </a:p>
          <a:p>
            <a:pPr algn="l"/>
            <a:endParaRPr lang="ru-RU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СЕГОДНЯ </a:t>
            </a:r>
          </a:p>
          <a:p>
            <a:pPr algn="l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ЗАВТРА  </a:t>
            </a:r>
          </a:p>
          <a:p>
            <a:pPr algn="l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СЕГОДНЯ</a:t>
            </a:r>
          </a:p>
          <a:p>
            <a:pPr algn="l"/>
            <a:endParaRPr lang="ru-RU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ru-RU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ФГОС.        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МЕТАПРЕДМЕТНЫЕ     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РЕЗУЛЬТАТЫ </a:t>
            </a:r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72132" y="1071546"/>
            <a:ext cx="2286016" cy="2286016"/>
          </a:xfrm>
          <a:prstGeom prst="ellipse">
            <a:avLst/>
          </a:prstGeom>
        </p:spPr>
        <p:style>
          <a:lnRef idx="2">
            <a:schemeClr val="accent5"/>
          </a:lnRef>
          <a:fillRef idx="1001">
            <a:schemeClr val="lt2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</a:rPr>
              <a:t>Мультимедиа технология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2011 - 20…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5786" y="1928802"/>
            <a:ext cx="3500462" cy="3571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i="1" dirty="0" smtClean="0">
              <a:solidFill>
                <a:srgbClr val="FF0000"/>
              </a:solidFill>
            </a:endParaRPr>
          </a:p>
          <a:p>
            <a:endParaRPr lang="ru-RU" sz="1400" b="1" i="1" dirty="0" smtClean="0">
              <a:solidFill>
                <a:srgbClr val="FF0000"/>
              </a:solidFill>
            </a:endParaRPr>
          </a:p>
          <a:p>
            <a:r>
              <a:rPr lang="ru-RU" sz="1400" b="1" i="1" dirty="0" smtClean="0">
                <a:solidFill>
                  <a:srgbClr val="FF0000"/>
                </a:solidFill>
              </a:rPr>
              <a:t>Тема  самообразования </a:t>
            </a:r>
          </a:p>
          <a:p>
            <a:r>
              <a:rPr lang="ru-RU" sz="1400" b="1" i="1" dirty="0" smtClean="0">
                <a:solidFill>
                  <a:srgbClr val="FF0000"/>
                </a:solidFill>
              </a:rPr>
              <a:t>2010-20….</a:t>
            </a:r>
          </a:p>
          <a:p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на уроках русского языка  второй ступени обучения современных технологий (на примере информативных и процессуальных моделей) как способ формирования </a:t>
            </a:r>
            <a:r>
              <a:rPr lang="ru-RU" sz="1400" b="1" i="1" dirty="0" err="1" smtClean="0">
                <a:solidFill>
                  <a:schemeClr val="accent2">
                    <a:lumMod val="50000"/>
                  </a:schemeClr>
                </a:solidFill>
              </a:rPr>
              <a:t>метапредметного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 учебного результата.</a:t>
            </a:r>
          </a:p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Результат: выступление на городской августовской конференции  2011 г.</a:t>
            </a:r>
          </a:p>
          <a:p>
            <a:endParaRPr lang="ru-RU" sz="1400" b="1" i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4214810" y="2500306"/>
            <a:ext cx="1500198" cy="7143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  дальше…?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Изображен.files\Ученик в растерянност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214950"/>
            <a:ext cx="1357322" cy="142876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28728" y="1428736"/>
            <a:ext cx="7498080" cy="462440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Учащиеся не всегда могут воспроизводить материал с заданной степенью свернутости.</a:t>
            </a:r>
          </a:p>
          <a:p>
            <a:pPr lvl="0" algn="just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Грамматические понятия, орфографические правила  усваиваются учащимися на уровне механического заучивания с последующим дословным воспроизведением, в результате чего учащиеся не видят отличительных признаков понятия, не могут применить изученный теоретический материал по назначению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не в полной мере владеют приемами отбора и систематизации материала, не всегда способны к преобразованию, сохранению и передаче информации. Не реализуется принцип осознанности, осмысленности.</a:t>
            </a:r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Анализ результатов ГИА учащихся 9 В класса   школы № 42 в 2010-2011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уч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. году выявил в учебном процессе ряд недочетов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Изображен.files\Тетрадь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2214578" cy="1714512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2560" y="785794"/>
            <a:ext cx="7406640" cy="3857652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Тема самообразования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на уроках русского языка второй ступени обучения современных технологий (на примере информативных и процессуальных моделей) как способ формирования метапредметного учебного результата.</a:t>
            </a:r>
            <a:b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2010 -2012 г.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4786322"/>
            <a:ext cx="7406640" cy="107157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Составлены перспективный и индивидуальный план работы 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по теме самообразования.</a:t>
            </a:r>
          </a:p>
          <a:p>
            <a:pPr algn="ctr" eaLnBrk="1" hangingPunct="1">
              <a:defRPr/>
            </a:pPr>
            <a:endParaRPr lang="ru-RU" sz="2000" b="1" dirty="0" smtClean="0">
              <a:solidFill>
                <a:srgbClr val="FF9999"/>
              </a:solidFill>
            </a:endParaRPr>
          </a:p>
          <a:p>
            <a:pPr algn="ctr" eaLnBrk="1" hangingPunct="1">
              <a:defRPr/>
            </a:pPr>
            <a:endParaRPr lang="ru-RU" sz="2000" b="1" dirty="0" smtClean="0">
              <a:solidFill>
                <a:srgbClr val="FF9999"/>
              </a:solidFill>
            </a:endParaRPr>
          </a:p>
        </p:txBody>
      </p:sp>
      <p:pic>
        <p:nvPicPr>
          <p:cNvPr id="2" name="Picture 2" descr="C:\Documents and Settings\user\Мои документы\Изображен.files\Перо и головной убо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286388"/>
            <a:ext cx="1484313" cy="1303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071538" y="714356"/>
            <a:ext cx="7637487" cy="121444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Автор технологии использования информативных и процессуальных моделей - преподаватель Петровск-Забайкальского педагогического колледжа Алимаскин Н.Е.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Модель – условный образ (схема, таблица и т.п.) какого-либо объекта, созданный воображением.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4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738942" y="2500306"/>
          <a:ext cx="2405058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Мои документы\Изображен.files\Книг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21414">
            <a:off x="4000496" y="928670"/>
            <a:ext cx="1854200" cy="13843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357818" y="1928802"/>
            <a:ext cx="3429024" cy="4214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1928802"/>
            <a:ext cx="3286148" cy="41434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214414" y="260350"/>
            <a:ext cx="7639074" cy="736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На уроках русского языка применяются графические модели двух видов:</a:t>
            </a:r>
          </a:p>
        </p:txBody>
      </p:sp>
      <p:sp>
        <p:nvSpPr>
          <p:cNvPr id="23558" name="Rectangle 6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1800" b="1" i="1" dirty="0" smtClean="0"/>
              <a:t>       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1800" b="1" i="1" dirty="0" smtClean="0"/>
              <a:t> </a:t>
            </a:r>
            <a:r>
              <a:rPr lang="ru-RU" sz="1800" b="1" i="1" u="sng" dirty="0" smtClean="0">
                <a:solidFill>
                  <a:schemeClr val="bg2">
                    <a:lumMod val="25000"/>
                  </a:schemeClr>
                </a:solidFill>
              </a:rPr>
              <a:t>Процессуальные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1800" b="1" i="1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1800" b="1" i="1" u="sng" dirty="0" smtClean="0">
                <a:solidFill>
                  <a:schemeClr val="bg2">
                    <a:lumMod val="25000"/>
                  </a:schemeClr>
                </a:solidFill>
              </a:rPr>
              <a:t> модели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– это модели,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        которые устанавливают последовательность операций, «шагов» по применению теоретических знаний на практике.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       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        Содержание модели –  процесс применения     знаний на практике</a:t>
            </a:r>
            <a:r>
              <a:rPr lang="ru-RU" sz="1800" b="1" i="1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</p:txBody>
      </p:sp>
      <p:sp>
        <p:nvSpPr>
          <p:cNvPr id="10248" name="AutoShape 10"/>
          <p:cNvSpPr>
            <a:spLocks noChangeArrowheads="1"/>
          </p:cNvSpPr>
          <p:nvPr/>
        </p:nvSpPr>
        <p:spPr bwMode="auto">
          <a:xfrm>
            <a:off x="2627313" y="98107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49" name="AutoShape 11"/>
          <p:cNvSpPr>
            <a:spLocks noChangeArrowheads="1"/>
          </p:cNvSpPr>
          <p:nvPr/>
        </p:nvSpPr>
        <p:spPr bwMode="auto">
          <a:xfrm>
            <a:off x="6516688" y="9080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3557" name="Rectangle 5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endParaRPr lang="ru-RU" sz="2400" dirty="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u="sng" dirty="0" smtClean="0">
                <a:solidFill>
                  <a:schemeClr val="bg2">
                    <a:lumMod val="25000"/>
                  </a:schemeClr>
                </a:solidFill>
              </a:rPr>
              <a:t>Информативные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u="sng" dirty="0" smtClean="0">
                <a:solidFill>
                  <a:schemeClr val="bg2">
                    <a:lumMod val="25000"/>
                  </a:schemeClr>
                </a:solidFill>
              </a:rPr>
              <a:t>модели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это модели,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которые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являются носителями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конкретной информации о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каких-либо понятиях.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Содержание модели –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информация, знание.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429256" y="1428736"/>
            <a:ext cx="2643206" cy="48577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3108" y="1428736"/>
            <a:ext cx="3000396" cy="48577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285728"/>
            <a:ext cx="4929222" cy="9286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Назначение моделей </a:t>
            </a:r>
            <a:b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0" u="sng" dirty="0" smtClean="0">
                <a:solidFill>
                  <a:srgbClr val="336600"/>
                </a:solidFill>
              </a:rPr>
              <a:t/>
            </a:r>
            <a:br>
              <a:rPr lang="ru-RU" sz="1400" b="0" u="sng" dirty="0" smtClean="0">
                <a:solidFill>
                  <a:srgbClr val="336600"/>
                </a:solidFill>
              </a:rPr>
            </a:br>
            <a:endParaRPr lang="ru-RU" sz="1400" b="0" u="sng" dirty="0" smtClean="0">
              <a:solidFill>
                <a:srgbClr val="336600"/>
              </a:solidFill>
            </a:endParaRP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2214546" y="1643050"/>
            <a:ext cx="2878662" cy="454439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endParaRPr lang="ru-RU" sz="1800" u="sng" dirty="0" smtClean="0">
              <a:solidFill>
                <a:srgbClr val="336600"/>
              </a:solidFill>
            </a:endParaRPr>
          </a:p>
          <a:p>
            <a:pPr algn="ctr">
              <a:lnSpc>
                <a:spcPct val="80000"/>
              </a:lnSpc>
              <a:buNone/>
              <a:defRPr/>
            </a:pPr>
            <a:endParaRPr lang="ru-RU" sz="1800" u="sng" dirty="0" smtClean="0">
              <a:solidFill>
                <a:srgbClr val="336600"/>
              </a:solidFill>
            </a:endParaRPr>
          </a:p>
          <a:p>
            <a:pPr algn="ctr">
              <a:lnSpc>
                <a:spcPct val="80000"/>
              </a:lnSpc>
              <a:buNone/>
              <a:defRPr/>
            </a:pPr>
            <a:endParaRPr lang="ru-RU" sz="1800" u="sng" dirty="0" smtClean="0">
              <a:solidFill>
                <a:srgbClr val="336600"/>
              </a:solidFill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ИНФОРМАТИВНЫХ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ru-RU" sz="3200" dirty="0" smtClean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обеспечить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ru-RU" sz="32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осознанное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ru-RU" sz="32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усвоение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ru-RU" sz="32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теоретических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ru-RU" sz="32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знаний</a:t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b="1" i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286380" y="2071678"/>
            <a:ext cx="2857520" cy="411576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ПРОЦЕССУАЛЬНЫХ </a:t>
            </a:r>
          </a:p>
          <a:p>
            <a:endParaRPr lang="ru-RU" b="1" u="sng" dirty="0" smtClean="0">
              <a:solidFill>
                <a:srgbClr val="336600"/>
              </a:solidFill>
            </a:endParaRPr>
          </a:p>
          <a:p>
            <a:pPr>
              <a:buNone/>
            </a:pP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</a:rPr>
              <a:t>обеспечить рациональное использование теоретических знаний, заложенных в информативной модели, при решении практических задач</a:t>
            </a:r>
            <a:r>
              <a:rPr lang="ru-RU" sz="3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endParaRPr lang="ru-RU" b="1" u="sng" dirty="0" smtClean="0">
              <a:solidFill>
                <a:srgbClr val="3366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1285852" y="785794"/>
            <a:ext cx="731520" cy="1216152"/>
          </a:xfrm>
          <a:prstGeom prst="curv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8072462" y="714356"/>
            <a:ext cx="731520" cy="1216152"/>
          </a:xfrm>
          <a:prstGeom prst="curved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Documents and Settings\user\Мои документы\Изображен.files\Сов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786322"/>
            <a:ext cx="1857388" cy="1874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Информативные модели: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модели на уровне раздела науки о языке</a:t>
            </a:r>
          </a:p>
        </p:txBody>
      </p:sp>
      <p:sp>
        <p:nvSpPr>
          <p:cNvPr id="27653" name="Rectangle 5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Синтаксис (УМК под ред.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Бабайцевой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Словосочетание                                                             Предложение</a:t>
            </a:r>
          </a:p>
          <a:p>
            <a:pPr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1.Подчинительная связь: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2.Сочинительная связь: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Простое    [      ].                                                             Сложное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       Сложносочиненное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             [      ], и [     ].                     Сложноподчиненное   </a:t>
            </a:r>
          </a:p>
          <a:p>
            <a:pPr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     (       ), [      ].          Бессоюзное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                                                                  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                                      [      ], [     ]. </a:t>
            </a:r>
          </a:p>
        </p:txBody>
      </p:sp>
      <p:cxnSp>
        <p:nvCxnSpPr>
          <p:cNvPr id="12292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4251324" y="2320916"/>
            <a:ext cx="2143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3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4357686" y="2214554"/>
            <a:ext cx="7143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4" name="Прямая со стрелкой 10"/>
          <p:cNvCxnSpPr>
            <a:cxnSpLocks noChangeShapeType="1"/>
          </p:cNvCxnSpPr>
          <p:nvPr/>
        </p:nvCxnSpPr>
        <p:spPr bwMode="auto">
          <a:xfrm rot="5400000">
            <a:off x="4929984" y="2356636"/>
            <a:ext cx="2857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95" name="Прямая со стрелкой 12"/>
          <p:cNvCxnSpPr>
            <a:cxnSpLocks noChangeShapeType="1"/>
          </p:cNvCxnSpPr>
          <p:nvPr/>
        </p:nvCxnSpPr>
        <p:spPr bwMode="auto">
          <a:xfrm rot="5400000">
            <a:off x="4037009" y="2820983"/>
            <a:ext cx="2143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96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4143372" y="2714620"/>
            <a:ext cx="7143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7" name="Прямая со стрелкой 16"/>
          <p:cNvCxnSpPr>
            <a:cxnSpLocks noChangeShapeType="1"/>
          </p:cNvCxnSpPr>
          <p:nvPr/>
        </p:nvCxnSpPr>
        <p:spPr bwMode="auto">
          <a:xfrm rot="5400000">
            <a:off x="4751389" y="2820983"/>
            <a:ext cx="2143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98" name="Прямая со стрелкой 18"/>
          <p:cNvCxnSpPr>
            <a:cxnSpLocks noChangeShapeType="1"/>
          </p:cNvCxnSpPr>
          <p:nvPr/>
        </p:nvCxnSpPr>
        <p:spPr bwMode="auto">
          <a:xfrm rot="10800000" flipV="1">
            <a:off x="2714612" y="1643049"/>
            <a:ext cx="1214446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99" name="Прямая со стрелкой 20"/>
          <p:cNvCxnSpPr>
            <a:cxnSpLocks noChangeShapeType="1"/>
          </p:cNvCxnSpPr>
          <p:nvPr/>
        </p:nvCxnSpPr>
        <p:spPr bwMode="auto">
          <a:xfrm>
            <a:off x="4143372" y="1643050"/>
            <a:ext cx="2928949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0" name="Прямая со стрелкой 23"/>
          <p:cNvCxnSpPr>
            <a:cxnSpLocks noChangeShapeType="1"/>
          </p:cNvCxnSpPr>
          <p:nvPr/>
        </p:nvCxnSpPr>
        <p:spPr bwMode="auto">
          <a:xfrm rot="5400000">
            <a:off x="2286779" y="2213759"/>
            <a:ext cx="2857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1" name="Прямая со стрелкой 26"/>
          <p:cNvCxnSpPr>
            <a:cxnSpLocks noChangeShapeType="1"/>
          </p:cNvCxnSpPr>
          <p:nvPr/>
        </p:nvCxnSpPr>
        <p:spPr bwMode="auto">
          <a:xfrm rot="10800000" flipV="1">
            <a:off x="4214810" y="2000240"/>
            <a:ext cx="2714625" cy="15001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2" name="Прямая со стрелкой 28"/>
          <p:cNvCxnSpPr>
            <a:cxnSpLocks noChangeShapeType="1"/>
          </p:cNvCxnSpPr>
          <p:nvPr/>
        </p:nvCxnSpPr>
        <p:spPr bwMode="auto">
          <a:xfrm rot="16200000" flipH="1">
            <a:off x="6607987" y="2536023"/>
            <a:ext cx="1357312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3" name="Прямая со стрелкой 30"/>
          <p:cNvCxnSpPr>
            <a:cxnSpLocks noChangeShapeType="1"/>
          </p:cNvCxnSpPr>
          <p:nvPr/>
        </p:nvCxnSpPr>
        <p:spPr bwMode="auto">
          <a:xfrm rot="10800000" flipV="1">
            <a:off x="4357686" y="3786190"/>
            <a:ext cx="3143250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4" name="Прямая со стрелкой 32"/>
          <p:cNvCxnSpPr>
            <a:cxnSpLocks noChangeShapeType="1"/>
          </p:cNvCxnSpPr>
          <p:nvPr/>
        </p:nvCxnSpPr>
        <p:spPr bwMode="auto">
          <a:xfrm rot="5400000">
            <a:off x="6822298" y="4393414"/>
            <a:ext cx="1143009" cy="7143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305" name="Прямая со стрелкой 34"/>
          <p:cNvCxnSpPr>
            <a:cxnSpLocks noChangeShapeType="1"/>
          </p:cNvCxnSpPr>
          <p:nvPr/>
        </p:nvCxnSpPr>
        <p:spPr bwMode="auto">
          <a:xfrm rot="10800000" flipV="1">
            <a:off x="5572132" y="3786190"/>
            <a:ext cx="1928826" cy="71438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Информативные модели: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модели на уровне  теории</a:t>
            </a:r>
          </a:p>
        </p:txBody>
      </p:sp>
      <p:sp>
        <p:nvSpPr>
          <p:cNvPr id="26628" name="Rectangle 4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Сложное предложение ( УМК под ред. М.М.Разумовской)</a:t>
            </a:r>
          </a:p>
          <a:p>
            <a:pPr algn="ctr">
              <a:buFont typeface="Wingdings" pitchFamily="2" charset="2"/>
              <a:buNone/>
              <a:defRPr/>
            </a:pP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1. Две и более части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2. Средства связи частей: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союзные средства и интонация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Союзное                                                             Бессоюзное</a:t>
            </a:r>
          </a:p>
          <a:p>
            <a:pPr>
              <a:buFont typeface="Wingdings" pitchFamily="2" charset="2"/>
              <a:buNone/>
              <a:defRPr/>
            </a:pP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Сложносочиненное                                                   [      ], [     ].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Сочинительная связь: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b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[      ], и    [     ].                                         Сложноподчиненное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Сочинительные союзы.                           Подчинительная связь: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(       ), [      ].        [      ] ,      (       ).        [   ,     (       ),     ].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Подчинительные союзы и союзные слова.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3316" name="Прямая со стрелкой 4"/>
          <p:cNvCxnSpPr>
            <a:cxnSpLocks noChangeShapeType="1"/>
          </p:cNvCxnSpPr>
          <p:nvPr/>
        </p:nvCxnSpPr>
        <p:spPr bwMode="auto">
          <a:xfrm rot="5400000">
            <a:off x="4644233" y="1856569"/>
            <a:ext cx="2857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17" name="Прямая со стрелкой 6"/>
          <p:cNvCxnSpPr>
            <a:cxnSpLocks noChangeShapeType="1"/>
          </p:cNvCxnSpPr>
          <p:nvPr/>
        </p:nvCxnSpPr>
        <p:spPr bwMode="auto">
          <a:xfrm rot="10800000" flipV="1">
            <a:off x="2285984" y="2714620"/>
            <a:ext cx="2357437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18" name="Прямая со стрелкой 8"/>
          <p:cNvCxnSpPr>
            <a:cxnSpLocks noChangeShapeType="1"/>
          </p:cNvCxnSpPr>
          <p:nvPr/>
        </p:nvCxnSpPr>
        <p:spPr bwMode="auto">
          <a:xfrm rot="16200000" flipH="1">
            <a:off x="5286380" y="2786058"/>
            <a:ext cx="428625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19" name="Прямая со стрелкой 10"/>
          <p:cNvCxnSpPr>
            <a:cxnSpLocks noChangeShapeType="1"/>
          </p:cNvCxnSpPr>
          <p:nvPr/>
        </p:nvCxnSpPr>
        <p:spPr bwMode="auto">
          <a:xfrm rot="5400000">
            <a:off x="1714481" y="3643313"/>
            <a:ext cx="571500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20" name="Прямая со стрелкой 12"/>
          <p:cNvCxnSpPr>
            <a:cxnSpLocks noChangeShapeType="1"/>
          </p:cNvCxnSpPr>
          <p:nvPr/>
        </p:nvCxnSpPr>
        <p:spPr bwMode="auto">
          <a:xfrm>
            <a:off x="2214546" y="3429000"/>
            <a:ext cx="3500437" cy="1214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21" name="Прямая со стрелкой 17"/>
          <p:cNvCxnSpPr>
            <a:cxnSpLocks noChangeShapeType="1"/>
          </p:cNvCxnSpPr>
          <p:nvPr/>
        </p:nvCxnSpPr>
        <p:spPr bwMode="auto">
          <a:xfrm rot="5400000">
            <a:off x="1965308" y="4606932"/>
            <a:ext cx="2143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22" name="Прямая со стрелкой 19"/>
          <p:cNvCxnSpPr>
            <a:cxnSpLocks noChangeShapeType="1"/>
          </p:cNvCxnSpPr>
          <p:nvPr/>
        </p:nvCxnSpPr>
        <p:spPr bwMode="auto">
          <a:xfrm rot="5400000">
            <a:off x="2608249" y="4606933"/>
            <a:ext cx="2143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23" name="Прямая соединительная линия 21"/>
          <p:cNvCxnSpPr>
            <a:cxnSpLocks noChangeShapeType="1"/>
          </p:cNvCxnSpPr>
          <p:nvPr/>
        </p:nvCxnSpPr>
        <p:spPr bwMode="auto">
          <a:xfrm>
            <a:off x="2071670" y="4500570"/>
            <a:ext cx="6429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4" name="Прямая соединительная линия 25"/>
          <p:cNvCxnSpPr>
            <a:cxnSpLocks noChangeShapeType="1"/>
          </p:cNvCxnSpPr>
          <p:nvPr/>
        </p:nvCxnSpPr>
        <p:spPr bwMode="auto">
          <a:xfrm rot="10800000">
            <a:off x="4214810" y="5357826"/>
            <a:ext cx="500066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5" name="Прямая соединительная линия 23"/>
          <p:cNvCxnSpPr>
            <a:cxnSpLocks noChangeShapeType="1"/>
          </p:cNvCxnSpPr>
          <p:nvPr/>
        </p:nvCxnSpPr>
        <p:spPr bwMode="auto">
          <a:xfrm rot="5400000" flipH="1" flipV="1">
            <a:off x="4608514" y="5464188"/>
            <a:ext cx="21431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6" name="Прямая со стрелкой 27"/>
          <p:cNvCxnSpPr>
            <a:cxnSpLocks noChangeShapeType="1"/>
          </p:cNvCxnSpPr>
          <p:nvPr/>
        </p:nvCxnSpPr>
        <p:spPr bwMode="auto">
          <a:xfrm rot="5400000">
            <a:off x="4072729" y="5499907"/>
            <a:ext cx="2857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27" name="Прямая соединительная линия 36"/>
          <p:cNvCxnSpPr>
            <a:cxnSpLocks noChangeShapeType="1"/>
          </p:cNvCxnSpPr>
          <p:nvPr/>
        </p:nvCxnSpPr>
        <p:spPr bwMode="auto">
          <a:xfrm rot="5400000" flipH="1" flipV="1">
            <a:off x="5322100" y="5464982"/>
            <a:ext cx="215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8" name="Прямая соединительная линия 40"/>
          <p:cNvCxnSpPr>
            <a:cxnSpLocks noChangeShapeType="1"/>
          </p:cNvCxnSpPr>
          <p:nvPr/>
        </p:nvCxnSpPr>
        <p:spPr bwMode="auto">
          <a:xfrm>
            <a:off x="5429256" y="5357826"/>
            <a:ext cx="64293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9" name="Прямая со стрелкой 42"/>
          <p:cNvCxnSpPr>
            <a:cxnSpLocks noChangeShapeType="1"/>
          </p:cNvCxnSpPr>
          <p:nvPr/>
        </p:nvCxnSpPr>
        <p:spPr bwMode="auto">
          <a:xfrm rot="5400000">
            <a:off x="5965835" y="5464189"/>
            <a:ext cx="2143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330" name="Прямая соединительная линия 45"/>
          <p:cNvCxnSpPr>
            <a:cxnSpLocks noChangeShapeType="1"/>
          </p:cNvCxnSpPr>
          <p:nvPr/>
        </p:nvCxnSpPr>
        <p:spPr bwMode="auto">
          <a:xfrm rot="5400000" flipH="1" flipV="1">
            <a:off x="6751654" y="5464188"/>
            <a:ext cx="21431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1" name="Прямая соединительная линия 47"/>
          <p:cNvCxnSpPr>
            <a:cxnSpLocks noChangeShapeType="1"/>
          </p:cNvCxnSpPr>
          <p:nvPr/>
        </p:nvCxnSpPr>
        <p:spPr bwMode="auto">
          <a:xfrm>
            <a:off x="6858016" y="5357826"/>
            <a:ext cx="428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2" name="Прямая со стрелкой 49"/>
          <p:cNvCxnSpPr>
            <a:cxnSpLocks noChangeShapeType="1"/>
          </p:cNvCxnSpPr>
          <p:nvPr/>
        </p:nvCxnSpPr>
        <p:spPr bwMode="auto">
          <a:xfrm rot="5400000">
            <a:off x="7179489" y="5464983"/>
            <a:ext cx="21431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829</TotalTime>
  <Words>768</Words>
  <Application>Microsoft Office PowerPoint</Application>
  <PresentationFormat>Экран (4:3)</PresentationFormat>
  <Paragraphs>254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Самообразование  учителя: составляющие процесса (из опыта работы). </vt:lpstr>
      <vt:lpstr>Слайд 2</vt:lpstr>
      <vt:lpstr>Анализ результатов ГИА учащихся 9 В класса   школы № 42 в 2010-2011 уч. году выявил в учебном процессе ряд недочетов</vt:lpstr>
      <vt:lpstr>  Тема самообразования Использование на уроках русского языка второй ступени обучения современных технологий (на примере информативных и процессуальных моделей) как способ формирования метапредметного учебного результата. 2010 -2012 г. </vt:lpstr>
      <vt:lpstr>              Автор технологии использования информативных и процессуальных моделей - преподаватель Петровск-Забайкальского педагогического колледжа Алимаскин Н.Е.    Модель – условный образ (схема, таблица и т.п.) какого-либо объекта, созданный воображением. </vt:lpstr>
      <vt:lpstr>На уроках русского языка применяются графические модели двух видов:</vt:lpstr>
      <vt:lpstr>Назначение моделей   </vt:lpstr>
      <vt:lpstr>Информативные модели:  модели на уровне раздела науки о языке</vt:lpstr>
      <vt:lpstr>Информативные модели: модели на уровне  теории</vt:lpstr>
      <vt:lpstr>Информационные модели: модели на уровне лингвистического понятия</vt:lpstr>
      <vt:lpstr>Процессуальные модели: модели (алгоритмы), построенные на законе исключённого третьего</vt:lpstr>
      <vt:lpstr>Процессуальные модели: алгоритмические предписания, определяющие логическую последовательность характеристики, анализа какого-либо лингвистического понятия, доказательства, опровержения</vt:lpstr>
      <vt:lpstr>Модель должна отвечать определённым критериям:</vt:lpstr>
      <vt:lpstr>Основные пути введения моделей на уроке:</vt:lpstr>
      <vt:lpstr>Основные пути введения моделей на уроке:</vt:lpstr>
      <vt:lpstr>Пример введения моделей на уроке. 5 класс (пр. М.М.Разумовской)  </vt:lpstr>
      <vt:lpstr>Слайд 17</vt:lpstr>
      <vt:lpstr>Результат использования информативных и процессуальных моделей. Развитие умений…</vt:lpstr>
      <vt:lpstr>Мониторинг  результатов контрольных административных работ учащихся 5 (6) класса .</vt:lpstr>
      <vt:lpstr>  Результат использования информативных и процессуальных моделей:  </vt:lpstr>
      <vt:lpstr>А  дальше…?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на уроках русского языка информативных и процессуальных моделей как способ формирования метапредметного учебного результата.</dc:title>
  <dc:creator>user</dc:creator>
  <cp:lastModifiedBy>user</cp:lastModifiedBy>
  <cp:revision>93</cp:revision>
  <dcterms:created xsi:type="dcterms:W3CDTF">2011-08-27T06:28:52Z</dcterms:created>
  <dcterms:modified xsi:type="dcterms:W3CDTF">2012-08-07T05:02:06Z</dcterms:modified>
</cp:coreProperties>
</file>