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3" r:id="rId2"/>
    <p:sldId id="295" r:id="rId3"/>
    <p:sldId id="318" r:id="rId4"/>
    <p:sldId id="319" r:id="rId5"/>
    <p:sldId id="297" r:id="rId6"/>
    <p:sldId id="285" r:id="rId7"/>
    <p:sldId id="298" r:id="rId8"/>
    <p:sldId id="299" r:id="rId9"/>
    <p:sldId id="300" r:id="rId10"/>
    <p:sldId id="301" r:id="rId11"/>
    <p:sldId id="320" r:id="rId12"/>
    <p:sldId id="302" r:id="rId13"/>
    <p:sldId id="303" r:id="rId14"/>
    <p:sldId id="304" r:id="rId15"/>
    <p:sldId id="305" r:id="rId16"/>
    <p:sldId id="306" r:id="rId17"/>
    <p:sldId id="326" r:id="rId18"/>
    <p:sldId id="307" r:id="rId19"/>
    <p:sldId id="308" r:id="rId20"/>
    <p:sldId id="270" r:id="rId21"/>
    <p:sldId id="287" r:id="rId22"/>
    <p:sldId id="321" r:id="rId23"/>
    <p:sldId id="324" r:id="rId24"/>
    <p:sldId id="288" r:id="rId25"/>
    <p:sldId id="317" r:id="rId26"/>
    <p:sldId id="32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CC"/>
    <a:srgbClr val="FFCC00"/>
    <a:srgbClr val="6600FF"/>
    <a:srgbClr val="3333CC"/>
    <a:srgbClr val="0000FF"/>
    <a:srgbClr val="333399"/>
    <a:srgbClr val="005DA2"/>
    <a:srgbClr val="692A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>
      <p:cViewPr>
        <p:scale>
          <a:sx n="91" d="100"/>
          <a:sy n="91" d="100"/>
        </p:scale>
        <p:origin x="-46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3D640-02C3-4DF4-903E-40103C27C5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7D8717-AF74-4D9B-A688-8E97CD26C249}">
      <dgm:prSet phldrT="[Текст]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/>
            <a:t>Работа с детьми</a:t>
          </a:r>
          <a:r>
            <a:rPr lang="ru-RU" dirty="0" smtClean="0"/>
            <a:t> </a:t>
          </a:r>
          <a:endParaRPr lang="ru-RU" dirty="0"/>
        </a:p>
      </dgm:t>
    </dgm:pt>
    <dgm:pt modelId="{6DE84F00-DE8E-436B-A6A1-15EE8322861D}" type="parTrans" cxnId="{93FB17BC-C956-4208-8EBF-70C70F61DF8E}">
      <dgm:prSet/>
      <dgm:spPr/>
      <dgm:t>
        <a:bodyPr/>
        <a:lstStyle/>
        <a:p>
          <a:endParaRPr lang="ru-RU"/>
        </a:p>
      </dgm:t>
    </dgm:pt>
    <dgm:pt modelId="{807449D9-BCCC-4115-8FB7-DB8646E1B3EA}" type="sibTrans" cxnId="{93FB17BC-C956-4208-8EBF-70C70F61DF8E}">
      <dgm:prSet/>
      <dgm:spPr/>
      <dgm:t>
        <a:bodyPr/>
        <a:lstStyle/>
        <a:p>
          <a:endParaRPr lang="ru-RU"/>
        </a:p>
      </dgm:t>
    </dgm:pt>
    <dgm:pt modelId="{AB3231D2-BC57-44A8-8958-0F14985F9E00}">
      <dgm:prSet phldrT="[Текст]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b="1" dirty="0" smtClean="0"/>
            <a:t>Работа с родителями</a:t>
          </a:r>
          <a:r>
            <a:rPr lang="ru-RU" dirty="0" smtClean="0"/>
            <a:t> </a:t>
          </a:r>
          <a:endParaRPr lang="ru-RU" dirty="0"/>
        </a:p>
      </dgm:t>
    </dgm:pt>
    <dgm:pt modelId="{5F2D4024-546D-4AA6-ACA6-A1C2ABF30E49}" type="parTrans" cxnId="{34541EBA-A9C6-4C96-AF6A-933E05CE12EA}">
      <dgm:prSet/>
      <dgm:spPr/>
      <dgm:t>
        <a:bodyPr/>
        <a:lstStyle/>
        <a:p>
          <a:endParaRPr lang="ru-RU"/>
        </a:p>
      </dgm:t>
    </dgm:pt>
    <dgm:pt modelId="{70DD47BD-667F-42F0-A2B4-4AA3D0BE88CB}" type="sibTrans" cxnId="{34541EBA-A9C6-4C96-AF6A-933E05CE12EA}">
      <dgm:prSet/>
      <dgm:spPr/>
      <dgm:t>
        <a:bodyPr/>
        <a:lstStyle/>
        <a:p>
          <a:endParaRPr lang="ru-RU"/>
        </a:p>
      </dgm:t>
    </dgm:pt>
    <dgm:pt modelId="{24609ACF-9CB0-4141-9032-12C2F4D7F105}">
      <dgm:prSet phldrT="[Текст]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/>
            <a:t>Работа с педагогами</a:t>
          </a:r>
          <a:endParaRPr lang="ru-RU" dirty="0"/>
        </a:p>
      </dgm:t>
    </dgm:pt>
    <dgm:pt modelId="{7FC1ABF3-B86A-4C69-B2E9-C36EB1AD13A5}" type="parTrans" cxnId="{40364994-24CB-4AEF-B57C-44C0D6B363F0}">
      <dgm:prSet/>
      <dgm:spPr/>
      <dgm:t>
        <a:bodyPr/>
        <a:lstStyle/>
        <a:p>
          <a:endParaRPr lang="ru-RU"/>
        </a:p>
      </dgm:t>
    </dgm:pt>
    <dgm:pt modelId="{3F924F78-5516-4D2A-914B-65DCB0F9F7A8}" type="sibTrans" cxnId="{40364994-24CB-4AEF-B57C-44C0D6B363F0}">
      <dgm:prSet/>
      <dgm:spPr/>
      <dgm:t>
        <a:bodyPr/>
        <a:lstStyle/>
        <a:p>
          <a:endParaRPr lang="ru-RU"/>
        </a:p>
      </dgm:t>
    </dgm:pt>
    <dgm:pt modelId="{911DD41E-8F30-464C-BD07-9902F1B93AEF}" type="pres">
      <dgm:prSet presAssocID="{A5C3D640-02C3-4DF4-903E-40103C27C5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F9434D-9B70-4D57-B2AC-3E0D69E36847}" type="pres">
      <dgm:prSet presAssocID="{137D8717-AF74-4D9B-A688-8E97CD26C249}" presName="parentLin" presStyleCnt="0"/>
      <dgm:spPr/>
    </dgm:pt>
    <dgm:pt modelId="{0BDD938F-356B-46C4-AC0C-96CCC7D3BA5F}" type="pres">
      <dgm:prSet presAssocID="{137D8717-AF74-4D9B-A688-8E97CD26C24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76B1D46-CEDF-4139-A387-33028DCDB341}" type="pres">
      <dgm:prSet presAssocID="{137D8717-AF74-4D9B-A688-8E97CD26C249}" presName="parentText" presStyleLbl="node1" presStyleIdx="0" presStyleCnt="3" custScaleX="130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2C9AE-3E2E-4B62-B18F-37A950C37E24}" type="pres">
      <dgm:prSet presAssocID="{137D8717-AF74-4D9B-A688-8E97CD26C249}" presName="negativeSpace" presStyleCnt="0"/>
      <dgm:spPr/>
    </dgm:pt>
    <dgm:pt modelId="{FC00E1FF-DB19-4311-96ED-065944785139}" type="pres">
      <dgm:prSet presAssocID="{137D8717-AF74-4D9B-A688-8E97CD26C249}" presName="childText" presStyleLbl="conFgAcc1" presStyleIdx="0" presStyleCnt="3" custLinFactNeighborX="-391" custLinFactNeighborY="-2183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  <dgm:pt modelId="{2E8E56BB-C2F1-4996-8228-71000B83506C}" type="pres">
      <dgm:prSet presAssocID="{807449D9-BCCC-4115-8FB7-DB8646E1B3EA}" presName="spaceBetweenRectangles" presStyleCnt="0"/>
      <dgm:spPr/>
    </dgm:pt>
    <dgm:pt modelId="{71DB666A-B3FE-4846-B64E-E88359B80EA2}" type="pres">
      <dgm:prSet presAssocID="{AB3231D2-BC57-44A8-8958-0F14985F9E00}" presName="parentLin" presStyleCnt="0"/>
      <dgm:spPr/>
    </dgm:pt>
    <dgm:pt modelId="{3C8659B1-5B6A-4C5E-8C23-FFE8478F9824}" type="pres">
      <dgm:prSet presAssocID="{AB3231D2-BC57-44A8-8958-0F14985F9E0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B2A0E7A-C303-4928-8DA0-64B13AC5899D}" type="pres">
      <dgm:prSet presAssocID="{AB3231D2-BC57-44A8-8958-0F14985F9E00}" presName="parentText" presStyleLbl="node1" presStyleIdx="1" presStyleCnt="3" custScaleX="1290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3CFE8-CDBD-408C-9BF1-DF06B339C5D0}" type="pres">
      <dgm:prSet presAssocID="{AB3231D2-BC57-44A8-8958-0F14985F9E00}" presName="negativeSpace" presStyleCnt="0"/>
      <dgm:spPr/>
    </dgm:pt>
    <dgm:pt modelId="{DED7A413-8782-4E27-A37B-39E2CF7B7B85}" type="pres">
      <dgm:prSet presAssocID="{AB3231D2-BC57-44A8-8958-0F14985F9E00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F4C8448A-27CD-4B0C-9970-F286975183C3}" type="pres">
      <dgm:prSet presAssocID="{70DD47BD-667F-42F0-A2B4-4AA3D0BE88CB}" presName="spaceBetweenRectangles" presStyleCnt="0"/>
      <dgm:spPr/>
    </dgm:pt>
    <dgm:pt modelId="{DCDCCD52-85B7-40EF-A2F6-B2218F7D234F}" type="pres">
      <dgm:prSet presAssocID="{24609ACF-9CB0-4141-9032-12C2F4D7F105}" presName="parentLin" presStyleCnt="0"/>
      <dgm:spPr/>
    </dgm:pt>
    <dgm:pt modelId="{2D17114C-0C85-4BA9-99EA-4CEF2C8A4213}" type="pres">
      <dgm:prSet presAssocID="{24609ACF-9CB0-4141-9032-12C2F4D7F10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DDBA082-C135-4809-90F8-6A0EFDDB35C6}" type="pres">
      <dgm:prSet presAssocID="{24609ACF-9CB0-4141-9032-12C2F4D7F105}" presName="parentText" presStyleLbl="node1" presStyleIdx="2" presStyleCnt="3" custScaleX="128138" custLinFactNeighborX="-6249" custLinFactNeighborY="-35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17091-E82F-40A5-A636-69519EC6EF7C}" type="pres">
      <dgm:prSet presAssocID="{24609ACF-9CB0-4141-9032-12C2F4D7F105}" presName="negativeSpace" presStyleCnt="0"/>
      <dgm:spPr/>
    </dgm:pt>
    <dgm:pt modelId="{5FDF6F4B-43F8-4192-A5C5-7A4B1054D687}" type="pres">
      <dgm:prSet presAssocID="{24609ACF-9CB0-4141-9032-12C2F4D7F105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</dgm:ptLst>
  <dgm:cxnLst>
    <dgm:cxn modelId="{95179F52-9208-4F3B-8019-8BFB24C465E5}" type="presOf" srcId="{24609ACF-9CB0-4141-9032-12C2F4D7F105}" destId="{2D17114C-0C85-4BA9-99EA-4CEF2C8A4213}" srcOrd="0" destOrd="0" presId="urn:microsoft.com/office/officeart/2005/8/layout/list1"/>
    <dgm:cxn modelId="{34541EBA-A9C6-4C96-AF6A-933E05CE12EA}" srcId="{A5C3D640-02C3-4DF4-903E-40103C27C561}" destId="{AB3231D2-BC57-44A8-8958-0F14985F9E00}" srcOrd="1" destOrd="0" parTransId="{5F2D4024-546D-4AA6-ACA6-A1C2ABF30E49}" sibTransId="{70DD47BD-667F-42F0-A2B4-4AA3D0BE88CB}"/>
    <dgm:cxn modelId="{40364994-24CB-4AEF-B57C-44C0D6B363F0}" srcId="{A5C3D640-02C3-4DF4-903E-40103C27C561}" destId="{24609ACF-9CB0-4141-9032-12C2F4D7F105}" srcOrd="2" destOrd="0" parTransId="{7FC1ABF3-B86A-4C69-B2E9-C36EB1AD13A5}" sibTransId="{3F924F78-5516-4D2A-914B-65DCB0F9F7A8}"/>
    <dgm:cxn modelId="{0C33562E-50F5-4E49-AEC9-46D10975B889}" type="presOf" srcId="{AB3231D2-BC57-44A8-8958-0F14985F9E00}" destId="{EB2A0E7A-C303-4928-8DA0-64B13AC5899D}" srcOrd="1" destOrd="0" presId="urn:microsoft.com/office/officeart/2005/8/layout/list1"/>
    <dgm:cxn modelId="{DE6A6A83-D89E-4084-99A6-C61134ED4330}" type="presOf" srcId="{137D8717-AF74-4D9B-A688-8E97CD26C249}" destId="{E76B1D46-CEDF-4139-A387-33028DCDB341}" srcOrd="1" destOrd="0" presId="urn:microsoft.com/office/officeart/2005/8/layout/list1"/>
    <dgm:cxn modelId="{4B849D9A-90EC-4D76-9615-51C30441FB48}" type="presOf" srcId="{AB3231D2-BC57-44A8-8958-0F14985F9E00}" destId="{3C8659B1-5B6A-4C5E-8C23-FFE8478F9824}" srcOrd="0" destOrd="0" presId="urn:microsoft.com/office/officeart/2005/8/layout/list1"/>
    <dgm:cxn modelId="{B0814E55-3C4E-4053-8A67-DF4A59ECB938}" type="presOf" srcId="{137D8717-AF74-4D9B-A688-8E97CD26C249}" destId="{0BDD938F-356B-46C4-AC0C-96CCC7D3BA5F}" srcOrd="0" destOrd="0" presId="urn:microsoft.com/office/officeart/2005/8/layout/list1"/>
    <dgm:cxn modelId="{23CE5308-89F9-46C3-8DF9-BBBDD382A47C}" type="presOf" srcId="{A5C3D640-02C3-4DF4-903E-40103C27C561}" destId="{911DD41E-8F30-464C-BD07-9902F1B93AEF}" srcOrd="0" destOrd="0" presId="urn:microsoft.com/office/officeart/2005/8/layout/list1"/>
    <dgm:cxn modelId="{93FB17BC-C956-4208-8EBF-70C70F61DF8E}" srcId="{A5C3D640-02C3-4DF4-903E-40103C27C561}" destId="{137D8717-AF74-4D9B-A688-8E97CD26C249}" srcOrd="0" destOrd="0" parTransId="{6DE84F00-DE8E-436B-A6A1-15EE8322861D}" sibTransId="{807449D9-BCCC-4115-8FB7-DB8646E1B3EA}"/>
    <dgm:cxn modelId="{69B606E2-46F1-4484-97E4-BBEB7000472F}" type="presOf" srcId="{24609ACF-9CB0-4141-9032-12C2F4D7F105}" destId="{FDDBA082-C135-4809-90F8-6A0EFDDB35C6}" srcOrd="1" destOrd="0" presId="urn:microsoft.com/office/officeart/2005/8/layout/list1"/>
    <dgm:cxn modelId="{C1CC1D5D-1F79-43D5-B7E0-A0C2F5E23F93}" type="presParOf" srcId="{911DD41E-8F30-464C-BD07-9902F1B93AEF}" destId="{F2F9434D-9B70-4D57-B2AC-3E0D69E36847}" srcOrd="0" destOrd="0" presId="urn:microsoft.com/office/officeart/2005/8/layout/list1"/>
    <dgm:cxn modelId="{F111809D-A6DC-4776-8895-5112609EB402}" type="presParOf" srcId="{F2F9434D-9B70-4D57-B2AC-3E0D69E36847}" destId="{0BDD938F-356B-46C4-AC0C-96CCC7D3BA5F}" srcOrd="0" destOrd="0" presId="urn:microsoft.com/office/officeart/2005/8/layout/list1"/>
    <dgm:cxn modelId="{09009B61-1358-4A19-A3D2-301B749F417A}" type="presParOf" srcId="{F2F9434D-9B70-4D57-B2AC-3E0D69E36847}" destId="{E76B1D46-CEDF-4139-A387-33028DCDB341}" srcOrd="1" destOrd="0" presId="urn:microsoft.com/office/officeart/2005/8/layout/list1"/>
    <dgm:cxn modelId="{03A1A39B-AAA3-4B7F-8892-91A2C7DFB9CC}" type="presParOf" srcId="{911DD41E-8F30-464C-BD07-9902F1B93AEF}" destId="{4D72C9AE-3E2E-4B62-B18F-37A950C37E24}" srcOrd="1" destOrd="0" presId="urn:microsoft.com/office/officeart/2005/8/layout/list1"/>
    <dgm:cxn modelId="{A885F83A-900F-4CEC-93CE-ACC5B2169D8E}" type="presParOf" srcId="{911DD41E-8F30-464C-BD07-9902F1B93AEF}" destId="{FC00E1FF-DB19-4311-96ED-065944785139}" srcOrd="2" destOrd="0" presId="urn:microsoft.com/office/officeart/2005/8/layout/list1"/>
    <dgm:cxn modelId="{F4EBD389-F297-4311-8E30-FD20E7C793D0}" type="presParOf" srcId="{911DD41E-8F30-464C-BD07-9902F1B93AEF}" destId="{2E8E56BB-C2F1-4996-8228-71000B83506C}" srcOrd="3" destOrd="0" presId="urn:microsoft.com/office/officeart/2005/8/layout/list1"/>
    <dgm:cxn modelId="{1C545048-FC77-4F72-86B7-B18621213E7B}" type="presParOf" srcId="{911DD41E-8F30-464C-BD07-9902F1B93AEF}" destId="{71DB666A-B3FE-4846-B64E-E88359B80EA2}" srcOrd="4" destOrd="0" presId="urn:microsoft.com/office/officeart/2005/8/layout/list1"/>
    <dgm:cxn modelId="{0FB6DC8B-3597-4CB7-9A5C-3A5AFFDFE017}" type="presParOf" srcId="{71DB666A-B3FE-4846-B64E-E88359B80EA2}" destId="{3C8659B1-5B6A-4C5E-8C23-FFE8478F9824}" srcOrd="0" destOrd="0" presId="urn:microsoft.com/office/officeart/2005/8/layout/list1"/>
    <dgm:cxn modelId="{E1F345C1-C5D7-4267-B78F-2A65732A992D}" type="presParOf" srcId="{71DB666A-B3FE-4846-B64E-E88359B80EA2}" destId="{EB2A0E7A-C303-4928-8DA0-64B13AC5899D}" srcOrd="1" destOrd="0" presId="urn:microsoft.com/office/officeart/2005/8/layout/list1"/>
    <dgm:cxn modelId="{E077EEFC-4011-4228-B78B-E694B2E29758}" type="presParOf" srcId="{911DD41E-8F30-464C-BD07-9902F1B93AEF}" destId="{1AE3CFE8-CDBD-408C-9BF1-DF06B339C5D0}" srcOrd="5" destOrd="0" presId="urn:microsoft.com/office/officeart/2005/8/layout/list1"/>
    <dgm:cxn modelId="{21812EE3-4A67-4981-8B77-1F83C55E3B50}" type="presParOf" srcId="{911DD41E-8F30-464C-BD07-9902F1B93AEF}" destId="{DED7A413-8782-4E27-A37B-39E2CF7B7B85}" srcOrd="6" destOrd="0" presId="urn:microsoft.com/office/officeart/2005/8/layout/list1"/>
    <dgm:cxn modelId="{0BC6FBC6-DE74-4720-87DA-5BCB5E221803}" type="presParOf" srcId="{911DD41E-8F30-464C-BD07-9902F1B93AEF}" destId="{F4C8448A-27CD-4B0C-9970-F286975183C3}" srcOrd="7" destOrd="0" presId="urn:microsoft.com/office/officeart/2005/8/layout/list1"/>
    <dgm:cxn modelId="{09704C81-288A-45FA-8A53-C1F7D97B36F8}" type="presParOf" srcId="{911DD41E-8F30-464C-BD07-9902F1B93AEF}" destId="{DCDCCD52-85B7-40EF-A2F6-B2218F7D234F}" srcOrd="8" destOrd="0" presId="urn:microsoft.com/office/officeart/2005/8/layout/list1"/>
    <dgm:cxn modelId="{CD840114-50CF-4546-93A6-16F1B5831E94}" type="presParOf" srcId="{DCDCCD52-85B7-40EF-A2F6-B2218F7D234F}" destId="{2D17114C-0C85-4BA9-99EA-4CEF2C8A4213}" srcOrd="0" destOrd="0" presId="urn:microsoft.com/office/officeart/2005/8/layout/list1"/>
    <dgm:cxn modelId="{2458CF20-4CA0-4937-AC8B-FC2CDE707C48}" type="presParOf" srcId="{DCDCCD52-85B7-40EF-A2F6-B2218F7D234F}" destId="{FDDBA082-C135-4809-90F8-6A0EFDDB35C6}" srcOrd="1" destOrd="0" presId="urn:microsoft.com/office/officeart/2005/8/layout/list1"/>
    <dgm:cxn modelId="{85D44939-3169-4458-B132-D36E95FEA5E2}" type="presParOf" srcId="{911DD41E-8F30-464C-BD07-9902F1B93AEF}" destId="{D2F17091-E82F-40A5-A636-69519EC6EF7C}" srcOrd="9" destOrd="0" presId="urn:microsoft.com/office/officeart/2005/8/layout/list1"/>
    <dgm:cxn modelId="{E365A269-56D1-4101-B116-E9628BA3C83C}" type="presParOf" srcId="{911DD41E-8F30-464C-BD07-9902F1B93AEF}" destId="{5FDF6F4B-43F8-4192-A5C5-7A4B1054D6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00E1FF-DB19-4311-96ED-065944785139}">
      <dsp:nvSpPr>
        <dsp:cNvPr id="0" name=""/>
        <dsp:cNvSpPr/>
      </dsp:nvSpPr>
      <dsp:spPr>
        <a:xfrm>
          <a:off x="0" y="460365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B1D46-CEDF-4139-A387-33028DCDB341}">
      <dsp:nvSpPr>
        <dsp:cNvPr id="0" name=""/>
        <dsp:cNvSpPr/>
      </dsp:nvSpPr>
      <dsp:spPr>
        <a:xfrm>
          <a:off x="304800" y="6459"/>
          <a:ext cx="5553120" cy="915120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Работа с детьми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304800" y="6459"/>
        <a:ext cx="5553120" cy="915120"/>
      </dsp:txXfrm>
    </dsp:sp>
    <dsp:sp modelId="{DED7A413-8782-4E27-A37B-39E2CF7B7B85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A0E7A-C303-4928-8DA0-64B13AC5899D}">
      <dsp:nvSpPr>
        <dsp:cNvPr id="0" name=""/>
        <dsp:cNvSpPr/>
      </dsp:nvSpPr>
      <dsp:spPr>
        <a:xfrm>
          <a:off x="304800" y="1412619"/>
          <a:ext cx="5507205" cy="915120"/>
        </a:xfrm>
        <a:prstGeom prst="round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Работа с родителями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304800" y="1412619"/>
        <a:ext cx="5507205" cy="915120"/>
      </dsp:txXfrm>
    </dsp:sp>
    <dsp:sp modelId="{5FDF6F4B-43F8-4192-A5C5-7A4B1054D687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BA082-C135-4809-90F8-6A0EFDDB35C6}">
      <dsp:nvSpPr>
        <dsp:cNvPr id="0" name=""/>
        <dsp:cNvSpPr/>
      </dsp:nvSpPr>
      <dsp:spPr>
        <a:xfrm>
          <a:off x="285753" y="2786082"/>
          <a:ext cx="5467904" cy="915120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Работа с педагогами</a:t>
          </a:r>
          <a:endParaRPr lang="ru-RU" sz="3100" kern="1200" dirty="0"/>
        </a:p>
      </dsp:txBody>
      <dsp:txXfrm>
        <a:off x="285753" y="2786082"/>
        <a:ext cx="5467904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ED2177-0F26-46E9-8125-B0403776B51D}" type="datetimeFigureOut">
              <a:rPr lang="ru-RU"/>
              <a:pPr>
                <a:defRPr/>
              </a:pPr>
              <a:t>31.07.2013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2E0C74-026E-4A2E-9456-5A8D25A82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8D59C2-7C35-40DC-A51D-89E2DEDB3EE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D5285D-E440-4FBF-A87F-8C13D39023F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780201-41AA-4EAA-93F6-9BA2202DBC37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BA4991-E5E3-4706-90B4-08C88FEE491F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C3506B-2C9D-4560-9F2E-51711F166C56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ChangeArrowheads="1"/>
          </p:cNvSpPr>
          <p:nvPr/>
        </p:nvSpPr>
        <p:spPr bwMode="gray">
          <a:xfrm flipV="1">
            <a:off x="0" y="3003550"/>
            <a:ext cx="9144000" cy="7778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bg1"/>
                  </a:solidFill>
                </a:rPr>
                <a:t>LOGO</a:t>
              </a: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5275" y="3035300"/>
            <a:ext cx="8534400" cy="6858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00200" y="48006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99C4244-7FF2-4331-8AB1-38996EE5C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AD9A0-449A-4EB0-A7A1-38ED1D0E7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55EB-17B9-459C-8D7B-4F3B00394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BD25A-7C00-434C-A8DB-11923E1C8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CECC-9984-4AFC-8BC9-ACA4F699B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E7D6-92AB-4D29-A1D4-97152E735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75E39-FEBB-4C1E-9FCA-A84734803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BAA96-0CEF-412A-BA08-516CA07C9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A4793-24F6-4BAD-8293-719A38D20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8451-980B-47F7-AA47-118BA4F0E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0211C-6E14-4B7D-ABC3-493CBA96C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6378D-3B70-419A-8448-8DD34661F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4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26" name="Image" r:id="rId15" imgW="8698413" imgH="1104372" progId="Photoshop.Image.6">
              <p:embed/>
            </p:oleObj>
          </a:graphicData>
        </a:graphic>
      </p:graphicFrame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B656DD-D30C-4886-AF11-BD6D14C81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3048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t-n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6;&#1083;&#1085;&#1099;&#1096;&#1082;&#1086;/project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2089150"/>
          </a:xfr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</p:spPr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ru-RU" sz="2800" smtClean="0"/>
              <a:t>Повышение качества коррекционно - развивающей работы с детьми дошкольного возраста с речевыми нарушениями через использование ИКТ в работе учителя - логопеда дошкольного учреждения.</a:t>
            </a:r>
            <a:br>
              <a:rPr lang="ru-RU" sz="2800" smtClean="0"/>
            </a:b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en-US" sz="4000" smtClean="0">
              <a:latin typeface="Arial" charset="0"/>
            </a:endParaRPr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323850" y="4508500"/>
            <a:ext cx="838200" cy="228600"/>
            <a:chOff x="492" y="2070"/>
            <a:chExt cx="528" cy="144"/>
          </a:xfrm>
        </p:grpSpPr>
        <p:sp>
          <p:nvSpPr>
            <p:cNvPr id="2053" name="Oval 5"/>
            <p:cNvSpPr>
              <a:spLocks noChangeArrowheads="1"/>
            </p:cNvSpPr>
            <p:nvPr/>
          </p:nvSpPr>
          <p:spPr bwMode="gray">
            <a:xfrm>
              <a:off x="492" y="207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gray">
            <a:xfrm>
              <a:off x="684" y="207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gray">
            <a:xfrm>
              <a:off x="876" y="207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8" name="Rectangle 9"/>
          <p:cNvSpPr>
            <a:spLocks noChangeArrowheads="1"/>
          </p:cNvSpPr>
          <p:nvPr/>
        </p:nvSpPr>
        <p:spPr bwMode="white">
          <a:xfrm>
            <a:off x="3857620" y="6000768"/>
            <a:ext cx="1428760" cy="2857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tx2"/>
                </a:solidFill>
              </a:rPr>
              <a:t>2013г.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2000" b="1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4786322"/>
            <a:ext cx="2849386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ln w="11430"/>
              </a:rPr>
              <a:t>Составила: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ln w="11430"/>
              </a:rPr>
              <a:t>учитель – логопед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ln w="11430"/>
              </a:rPr>
              <a:t>Батурина Ирина Михайловна</a:t>
            </a: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white">
          <a:xfrm>
            <a:off x="493682" y="42863"/>
            <a:ext cx="86423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/>
              <a:t>МБДОУ ДС «МАЯЧОК» комбинированного вида</a:t>
            </a:r>
          </a:p>
          <a:p>
            <a:pPr algn="ctr">
              <a:defRPr/>
            </a:pPr>
            <a:r>
              <a:rPr lang="ru-RU" sz="2000" b="1" dirty="0"/>
              <a:t>детский сад № 110  комбинированного вида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 Нижний Тагил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A0AFF"/>
                </a:solidFill>
                <a:latin typeface="Times New Roman" pitchFamily="18" charset="0"/>
              </a:rPr>
              <a:t>2. Использование готовых цифровых образовательных ресурсов:</a:t>
            </a:r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A0AFF"/>
                </a:solidFill>
                <a:latin typeface="Times New Roman" pitchFamily="18" charset="0"/>
              </a:rPr>
              <a:t>- игры, презентации на сайтах 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</a:rPr>
              <a:t>www.logozavr.ru, viki.rdf.ru,</a:t>
            </a:r>
            <a:r>
              <a:rPr lang="ru-RU" sz="3200" b="1" smtClean="0">
                <a:solidFill>
                  <a:srgbClr val="0A0AFF"/>
                </a:solidFill>
                <a:latin typeface="Times New Roman" pitchFamily="18" charset="0"/>
              </a:rPr>
              <a:t> («Доктор Айболит»).</a:t>
            </a:r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A0AFF"/>
                </a:solidFill>
                <a:latin typeface="Times New Roman" pitchFamily="18" charset="0"/>
              </a:rPr>
              <a:t>3. Создание собственных презентаций, фотоальбомов в  Microsoft PowerPoint.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A0AFF"/>
                </a:solidFill>
                <a:latin typeface="Times New Roman" pitchFamily="18" charset="0"/>
              </a:rPr>
              <a:t>4.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Создание виртуальных экскурсий по различным темам «Наш город», «Наша страна- Россия», «Чусовая –история с древних времен» и др.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0A0AFF"/>
                </a:solidFill>
                <a:latin typeface="Times New Roman" pitchFamily="18" charset="0"/>
              </a:rPr>
              <a:t>5. Видеозапись речевой работы ребенка на занятии.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повышение мотивации детей к трудным для них видам деятельности (за счет соединения движения, звука, мультипликации);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 улучшение речевого продуцирования;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 расширение кругозора дошкольников, развитие их познавательных процессов;</a:t>
            </a:r>
          </a:p>
          <a:p>
            <a:pPr>
              <a:buFont typeface="Wingdings" pitchFamily="2" charset="2"/>
              <a:buNone/>
              <a:defRPr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-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повышение эффективности усвоения материала детьми (за счет образного типа информации, понятного детям и значительно улучшающего восприятие информации, что реализует принцип наглядности и доступности материала);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  - повышение скорости запоминания (включаются три вида памяти детей: зрительная, слуховая, моторная);</a:t>
            </a:r>
          </a:p>
          <a:p>
            <a:pPr>
              <a:buFont typeface="Wingdings" pitchFamily="2" charset="2"/>
              <a:buNone/>
              <a:defRPr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 активизация и развитие высших психических функций, мелкой моторики рук;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 формирование теоретического, творческого и рефлексивного мышления обучаемых, повышение их интеллектуально-творческого развития;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 создание дополнительных визуальных динамических опор для анализа ребенком собственной деятельности;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b="1" smtClean="0">
              <a:solidFill>
                <a:srgbClr val="0A0A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0A0AFF"/>
                </a:solidFill>
              </a:rPr>
              <a:t>- </a:t>
            </a:r>
            <a:r>
              <a:rPr lang="ru-RU" b="1" smtClean="0">
                <a:solidFill>
                  <a:srgbClr val="0A0AFF"/>
                </a:solidFill>
                <a:latin typeface="Times New Roman" pitchFamily="18" charset="0"/>
              </a:rPr>
              <a:t>реализация индивидуального подхода (выбор индивидуального темпа, объема, сложности получаемой информации и времени обучения);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0A0AFF"/>
                </a:solidFill>
                <a:latin typeface="Times New Roman" pitchFamily="18" charset="0"/>
              </a:rPr>
              <a:t>- возможность фиксирования содержания с многократным возвращением к нему (что позволяет легко реализовать принципы прочности, систематичности);</a:t>
            </a:r>
          </a:p>
          <a:p>
            <a:pPr>
              <a:buFont typeface="Wingdings" pitchFamily="2" charset="2"/>
              <a:buNone/>
            </a:pPr>
            <a:endParaRPr lang="ru-RU" b="1" smtClean="0">
              <a:solidFill>
                <a:srgbClr val="0A0AFF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 совершенно новый уровень реализации принципа научности (нарисованные картинки заменяются фотографиями и видеороликами, позволяющими  демонстрировать реальные объекты,  явления, которые нельзя увидеть в повседневной жизни);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 подготовка детей к миру, построенному на цифровых технологиях.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Зрительная гимнастика для детей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268413"/>
            <a:ext cx="4638675" cy="3495675"/>
          </a:xfrm>
          <a:noFill/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997200"/>
            <a:ext cx="37242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коллегами и с педагогами ДОУ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1. Сетевое общение (создание собственного сайта, группы в соц. сети «Логопеды Нижнего Тагила»)</a:t>
            </a:r>
          </a:p>
          <a:p>
            <a:pPr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2. Использование информационных интернет – ресурсов (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festival.1september.ru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hlinkClick r:id="rId2"/>
              </a:rPr>
              <a:t>www.it-n.ru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nsportal.ru/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и другие).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22532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205038"/>
            <a:ext cx="46085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позволяет мне</a:t>
            </a:r>
          </a:p>
          <a:p>
            <a:pPr>
              <a:buFont typeface="Wingdings" pitchFamily="2" charset="2"/>
              <a:buNone/>
              <a:defRPr/>
            </a:pPr>
            <a:endParaRPr lang="ru-RU" b="1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 обмениваться  с коллегами информацией с помощью электронной почты;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 участвовать в работе сетевых профессиональных сообществ, чатов,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on-line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конференций;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 проходить обучение на дистанционных курсах повышения квалификации.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0A0AFF"/>
                </a:solidFill>
                <a:latin typeface="Times New Roman" pitchFamily="18" charset="0"/>
              </a:rPr>
              <a:t>Приоритетной задачей Федеральной целевой программы развития образования на 2011-2015 г является информатизация образовательного пространства, которое включает в себя оснащение современной техникой, позволяющей в полной мере реализовывать информационно-коммуникационные технологии обучения в непосредственно образовательной деятельности, в режимных моментах,  в совместной деятельности взрослых и детей и использование педагогами электронных образовательных ресурсов. </a:t>
            </a:r>
          </a:p>
          <a:p>
            <a:pPr algn="ctr">
              <a:buFont typeface="Wingdings" pitchFamily="2" charset="2"/>
              <a:buNone/>
            </a:pPr>
            <a:endParaRPr lang="ru-RU" b="1" smtClean="0">
              <a:solidFill>
                <a:srgbClr val="0A0A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DC119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3716338"/>
            <a:ext cx="3365500" cy="2447925"/>
          </a:xfr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+mn-lt"/>
              </a:rPr>
              <a:t>Использование ИКТ в работе с родителями</a:t>
            </a:r>
            <a:endParaRPr lang="en-US" sz="3200" dirty="0" smtClean="0">
              <a:latin typeface="+mn-lt"/>
            </a:endParaRP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gray">
          <a:xfrm>
            <a:off x="357158" y="1214422"/>
            <a:ext cx="2767042" cy="141765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</a:rPr>
              <a:t>Индивидуальные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</a:rPr>
              <a:t> консультации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gray">
          <a:xfrm>
            <a:off x="3286116" y="1214422"/>
            <a:ext cx="2786082" cy="141765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Семинары –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практикумы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gray">
          <a:xfrm>
            <a:off x="6215074" y="1214422"/>
            <a:ext cx="2714644" cy="141765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</a:rPr>
              <a:t>Родительские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</a:rPr>
              <a:t>собрания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333" name="Рисунок 9" descr="F:\фото с детьми и родителями\P101041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2924944"/>
            <a:ext cx="4214842" cy="3161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+mn-lt"/>
              </a:rPr>
              <a:t>Использование ИКТ в работе с родителями</a:t>
            </a:r>
            <a:endParaRPr lang="en-US" sz="3200" dirty="0" smtClean="0">
              <a:latin typeface="+mn-lt"/>
            </a:endParaRP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gray">
          <a:xfrm>
            <a:off x="571472" y="1428736"/>
            <a:ext cx="8143932" cy="141765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популяризация деятельности ДОУ и получения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обратной связи с родителями в 2011 года создан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сайт детского сада</a:t>
            </a:r>
          </a:p>
        </p:txBody>
      </p:sp>
      <p:pic>
        <p:nvPicPr>
          <p:cNvPr id="25606" name="Picture 40" descr="original_metal_w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2852738"/>
            <a:ext cx="33829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Прямоугольник 4"/>
          <p:cNvSpPr>
            <a:spLocks noChangeArrowheads="1"/>
          </p:cNvSpPr>
          <p:nvPr/>
        </p:nvSpPr>
        <p:spPr bwMode="auto">
          <a:xfrm>
            <a:off x="2916238" y="5734050"/>
            <a:ext cx="3517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http://mbdou110.ucoz.ru</a:t>
            </a:r>
            <a:r>
              <a:rPr lang="en-US" sz="2800" b="1" dirty="0">
                <a:solidFill>
                  <a:srgbClr val="002060"/>
                </a:solidFill>
              </a:rPr>
              <a:t>/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Электронная газета для родителей</a:t>
            </a:r>
          </a:p>
        </p:txBody>
      </p:sp>
      <p:pic>
        <p:nvPicPr>
          <p:cNvPr id="27651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73213"/>
            <a:ext cx="628332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5302"/>
          <a:stretch>
            <a:fillRect/>
          </a:stretch>
        </p:blipFill>
        <p:spPr>
          <a:xfrm>
            <a:off x="1116013" y="1557338"/>
            <a:ext cx="68072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458200" cy="1071563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" charset="0"/>
              </a:rPr>
              <a:t>Использование ИКТ в методической работе учителя-логопеда</a:t>
            </a:r>
            <a:endParaRPr lang="en-US" sz="3200" smtClean="0">
              <a:latin typeface="Arial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6156176" y="1340768"/>
            <a:ext cx="2699792" cy="1714512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использование сети Интернета для самообразования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3276591" y="1358885"/>
            <a:ext cx="2500330" cy="178595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 хранение информации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251520" y="1268760"/>
            <a:ext cx="2500330" cy="1714512"/>
          </a:xfrm>
          <a:prstGeom prst="flowChartAlternateProcess">
            <a:avLst/>
          </a:prstGeom>
          <a:solidFill>
            <a:srgbClr val="005DA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 реализация творческих проектов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467544" y="3789040"/>
            <a:ext cx="2500330" cy="1714512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создание электронного банка данных 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631955" y="3737223"/>
            <a:ext cx="2500330" cy="1714512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создание своего электронного </a:t>
            </a:r>
            <a:r>
              <a:rPr lang="ru-RU" sz="2000" b="1" dirty="0" err="1"/>
              <a:t>блога</a:t>
            </a:r>
            <a:r>
              <a:rPr lang="ru-RU" sz="2000" b="1" dirty="0"/>
              <a:t> и интернет-сайта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637508" y="3731890"/>
            <a:ext cx="2500330" cy="1714512"/>
          </a:xfrm>
          <a:prstGeom prst="flowChartAlternateProcess">
            <a:avLst/>
          </a:prstGeom>
          <a:solidFill>
            <a:srgbClr val="FF66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создание, копирование материала для занятий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/>
              <a:t>Использование ИКТ в логопедической работе позволило мне: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обеспечить доступность и качество квалифицированной помощи для детей с нарушениями речи;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систематизировать и повысить эффективность логопедической работы в направлении работы с родителями;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привлечь к активному участию родителей в коррекционно-образовательном процессе;</a:t>
            </a:r>
          </a:p>
          <a:p>
            <a:pPr>
              <a:buFont typeface="Wingdings" pitchFamily="2" charset="2"/>
              <a:buNone/>
              <a:defRPr/>
            </a:pPr>
            <a:endParaRPr lang="ru-RU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распространить опыт работы среди специалистов дошкольных учреждений и продемонстрировать достигнутые результаты;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1813"/>
          </a:xfrm>
        </p:spPr>
        <p:txBody>
          <a:bodyPr/>
          <a:lstStyle/>
          <a:p>
            <a:r>
              <a:rPr lang="ru-RU" sz="3600" smtClean="0"/>
              <a:t>Инновационные технологии позволяют: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ru-RU" dirty="0" smtClean="0"/>
              <a:t> 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поддержать мотивацию ребенка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заинтересовать его в получении и закреплении новых знаний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помочь найти свою нишу в окружающем его социуме.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1. Повышение качества образовательной и </a:t>
            </a:r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коррекционно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- развивающей работы с детьми дошкольного возраста с речевыми нарушениями.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2. Формирование мотивации и поддержание интереса детей во время непосредственной образовательной деятельности.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3. Приобретение детьми практических навыков работы с компьютером. 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458200" cy="533400"/>
          </a:xfrm>
        </p:spPr>
        <p:txBody>
          <a:bodyPr/>
          <a:lstStyle/>
          <a:p>
            <a:pPr>
              <a:defRPr/>
            </a:pP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Использование ИКТ в логопедической работе позволяет: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q"/>
              <a:defRPr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повысить эффективность коррекционного обучения</a:t>
            </a:r>
          </a:p>
          <a:p>
            <a:pPr>
              <a:buSzPct val="80000"/>
              <a:buFont typeface="Wingdings" pitchFamily="2" charset="2"/>
              <a:buChar char="q"/>
              <a:defRPr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ускорить процесс подготовки дошкольников к обучению грамоте</a:t>
            </a:r>
          </a:p>
          <a:p>
            <a:pPr>
              <a:buSzPct val="80000"/>
              <a:buFont typeface="Wingdings" pitchFamily="2" charset="2"/>
              <a:buChar char="q"/>
              <a:defRPr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предупредить появление у них вторичных расстройств письменной речи. </a:t>
            </a:r>
          </a:p>
          <a:p>
            <a:pPr marL="536575" indent="-536575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Направления использования ИКТ в работе  учителя - логопеда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00166" y="12144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00188" y="5786438"/>
            <a:ext cx="6096000" cy="78105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Группа 3"/>
          <p:cNvGrpSpPr/>
          <p:nvPr/>
        </p:nvGrpSpPr>
        <p:grpSpPr>
          <a:xfrm>
            <a:off x="1857356" y="5500702"/>
            <a:ext cx="5429288" cy="915120"/>
            <a:chOff x="304800" y="6459"/>
            <a:chExt cx="4267200" cy="915120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1290" tIns="0" rIns="161290" bIns="0" spcCol="1270" anchor="ctr"/>
            <a:lstStyle/>
            <a:p>
              <a:pPr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100"/>
            </a:p>
          </p:txBody>
        </p:sp>
      </p:grp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1857375" y="5715000"/>
            <a:ext cx="5500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Методическая работа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3600" smtClean="0">
              <a:solidFill>
                <a:srgbClr val="0A0A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A0AFF"/>
                </a:solidFill>
              </a:rPr>
              <a:t>- </a:t>
            </a:r>
            <a:r>
              <a:rPr lang="ru-RU" sz="3200" b="1" smtClean="0">
                <a:solidFill>
                  <a:srgbClr val="0A0AFF"/>
                </a:solidFill>
                <a:latin typeface="Times New Roman" pitchFamily="18" charset="0"/>
              </a:rPr>
              <a:t>создание базы данных по итогам диагностики;</a:t>
            </a:r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A0AFF"/>
                </a:solidFill>
                <a:latin typeface="Times New Roman" pitchFamily="18" charset="0"/>
              </a:rPr>
              <a:t>- проведение мониторинга работы;</a:t>
            </a:r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A0AFF"/>
                </a:solidFill>
                <a:latin typeface="Times New Roman" pitchFamily="18" charset="0"/>
              </a:rPr>
              <a:t>- отслеживание динамики работы;</a:t>
            </a:r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A0AFF"/>
                </a:solidFill>
                <a:latin typeface="Times New Roman" pitchFamily="18" charset="0"/>
              </a:rPr>
              <a:t>- составление графиков и диаграмм.</a:t>
            </a:r>
          </a:p>
          <a:p>
            <a:pPr>
              <a:buFont typeface="Wingdings" pitchFamily="2" charset="2"/>
              <a:buNone/>
            </a:pPr>
            <a:endParaRPr lang="ru-RU" sz="3200" b="1" smtClean="0">
              <a:solidFill>
                <a:srgbClr val="0A0A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  1.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Электронные пособия для демонстрации на компьютере,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мультимедийном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проекторе, видео и аудиотехнике: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  - электронные книги (детские, энциклопедии, справочники и др.);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   - DVD, CD диски и аудиокассеты («Веселая азбука»  Маршака, «Уроки тетушки Совы»,  «Голоса птиц и зверей» и др.);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   </a:t>
            </a:r>
          </a:p>
          <a:p>
            <a:pPr>
              <a:buFont typeface="Wingdings" pitchFamily="2" charset="2"/>
              <a:buNone/>
              <a:defRPr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игры </a:t>
            </a:r>
          </a:p>
        </p:txBody>
      </p:sp>
      <p:pic>
        <p:nvPicPr>
          <p:cNvPr id="11267" name="Picture 2" descr="G:\нтгспа 2013\игр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3573463"/>
            <a:ext cx="2133600" cy="2143125"/>
          </a:xfrm>
          <a:noFill/>
        </p:spPr>
      </p:pic>
      <p:pic>
        <p:nvPicPr>
          <p:cNvPr id="11268" name="Picture 3" descr="G:\нтгспа 2013\defaul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3414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G:\нтгспа 2013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573463"/>
            <a:ext cx="22320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G:\нтгспа 2013\images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11969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177l">
  <a:themeElements>
    <a:clrScheme name="cdb2004177l 1">
      <a:dk1>
        <a:srgbClr val="000000"/>
      </a:dk1>
      <a:lt1>
        <a:srgbClr val="FFFFFF"/>
      </a:lt1>
      <a:dk2>
        <a:srgbClr val="000066"/>
      </a:dk2>
      <a:lt2>
        <a:srgbClr val="C0C0C0"/>
      </a:lt2>
      <a:accent1>
        <a:srgbClr val="65D135"/>
      </a:accent1>
      <a:accent2>
        <a:srgbClr val="ECCE4C"/>
      </a:accent2>
      <a:accent3>
        <a:srgbClr val="FFFFFF"/>
      </a:accent3>
      <a:accent4>
        <a:srgbClr val="000000"/>
      </a:accent4>
      <a:accent5>
        <a:srgbClr val="B8E5AE"/>
      </a:accent5>
      <a:accent6>
        <a:srgbClr val="D6BA44"/>
      </a:accent6>
      <a:hlink>
        <a:srgbClr val="AE0404"/>
      </a:hlink>
      <a:folHlink>
        <a:srgbClr val="0066CC"/>
      </a:folHlink>
    </a:clrScheme>
    <a:fontScheme name="cdb2004177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77l 1">
        <a:dk1>
          <a:srgbClr val="000000"/>
        </a:dk1>
        <a:lt1>
          <a:srgbClr val="FFFFFF"/>
        </a:lt1>
        <a:dk2>
          <a:srgbClr val="000066"/>
        </a:dk2>
        <a:lt2>
          <a:srgbClr val="C0C0C0"/>
        </a:lt2>
        <a:accent1>
          <a:srgbClr val="65D135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B8E5AE"/>
        </a:accent5>
        <a:accent6>
          <a:srgbClr val="D6BA44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77l 2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77l 3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cdb2004177l</Template>
  <TotalTime>3113</TotalTime>
  <Words>781</Words>
  <Application>Microsoft Office PowerPoint</Application>
  <PresentationFormat>Экран (4:3)</PresentationFormat>
  <Paragraphs>101</Paragraphs>
  <Slides>26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Times New Roman</vt:lpstr>
      <vt:lpstr>Wingdings</vt:lpstr>
      <vt:lpstr>Calibri</vt:lpstr>
      <vt:lpstr>cdb2004177l</vt:lpstr>
      <vt:lpstr>Adobe Photoshop Image</vt:lpstr>
      <vt:lpstr> Повышение качества коррекционно - развивающей работы с детьми дошкольного возраста с речевыми нарушениями через использование ИКТ в работе учителя - логопеда дошкольного учреждения.  </vt:lpstr>
      <vt:lpstr>Слайд 2</vt:lpstr>
      <vt:lpstr>Инновационные технологии позволяют: </vt:lpstr>
      <vt:lpstr>Задачи:</vt:lpstr>
      <vt:lpstr>Использование ИКТ в логопедической работе позволяет:</vt:lpstr>
      <vt:lpstr>Направления использования ИКТ в работе  учителя - логопеда</vt:lpstr>
      <vt:lpstr>Диагностика</vt:lpstr>
      <vt:lpstr>Формы работы:</vt:lpstr>
      <vt:lpstr>Компьютерные игры </vt:lpstr>
      <vt:lpstr>Слайд 10</vt:lpstr>
      <vt:lpstr>Слайд 11</vt:lpstr>
      <vt:lpstr>Результаты </vt:lpstr>
      <vt:lpstr>Слайд 13</vt:lpstr>
      <vt:lpstr>Слайд 14</vt:lpstr>
      <vt:lpstr>Слайд 15</vt:lpstr>
      <vt:lpstr>Слайд 16</vt:lpstr>
      <vt:lpstr>Зрительная гимнастика для детей</vt:lpstr>
      <vt:lpstr>Работа с коллегами и с педагогами ДОУ</vt:lpstr>
      <vt:lpstr>Слайд 19</vt:lpstr>
      <vt:lpstr>Использование ИКТ в работе с родителями</vt:lpstr>
      <vt:lpstr>Использование ИКТ в работе с родителями</vt:lpstr>
      <vt:lpstr>Электронная газета для родителей</vt:lpstr>
      <vt:lpstr>Слайд 23</vt:lpstr>
      <vt:lpstr>Использование ИКТ в методической работе учителя-логопеда</vt:lpstr>
      <vt:lpstr>Использование ИКТ в логопедической работе позволило мне:</vt:lpstr>
      <vt:lpstr>Слайд 26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компьютерных технологий</dc:title>
  <dc:creator>admin08</dc:creator>
  <cp:lastModifiedBy>Iren</cp:lastModifiedBy>
  <cp:revision>168</cp:revision>
  <dcterms:created xsi:type="dcterms:W3CDTF">2002-01-01T02:41:41Z</dcterms:created>
  <dcterms:modified xsi:type="dcterms:W3CDTF">2013-07-31T09:13:00Z</dcterms:modified>
</cp:coreProperties>
</file>