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7"/>
  </p:notesMasterIdLst>
  <p:sldIdLst>
    <p:sldId id="256" r:id="rId2"/>
    <p:sldId id="257" r:id="rId3"/>
    <p:sldId id="269" r:id="rId4"/>
    <p:sldId id="259" r:id="rId5"/>
    <p:sldId id="260" r:id="rId6"/>
    <p:sldId id="27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C2C"/>
    <a:srgbClr val="764242"/>
    <a:srgbClr val="905050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52" autoAdjust="0"/>
    <p:restoredTop sz="94622" autoAdjust="0"/>
  </p:normalViewPr>
  <p:slideViewPr>
    <p:cSldViewPr>
      <p:cViewPr>
        <p:scale>
          <a:sx n="46" d="100"/>
          <a:sy n="46" d="100"/>
        </p:scale>
        <p:origin x="-114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35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9E5F6-A9AA-4F7A-AD91-AC0C40F9D2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1E7AA-C35B-4D0B-AA26-DA52B5867328}">
      <dgm:prSet phldrT="[Текст]" custT="1"/>
      <dgm:spPr/>
      <dgm:t>
        <a:bodyPr/>
        <a:lstStyle/>
        <a:p>
          <a:r>
            <a: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Сказуемое</a:t>
          </a:r>
          <a:endParaRPr lang="ru-RU" sz="32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BE0582B-3D14-480E-A741-6A995DC521C1}" type="parTrans" cxnId="{9BC988A2-64C6-40B7-82FE-8F1A4D2F7511}">
      <dgm:prSet/>
      <dgm:spPr/>
      <dgm:t>
        <a:bodyPr/>
        <a:lstStyle/>
        <a:p>
          <a:endParaRPr lang="ru-RU"/>
        </a:p>
      </dgm:t>
    </dgm:pt>
    <dgm:pt modelId="{B4ACEBE0-6E30-4ADF-8549-47B6425CDFBF}" type="sibTrans" cxnId="{9BC988A2-64C6-40B7-82FE-8F1A4D2F7511}">
      <dgm:prSet/>
      <dgm:spPr/>
      <dgm:t>
        <a:bodyPr/>
        <a:lstStyle/>
        <a:p>
          <a:endParaRPr lang="ru-RU"/>
        </a:p>
      </dgm:t>
    </dgm:pt>
    <dgm:pt modelId="{D8357CA2-4BBD-4D31-B68B-C893808B4EFE}">
      <dgm:prSet phldrT="[Текст]" custT="1"/>
      <dgm:spPr/>
      <dgm:t>
        <a:bodyPr/>
        <a:lstStyle/>
        <a:p>
          <a:r>
            <a: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Простое</a:t>
          </a:r>
        </a:p>
        <a:p>
          <a:r>
            <a: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глагольное</a:t>
          </a:r>
          <a:endParaRPr lang="ru-RU" sz="32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2ABDC816-A314-4F75-A23C-1ED8A129802D}" type="parTrans" cxnId="{5EEA3944-FF26-4537-808B-811A9B3E0245}">
      <dgm:prSet/>
      <dgm:spPr/>
      <dgm:t>
        <a:bodyPr/>
        <a:lstStyle/>
        <a:p>
          <a:endParaRPr lang="ru-RU"/>
        </a:p>
      </dgm:t>
    </dgm:pt>
    <dgm:pt modelId="{F598A8F2-62CF-46A4-8FA3-DE1F01972C49}" type="sibTrans" cxnId="{5EEA3944-FF26-4537-808B-811A9B3E0245}">
      <dgm:prSet/>
      <dgm:spPr/>
      <dgm:t>
        <a:bodyPr/>
        <a:lstStyle/>
        <a:p>
          <a:endParaRPr lang="ru-RU"/>
        </a:p>
      </dgm:t>
    </dgm:pt>
    <dgm:pt modelId="{DEB3DA6B-3720-4E16-9603-79E316EC7EF2}">
      <dgm:prSet phldrT="[Текст]" custT="1"/>
      <dgm:spPr/>
      <dgm:t>
        <a:bodyPr/>
        <a:lstStyle/>
        <a:p>
          <a:r>
            <a: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Составное</a:t>
          </a:r>
          <a:endParaRPr lang="ru-RU" sz="32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26D9FD76-D880-45F7-A192-8D023F218138}" type="parTrans" cxnId="{8D006234-A600-4D53-9359-84411FEE4BC8}">
      <dgm:prSet/>
      <dgm:spPr/>
      <dgm:t>
        <a:bodyPr/>
        <a:lstStyle/>
        <a:p>
          <a:endParaRPr lang="ru-RU"/>
        </a:p>
      </dgm:t>
    </dgm:pt>
    <dgm:pt modelId="{D9D2CABA-670C-43DB-A130-F12AD458895F}" type="sibTrans" cxnId="{8D006234-A600-4D53-9359-84411FEE4BC8}">
      <dgm:prSet/>
      <dgm:spPr/>
      <dgm:t>
        <a:bodyPr/>
        <a:lstStyle/>
        <a:p>
          <a:endParaRPr lang="ru-RU"/>
        </a:p>
      </dgm:t>
    </dgm:pt>
    <dgm:pt modelId="{73CC6BAD-E867-4376-9473-A249C35E3CB5}">
      <dgm:prSet phldrT="[Текст]"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глагольное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17BA8D8-5015-4583-82C8-ED74C12C711C}" type="parTrans" cxnId="{88DF35DF-1E8B-4DA4-A788-ECB247CAD699}">
      <dgm:prSet/>
      <dgm:spPr/>
      <dgm:t>
        <a:bodyPr/>
        <a:lstStyle/>
        <a:p>
          <a:endParaRPr lang="ru-RU"/>
        </a:p>
      </dgm:t>
    </dgm:pt>
    <dgm:pt modelId="{478E1195-BD56-4B7D-9415-09BA3AE98F13}" type="sibTrans" cxnId="{88DF35DF-1E8B-4DA4-A788-ECB247CAD699}">
      <dgm:prSet/>
      <dgm:spPr/>
      <dgm:t>
        <a:bodyPr/>
        <a:lstStyle/>
        <a:p>
          <a:endParaRPr lang="ru-RU"/>
        </a:p>
      </dgm:t>
    </dgm:pt>
    <dgm:pt modelId="{718627CC-B029-418D-8EB2-AF044795B14F}">
      <dgm:prSet/>
      <dgm:spPr/>
      <dgm:t>
        <a:bodyPr/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именное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4AD00C8C-8910-4416-BD60-1B007F80D9EB}" type="parTrans" cxnId="{736E33CD-9C36-4B54-AE72-5363A5582160}">
      <dgm:prSet/>
      <dgm:spPr/>
      <dgm:t>
        <a:bodyPr/>
        <a:lstStyle/>
        <a:p>
          <a:endParaRPr lang="ru-RU"/>
        </a:p>
      </dgm:t>
    </dgm:pt>
    <dgm:pt modelId="{ACCC92D6-21BE-4138-BF23-0521078D3221}" type="sibTrans" cxnId="{736E33CD-9C36-4B54-AE72-5363A5582160}">
      <dgm:prSet/>
      <dgm:spPr/>
      <dgm:t>
        <a:bodyPr/>
        <a:lstStyle/>
        <a:p>
          <a:endParaRPr lang="ru-RU"/>
        </a:p>
      </dgm:t>
    </dgm:pt>
    <dgm:pt modelId="{608322BA-A823-4795-8CC1-50199395E557}" type="pres">
      <dgm:prSet presAssocID="{C179E5F6-A9AA-4F7A-AD91-AC0C40F9D2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46E4D6-FCA3-4F5B-B19D-B822BE0D46F9}" type="pres">
      <dgm:prSet presAssocID="{9CC1E7AA-C35B-4D0B-AA26-DA52B5867328}" presName="hierRoot1" presStyleCnt="0"/>
      <dgm:spPr/>
    </dgm:pt>
    <dgm:pt modelId="{1928AE2F-504D-4C47-AED6-EE88E7CD9D41}" type="pres">
      <dgm:prSet presAssocID="{9CC1E7AA-C35B-4D0B-AA26-DA52B5867328}" presName="composite" presStyleCnt="0"/>
      <dgm:spPr/>
    </dgm:pt>
    <dgm:pt modelId="{7A0BA864-D957-4242-8609-863E240477DD}" type="pres">
      <dgm:prSet presAssocID="{9CC1E7AA-C35B-4D0B-AA26-DA52B5867328}" presName="background" presStyleLbl="node0" presStyleIdx="0" presStyleCnt="1"/>
      <dgm:spPr/>
    </dgm:pt>
    <dgm:pt modelId="{FBF4EBDC-FBD9-419A-AC75-0BAF3177149F}" type="pres">
      <dgm:prSet presAssocID="{9CC1E7AA-C35B-4D0B-AA26-DA52B5867328}" presName="text" presStyleLbl="fgAcc0" presStyleIdx="0" presStyleCnt="1" custScaleX="1477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A399E-FB78-4F34-9171-CD52D367B7F0}" type="pres">
      <dgm:prSet presAssocID="{9CC1E7AA-C35B-4D0B-AA26-DA52B5867328}" presName="hierChild2" presStyleCnt="0"/>
      <dgm:spPr/>
    </dgm:pt>
    <dgm:pt modelId="{16A6F2B0-0326-401C-87F0-4946984786DA}" type="pres">
      <dgm:prSet presAssocID="{2ABDC816-A314-4F75-A23C-1ED8A129802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1DBB57-8047-4925-998E-4D1C2D1BEAFC}" type="pres">
      <dgm:prSet presAssocID="{D8357CA2-4BBD-4D31-B68B-C893808B4EFE}" presName="hierRoot2" presStyleCnt="0"/>
      <dgm:spPr/>
    </dgm:pt>
    <dgm:pt modelId="{0BABE1D8-BBED-471A-B7F0-62E45B16D98C}" type="pres">
      <dgm:prSet presAssocID="{D8357CA2-4BBD-4D31-B68B-C893808B4EFE}" presName="composite2" presStyleCnt="0"/>
      <dgm:spPr/>
    </dgm:pt>
    <dgm:pt modelId="{7E9D16AF-CE57-4BF0-B21C-5D4BFDECB7F9}" type="pres">
      <dgm:prSet presAssocID="{D8357CA2-4BBD-4D31-B68B-C893808B4EFE}" presName="background2" presStyleLbl="node2" presStyleIdx="0" presStyleCnt="2"/>
      <dgm:spPr/>
    </dgm:pt>
    <dgm:pt modelId="{9BE76C5F-634E-4E8A-9643-0DB9E1110391}" type="pres">
      <dgm:prSet presAssocID="{D8357CA2-4BBD-4D31-B68B-C893808B4EFE}" presName="text2" presStyleLbl="fgAcc2" presStyleIdx="0" presStyleCnt="2" custScaleX="158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0DCDCF-F72E-4BA0-9D1D-93EF0B0393F5}" type="pres">
      <dgm:prSet presAssocID="{D8357CA2-4BBD-4D31-B68B-C893808B4EFE}" presName="hierChild3" presStyleCnt="0"/>
      <dgm:spPr/>
    </dgm:pt>
    <dgm:pt modelId="{2BD26B92-9ECE-4410-93DD-D534048A81A5}" type="pres">
      <dgm:prSet presAssocID="{26D9FD76-D880-45F7-A192-8D023F21813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185D2C1-19C2-4BF3-9773-F40C475DF51D}" type="pres">
      <dgm:prSet presAssocID="{DEB3DA6B-3720-4E16-9603-79E316EC7EF2}" presName="hierRoot2" presStyleCnt="0"/>
      <dgm:spPr/>
    </dgm:pt>
    <dgm:pt modelId="{F86C7A9F-F19D-4C8E-B7C7-35C6F25C6675}" type="pres">
      <dgm:prSet presAssocID="{DEB3DA6B-3720-4E16-9603-79E316EC7EF2}" presName="composite2" presStyleCnt="0"/>
      <dgm:spPr/>
    </dgm:pt>
    <dgm:pt modelId="{127B6A4D-2AD4-4B28-B318-9A4BA97DF0DA}" type="pres">
      <dgm:prSet presAssocID="{DEB3DA6B-3720-4E16-9603-79E316EC7EF2}" presName="background2" presStyleLbl="node2" presStyleIdx="1" presStyleCnt="2"/>
      <dgm:spPr/>
    </dgm:pt>
    <dgm:pt modelId="{D8F96868-2F12-4984-897D-73F6336C8BB8}" type="pres">
      <dgm:prSet presAssocID="{DEB3DA6B-3720-4E16-9603-79E316EC7EF2}" presName="text2" presStyleLbl="fgAcc2" presStyleIdx="1" presStyleCnt="2" custScaleX="1617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65C6D-F96F-42B2-98DF-3B3397D5F096}" type="pres">
      <dgm:prSet presAssocID="{DEB3DA6B-3720-4E16-9603-79E316EC7EF2}" presName="hierChild3" presStyleCnt="0"/>
      <dgm:spPr/>
    </dgm:pt>
    <dgm:pt modelId="{67A709F3-4C72-4156-A11E-7DB255D2BF9E}" type="pres">
      <dgm:prSet presAssocID="{F17BA8D8-5015-4583-82C8-ED74C12C711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4C70876-15A5-43BC-B63F-A79197E81B7E}" type="pres">
      <dgm:prSet presAssocID="{73CC6BAD-E867-4376-9473-A249C35E3CB5}" presName="hierRoot3" presStyleCnt="0"/>
      <dgm:spPr/>
    </dgm:pt>
    <dgm:pt modelId="{6830FD69-12B3-407D-B018-9E0BAA11D2ED}" type="pres">
      <dgm:prSet presAssocID="{73CC6BAD-E867-4376-9473-A249C35E3CB5}" presName="composite3" presStyleCnt="0"/>
      <dgm:spPr/>
    </dgm:pt>
    <dgm:pt modelId="{856FBBCE-6717-433E-8633-9E158620033F}" type="pres">
      <dgm:prSet presAssocID="{73CC6BAD-E867-4376-9473-A249C35E3CB5}" presName="background3" presStyleLbl="node3" presStyleIdx="0" presStyleCnt="2"/>
      <dgm:spPr/>
    </dgm:pt>
    <dgm:pt modelId="{9B9B7BC8-3ED2-45C0-BCA1-0F8A4EB42567}" type="pres">
      <dgm:prSet presAssocID="{73CC6BAD-E867-4376-9473-A249C35E3CB5}" presName="text3" presStyleLbl="fgAcc3" presStyleIdx="0" presStyleCnt="2" custScaleX="131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AD427-B182-43D6-93A9-9D4AF458E7F6}" type="pres">
      <dgm:prSet presAssocID="{73CC6BAD-E867-4376-9473-A249C35E3CB5}" presName="hierChild4" presStyleCnt="0"/>
      <dgm:spPr/>
    </dgm:pt>
    <dgm:pt modelId="{635EBE03-2665-4521-9426-96A8305A380F}" type="pres">
      <dgm:prSet presAssocID="{4AD00C8C-8910-4416-BD60-1B007F80D9E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5347C13-75CD-40EA-898A-0141B2DCFCEE}" type="pres">
      <dgm:prSet presAssocID="{718627CC-B029-418D-8EB2-AF044795B14F}" presName="hierRoot3" presStyleCnt="0"/>
      <dgm:spPr/>
    </dgm:pt>
    <dgm:pt modelId="{9DEBF4DA-EF10-4501-910E-B5B9E9A3EA80}" type="pres">
      <dgm:prSet presAssocID="{718627CC-B029-418D-8EB2-AF044795B14F}" presName="composite3" presStyleCnt="0"/>
      <dgm:spPr/>
    </dgm:pt>
    <dgm:pt modelId="{8B3DEC6A-47CB-4CA6-A67A-EDB29A659416}" type="pres">
      <dgm:prSet presAssocID="{718627CC-B029-418D-8EB2-AF044795B14F}" presName="background3" presStyleLbl="node3" presStyleIdx="1" presStyleCnt="2"/>
      <dgm:spPr/>
    </dgm:pt>
    <dgm:pt modelId="{FE63C25E-B7CD-4041-9F54-E5875AA2DFD9}" type="pres">
      <dgm:prSet presAssocID="{718627CC-B029-418D-8EB2-AF044795B14F}" presName="text3" presStyleLbl="fgAcc3" presStyleIdx="1" presStyleCnt="2" custScaleX="1227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FB4391-321B-4768-B456-90DE023E9F01}" type="pres">
      <dgm:prSet presAssocID="{718627CC-B029-418D-8EB2-AF044795B14F}" presName="hierChild4" presStyleCnt="0"/>
      <dgm:spPr/>
    </dgm:pt>
  </dgm:ptLst>
  <dgm:cxnLst>
    <dgm:cxn modelId="{DCAE51CD-89EE-4CE1-9C5C-9104399943B1}" type="presOf" srcId="{4AD00C8C-8910-4416-BD60-1B007F80D9EB}" destId="{635EBE03-2665-4521-9426-96A8305A380F}" srcOrd="0" destOrd="0" presId="urn:microsoft.com/office/officeart/2005/8/layout/hierarchy1"/>
    <dgm:cxn modelId="{8D006234-A600-4D53-9359-84411FEE4BC8}" srcId="{9CC1E7AA-C35B-4D0B-AA26-DA52B5867328}" destId="{DEB3DA6B-3720-4E16-9603-79E316EC7EF2}" srcOrd="1" destOrd="0" parTransId="{26D9FD76-D880-45F7-A192-8D023F218138}" sibTransId="{D9D2CABA-670C-43DB-A130-F12AD458895F}"/>
    <dgm:cxn modelId="{88DF35DF-1E8B-4DA4-A788-ECB247CAD699}" srcId="{DEB3DA6B-3720-4E16-9603-79E316EC7EF2}" destId="{73CC6BAD-E867-4376-9473-A249C35E3CB5}" srcOrd="0" destOrd="0" parTransId="{F17BA8D8-5015-4583-82C8-ED74C12C711C}" sibTransId="{478E1195-BD56-4B7D-9415-09BA3AE98F13}"/>
    <dgm:cxn modelId="{32E0201D-1CE6-4A84-A852-85A3713EF757}" type="presOf" srcId="{F17BA8D8-5015-4583-82C8-ED74C12C711C}" destId="{67A709F3-4C72-4156-A11E-7DB255D2BF9E}" srcOrd="0" destOrd="0" presId="urn:microsoft.com/office/officeart/2005/8/layout/hierarchy1"/>
    <dgm:cxn modelId="{11D8E837-3CE4-49B6-AFC5-AAC5207F51E8}" type="presOf" srcId="{D8357CA2-4BBD-4D31-B68B-C893808B4EFE}" destId="{9BE76C5F-634E-4E8A-9643-0DB9E1110391}" srcOrd="0" destOrd="0" presId="urn:microsoft.com/office/officeart/2005/8/layout/hierarchy1"/>
    <dgm:cxn modelId="{4CD8F398-47BA-4FDC-85BC-1174990F27A6}" type="presOf" srcId="{73CC6BAD-E867-4376-9473-A249C35E3CB5}" destId="{9B9B7BC8-3ED2-45C0-BCA1-0F8A4EB42567}" srcOrd="0" destOrd="0" presId="urn:microsoft.com/office/officeart/2005/8/layout/hierarchy1"/>
    <dgm:cxn modelId="{85CB2231-E72A-4608-B419-E5724FCCCE47}" type="presOf" srcId="{718627CC-B029-418D-8EB2-AF044795B14F}" destId="{FE63C25E-B7CD-4041-9F54-E5875AA2DFD9}" srcOrd="0" destOrd="0" presId="urn:microsoft.com/office/officeart/2005/8/layout/hierarchy1"/>
    <dgm:cxn modelId="{3F84D2C3-F558-4D4D-8432-74C1CB4A5693}" type="presOf" srcId="{9CC1E7AA-C35B-4D0B-AA26-DA52B5867328}" destId="{FBF4EBDC-FBD9-419A-AC75-0BAF3177149F}" srcOrd="0" destOrd="0" presId="urn:microsoft.com/office/officeart/2005/8/layout/hierarchy1"/>
    <dgm:cxn modelId="{AC506E3D-D024-4497-9F77-CDB0B6181E85}" type="presOf" srcId="{DEB3DA6B-3720-4E16-9603-79E316EC7EF2}" destId="{D8F96868-2F12-4984-897D-73F6336C8BB8}" srcOrd="0" destOrd="0" presId="urn:microsoft.com/office/officeart/2005/8/layout/hierarchy1"/>
    <dgm:cxn modelId="{78B2C7A7-4A16-4195-B631-B22CDDDF8D3B}" type="presOf" srcId="{26D9FD76-D880-45F7-A192-8D023F218138}" destId="{2BD26B92-9ECE-4410-93DD-D534048A81A5}" srcOrd="0" destOrd="0" presId="urn:microsoft.com/office/officeart/2005/8/layout/hierarchy1"/>
    <dgm:cxn modelId="{736E33CD-9C36-4B54-AE72-5363A5582160}" srcId="{DEB3DA6B-3720-4E16-9603-79E316EC7EF2}" destId="{718627CC-B029-418D-8EB2-AF044795B14F}" srcOrd="1" destOrd="0" parTransId="{4AD00C8C-8910-4416-BD60-1B007F80D9EB}" sibTransId="{ACCC92D6-21BE-4138-BF23-0521078D3221}"/>
    <dgm:cxn modelId="{9BC988A2-64C6-40B7-82FE-8F1A4D2F7511}" srcId="{C179E5F6-A9AA-4F7A-AD91-AC0C40F9D28E}" destId="{9CC1E7AA-C35B-4D0B-AA26-DA52B5867328}" srcOrd="0" destOrd="0" parTransId="{FBE0582B-3D14-480E-A741-6A995DC521C1}" sibTransId="{B4ACEBE0-6E30-4ADF-8549-47B6425CDFBF}"/>
    <dgm:cxn modelId="{38194628-0EC6-41B1-AE0D-D51B1740F88C}" type="presOf" srcId="{2ABDC816-A314-4F75-A23C-1ED8A129802D}" destId="{16A6F2B0-0326-401C-87F0-4946984786DA}" srcOrd="0" destOrd="0" presId="urn:microsoft.com/office/officeart/2005/8/layout/hierarchy1"/>
    <dgm:cxn modelId="{743BBE11-841D-4ED9-860A-DEE637373B6F}" type="presOf" srcId="{C179E5F6-A9AA-4F7A-AD91-AC0C40F9D28E}" destId="{608322BA-A823-4795-8CC1-50199395E557}" srcOrd="0" destOrd="0" presId="urn:microsoft.com/office/officeart/2005/8/layout/hierarchy1"/>
    <dgm:cxn modelId="{5EEA3944-FF26-4537-808B-811A9B3E0245}" srcId="{9CC1E7AA-C35B-4D0B-AA26-DA52B5867328}" destId="{D8357CA2-4BBD-4D31-B68B-C893808B4EFE}" srcOrd="0" destOrd="0" parTransId="{2ABDC816-A314-4F75-A23C-1ED8A129802D}" sibTransId="{F598A8F2-62CF-46A4-8FA3-DE1F01972C49}"/>
    <dgm:cxn modelId="{A59E840D-7B36-4156-887B-D7C61BDF9F69}" type="presParOf" srcId="{608322BA-A823-4795-8CC1-50199395E557}" destId="{1E46E4D6-FCA3-4F5B-B19D-B822BE0D46F9}" srcOrd="0" destOrd="0" presId="urn:microsoft.com/office/officeart/2005/8/layout/hierarchy1"/>
    <dgm:cxn modelId="{42271F2B-D712-416F-9E32-28B23AED0B83}" type="presParOf" srcId="{1E46E4D6-FCA3-4F5B-B19D-B822BE0D46F9}" destId="{1928AE2F-504D-4C47-AED6-EE88E7CD9D41}" srcOrd="0" destOrd="0" presId="urn:microsoft.com/office/officeart/2005/8/layout/hierarchy1"/>
    <dgm:cxn modelId="{D4FE7E45-6C98-4888-9C6C-B70AB5C83200}" type="presParOf" srcId="{1928AE2F-504D-4C47-AED6-EE88E7CD9D41}" destId="{7A0BA864-D957-4242-8609-863E240477DD}" srcOrd="0" destOrd="0" presId="urn:microsoft.com/office/officeart/2005/8/layout/hierarchy1"/>
    <dgm:cxn modelId="{D484973E-7FC9-48AD-BAE2-2831FBBACB4E}" type="presParOf" srcId="{1928AE2F-504D-4C47-AED6-EE88E7CD9D41}" destId="{FBF4EBDC-FBD9-419A-AC75-0BAF3177149F}" srcOrd="1" destOrd="0" presId="urn:microsoft.com/office/officeart/2005/8/layout/hierarchy1"/>
    <dgm:cxn modelId="{90D76940-2F41-418A-A9B6-3B3E6CE58C6B}" type="presParOf" srcId="{1E46E4D6-FCA3-4F5B-B19D-B822BE0D46F9}" destId="{E95A399E-FB78-4F34-9171-CD52D367B7F0}" srcOrd="1" destOrd="0" presId="urn:microsoft.com/office/officeart/2005/8/layout/hierarchy1"/>
    <dgm:cxn modelId="{DFC35861-BCC5-47F5-AC4A-DEE607C126C8}" type="presParOf" srcId="{E95A399E-FB78-4F34-9171-CD52D367B7F0}" destId="{16A6F2B0-0326-401C-87F0-4946984786DA}" srcOrd="0" destOrd="0" presId="urn:microsoft.com/office/officeart/2005/8/layout/hierarchy1"/>
    <dgm:cxn modelId="{D88924D3-4F35-45C3-962B-535CBF82CC19}" type="presParOf" srcId="{E95A399E-FB78-4F34-9171-CD52D367B7F0}" destId="{7E1DBB57-8047-4925-998E-4D1C2D1BEAFC}" srcOrd="1" destOrd="0" presId="urn:microsoft.com/office/officeart/2005/8/layout/hierarchy1"/>
    <dgm:cxn modelId="{8DCF6275-429B-448A-A7F6-A69357E01B02}" type="presParOf" srcId="{7E1DBB57-8047-4925-998E-4D1C2D1BEAFC}" destId="{0BABE1D8-BBED-471A-B7F0-62E45B16D98C}" srcOrd="0" destOrd="0" presId="urn:microsoft.com/office/officeart/2005/8/layout/hierarchy1"/>
    <dgm:cxn modelId="{86DA8C0A-F1CA-4562-820F-BF9FAD1ADB6E}" type="presParOf" srcId="{0BABE1D8-BBED-471A-B7F0-62E45B16D98C}" destId="{7E9D16AF-CE57-4BF0-B21C-5D4BFDECB7F9}" srcOrd="0" destOrd="0" presId="urn:microsoft.com/office/officeart/2005/8/layout/hierarchy1"/>
    <dgm:cxn modelId="{38791ABF-6785-4B5B-8331-93C4BA153F94}" type="presParOf" srcId="{0BABE1D8-BBED-471A-B7F0-62E45B16D98C}" destId="{9BE76C5F-634E-4E8A-9643-0DB9E1110391}" srcOrd="1" destOrd="0" presId="urn:microsoft.com/office/officeart/2005/8/layout/hierarchy1"/>
    <dgm:cxn modelId="{FB02F4B1-F5C2-4DC8-8513-A133F1DA158C}" type="presParOf" srcId="{7E1DBB57-8047-4925-998E-4D1C2D1BEAFC}" destId="{E90DCDCF-F72E-4BA0-9D1D-93EF0B0393F5}" srcOrd="1" destOrd="0" presId="urn:microsoft.com/office/officeart/2005/8/layout/hierarchy1"/>
    <dgm:cxn modelId="{F0E0E838-6DD4-4BBE-9DFD-B545C0E6979C}" type="presParOf" srcId="{E95A399E-FB78-4F34-9171-CD52D367B7F0}" destId="{2BD26B92-9ECE-4410-93DD-D534048A81A5}" srcOrd="2" destOrd="0" presId="urn:microsoft.com/office/officeart/2005/8/layout/hierarchy1"/>
    <dgm:cxn modelId="{B5C20F4E-2745-4782-9E5F-9005D0DD332E}" type="presParOf" srcId="{E95A399E-FB78-4F34-9171-CD52D367B7F0}" destId="{E185D2C1-19C2-4BF3-9773-F40C475DF51D}" srcOrd="3" destOrd="0" presId="urn:microsoft.com/office/officeart/2005/8/layout/hierarchy1"/>
    <dgm:cxn modelId="{9CF03A22-767E-4D22-AB11-67F2E0D98A7D}" type="presParOf" srcId="{E185D2C1-19C2-4BF3-9773-F40C475DF51D}" destId="{F86C7A9F-F19D-4C8E-B7C7-35C6F25C6675}" srcOrd="0" destOrd="0" presId="urn:microsoft.com/office/officeart/2005/8/layout/hierarchy1"/>
    <dgm:cxn modelId="{5D1792DD-6BFA-4350-A473-A0B6277F1D19}" type="presParOf" srcId="{F86C7A9F-F19D-4C8E-B7C7-35C6F25C6675}" destId="{127B6A4D-2AD4-4B28-B318-9A4BA97DF0DA}" srcOrd="0" destOrd="0" presId="urn:microsoft.com/office/officeart/2005/8/layout/hierarchy1"/>
    <dgm:cxn modelId="{477432DC-3D7E-457B-ACC1-C8A5DD18A8E0}" type="presParOf" srcId="{F86C7A9F-F19D-4C8E-B7C7-35C6F25C6675}" destId="{D8F96868-2F12-4984-897D-73F6336C8BB8}" srcOrd="1" destOrd="0" presId="urn:microsoft.com/office/officeart/2005/8/layout/hierarchy1"/>
    <dgm:cxn modelId="{896E3151-A627-41CF-8D64-7F7E77576D4A}" type="presParOf" srcId="{E185D2C1-19C2-4BF3-9773-F40C475DF51D}" destId="{11065C6D-F96F-42B2-98DF-3B3397D5F096}" srcOrd="1" destOrd="0" presId="urn:microsoft.com/office/officeart/2005/8/layout/hierarchy1"/>
    <dgm:cxn modelId="{B5B3A022-9C93-4B4D-947F-E80E39326661}" type="presParOf" srcId="{11065C6D-F96F-42B2-98DF-3B3397D5F096}" destId="{67A709F3-4C72-4156-A11E-7DB255D2BF9E}" srcOrd="0" destOrd="0" presId="urn:microsoft.com/office/officeart/2005/8/layout/hierarchy1"/>
    <dgm:cxn modelId="{D77A19CC-604F-4106-9D36-2C6898C8C00C}" type="presParOf" srcId="{11065C6D-F96F-42B2-98DF-3B3397D5F096}" destId="{24C70876-15A5-43BC-B63F-A79197E81B7E}" srcOrd="1" destOrd="0" presId="urn:microsoft.com/office/officeart/2005/8/layout/hierarchy1"/>
    <dgm:cxn modelId="{6332305A-880C-48B7-B2A6-9AB0EE1C03BE}" type="presParOf" srcId="{24C70876-15A5-43BC-B63F-A79197E81B7E}" destId="{6830FD69-12B3-407D-B018-9E0BAA11D2ED}" srcOrd="0" destOrd="0" presId="urn:microsoft.com/office/officeart/2005/8/layout/hierarchy1"/>
    <dgm:cxn modelId="{9DE7E331-F9EE-4807-A84A-35D65D72D771}" type="presParOf" srcId="{6830FD69-12B3-407D-B018-9E0BAA11D2ED}" destId="{856FBBCE-6717-433E-8633-9E158620033F}" srcOrd="0" destOrd="0" presId="urn:microsoft.com/office/officeart/2005/8/layout/hierarchy1"/>
    <dgm:cxn modelId="{873928A4-6A5D-496D-80EF-BE535AC2FEBF}" type="presParOf" srcId="{6830FD69-12B3-407D-B018-9E0BAA11D2ED}" destId="{9B9B7BC8-3ED2-45C0-BCA1-0F8A4EB42567}" srcOrd="1" destOrd="0" presId="urn:microsoft.com/office/officeart/2005/8/layout/hierarchy1"/>
    <dgm:cxn modelId="{016817DE-42FD-4FE6-B4FC-4D9B9576E2D2}" type="presParOf" srcId="{24C70876-15A5-43BC-B63F-A79197E81B7E}" destId="{8AAAD427-B182-43D6-93A9-9D4AF458E7F6}" srcOrd="1" destOrd="0" presId="urn:microsoft.com/office/officeart/2005/8/layout/hierarchy1"/>
    <dgm:cxn modelId="{E282DF05-116F-4BF7-A980-48B4D5B24A80}" type="presParOf" srcId="{11065C6D-F96F-42B2-98DF-3B3397D5F096}" destId="{635EBE03-2665-4521-9426-96A8305A380F}" srcOrd="2" destOrd="0" presId="urn:microsoft.com/office/officeart/2005/8/layout/hierarchy1"/>
    <dgm:cxn modelId="{B7F02DE9-5823-45D1-BF9C-960ABA73BC02}" type="presParOf" srcId="{11065C6D-F96F-42B2-98DF-3B3397D5F096}" destId="{E5347C13-75CD-40EA-898A-0141B2DCFCEE}" srcOrd="3" destOrd="0" presId="urn:microsoft.com/office/officeart/2005/8/layout/hierarchy1"/>
    <dgm:cxn modelId="{9751CCDC-57BB-4621-B85B-60518CF984F0}" type="presParOf" srcId="{E5347C13-75CD-40EA-898A-0141B2DCFCEE}" destId="{9DEBF4DA-EF10-4501-910E-B5B9E9A3EA80}" srcOrd="0" destOrd="0" presId="urn:microsoft.com/office/officeart/2005/8/layout/hierarchy1"/>
    <dgm:cxn modelId="{E319F582-DAA2-4661-8A1A-3427C5B74A0F}" type="presParOf" srcId="{9DEBF4DA-EF10-4501-910E-B5B9E9A3EA80}" destId="{8B3DEC6A-47CB-4CA6-A67A-EDB29A659416}" srcOrd="0" destOrd="0" presId="urn:microsoft.com/office/officeart/2005/8/layout/hierarchy1"/>
    <dgm:cxn modelId="{14EF4212-20CA-45F2-B009-EF47A3D4D23C}" type="presParOf" srcId="{9DEBF4DA-EF10-4501-910E-B5B9E9A3EA80}" destId="{FE63C25E-B7CD-4041-9F54-E5875AA2DFD9}" srcOrd="1" destOrd="0" presId="urn:microsoft.com/office/officeart/2005/8/layout/hierarchy1"/>
    <dgm:cxn modelId="{875F5090-512A-4FBC-8938-48EB8A7BD890}" type="presParOf" srcId="{E5347C13-75CD-40EA-898A-0141B2DCFCEE}" destId="{CCFB4391-321B-4768-B456-90DE023E9F0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8417EB-B9E7-468E-9426-ACD50A80488A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7F9AA9-F0B7-4009-9840-181C1A29E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D32D9C-F406-4AAA-86A0-3F7332D7CE6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D561-4C83-47C8-B99B-E300F626867C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BE98-363E-46F3-BCB0-4011DBFDA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E4D6-C043-4357-AAA6-F985164F5CCA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1EC7-6385-4D95-B52A-47481D51D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768F-0FCC-4F44-9FB8-CD2E8C8E6204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4EE8-8892-4335-B49E-C3B09DDBF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BBB8-E573-4AA7-B8DE-AF513FB76376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8BCF-51D9-4ABC-952E-8B9564A6D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AC2B8-E49F-4094-A52E-F133A8EA1CAF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669F-E059-4EBE-9B56-5A268FD7B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43BEE-3404-4D3E-BB8C-A7B2ADED6DE8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3EBA-E554-4EB8-9AC0-E60124F11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6388-7032-42C1-ACFF-0EF8C44B9DC4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7261-7FD0-4E75-BE0C-6977E9DA2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19D3-04D7-4D34-B55B-5C94D17FDD53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58F7-3EA0-4D36-BBFD-43A4F8180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3219-E0AA-4974-AC28-355C821087AA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E7619-E74F-46C3-8127-94289AD3F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B00-9988-4F8F-8B29-F6498CA95325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7203-B833-48A3-8F94-E377AB0CA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707D-3D35-41B2-958E-2493931D86D2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81395-4854-4766-8205-9EBE589A2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454119-F1A4-4CF8-B302-62FEA1013DEF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46364-A3CA-4DF0-B604-65E242FB3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45" r:id="rId2"/>
    <p:sldLayoutId id="2147484354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5" r:id="rId9"/>
    <p:sldLayoutId id="2147484351" r:id="rId10"/>
    <p:sldLayoutId id="21474843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851648" cy="214314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ПОВТОРИТЕЛЬНО </a:t>
            </a:r>
            <a:r>
              <a:rPr lang="en-US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-</a:t>
            </a:r>
            <a:r>
              <a:rPr lang="ru-RU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ОБОБЩАЮЩИЙ УРОК ПО ТЕМЕ </a:t>
            </a:r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</a:br>
            <a:r>
              <a:rPr lang="ru-RU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«ВИДЫ СКАЗУЕМОГО»</a:t>
            </a:r>
            <a:endParaRPr lang="ru-RU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35732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Интерактивная игра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лото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Главным деревом в Восточной Сибири является лиственница.</a:t>
            </a:r>
            <a:r>
              <a:rPr lang="ru-RU" sz="2400" b="1" baseline="90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2400" b="1" baseline="90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Творческая работа</a:t>
            </a:r>
            <a:endParaRPr lang="ru-RU" sz="54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824412"/>
          </a:xfrm>
        </p:spPr>
        <p:txBody>
          <a:bodyPr/>
          <a:lstStyle/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Кричат и много кушают вороны;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И по-лесному всех приветствуют дрозды,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И шагу без глубокого поклона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Не могут сделать грачи у борозды…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Сова все время спит,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Ястреб летает быстро и смотрит далеко,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Пугается, как мелкий жулик, воробей.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Готовы видеть каждое творенье:</a:t>
            </a:r>
          </a:p>
          <a:p>
            <a:pPr marL="355600" indent="-9525" eaLnBrk="1" hangingPunct="1">
              <a:buFont typeface="Wingdings 2" pitchFamily="18" charset="2"/>
              <a:buNone/>
            </a:pPr>
            <a:r>
              <a:rPr lang="ru-RU" sz="3200" smtClean="0"/>
              <a:t>Поет красиво соловей, и трусит чиж.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898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Авторский текст</a:t>
            </a:r>
            <a:endParaRPr lang="ru-RU" sz="54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Крикливы и прожорливы вороны,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И по-лесному вежливы дрозды,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И шагу без глубокого поклона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Не сделают грачи у борозды…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Сова сонлива, ястреб быстр и зорок,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Пуглив, как мелкий жулик, воробей.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Имеет признак каждое творенье:</a:t>
            </a:r>
          </a:p>
          <a:p>
            <a:pPr marL="77788" indent="461963" eaLnBrk="1" hangingPunct="1">
              <a:buFont typeface="Wingdings 2" pitchFamily="18" charset="2"/>
              <a:buNone/>
            </a:pPr>
            <a:r>
              <a:rPr lang="ru-RU" sz="3200" smtClean="0"/>
              <a:t>Заливист соловей, и робок чиж.</a:t>
            </a:r>
          </a:p>
          <a:p>
            <a:pPr marL="77788" indent="461963" algn="r" eaLnBrk="1" hangingPunct="1">
              <a:buFont typeface="Wingdings 2" pitchFamily="18" charset="2"/>
              <a:buNone/>
            </a:pPr>
            <a:r>
              <a:rPr lang="ru-RU" sz="3200" smtClean="0"/>
              <a:t>Сергей Клычков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7858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Тест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>
            <a:normAutofit fontScale="92500" lnSpcReduction="20000"/>
          </a:bodyPr>
          <a:lstStyle/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А. </a:t>
            </a:r>
            <a:r>
              <a:rPr lang="ru-RU" dirty="0" smtClean="0">
                <a:solidFill>
                  <a:srgbClr val="7030A0"/>
                </a:solidFill>
              </a:rPr>
              <a:t>Укажите предложение с простым глагольным сказуемым.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1.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Он собирается заниматься в новой спортивной школе.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2.</a:t>
            </a:r>
            <a:r>
              <a:rPr lang="ru-RU" dirty="0" smtClean="0"/>
              <a:t> Стану сказывать я сказку.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3.</a:t>
            </a:r>
            <a:r>
              <a:rPr lang="ru-RU" dirty="0" smtClean="0"/>
              <a:t> Я буду учителем в вашей школе.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4.</a:t>
            </a:r>
            <a:r>
              <a:rPr lang="ru-RU" dirty="0" smtClean="0"/>
              <a:t> Я буду строить новый дом.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Б. </a:t>
            </a:r>
            <a:r>
              <a:rPr lang="ru-RU" dirty="0" smtClean="0">
                <a:solidFill>
                  <a:srgbClr val="7030A0"/>
                </a:solidFill>
              </a:rPr>
              <a:t>Найдите предложение с составным именным сказуемым.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1.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Он был высокого роста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Я готов с вами поспорить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3.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Я был рад помочь вам.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4.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 должны трудиться.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В. </a:t>
            </a:r>
            <a:r>
              <a:rPr lang="ru-RU" dirty="0" smtClean="0">
                <a:solidFill>
                  <a:srgbClr val="7030A0"/>
                </a:solidFill>
              </a:rPr>
              <a:t>Укажите предложение с составным глагольным сказуемым.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1.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Дом будут строить каменщики.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2.</a:t>
            </a:r>
            <a:r>
              <a:rPr lang="ru-RU" dirty="0" smtClean="0"/>
              <a:t> Сирень начинает отцветать в начале лета.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3.</a:t>
            </a:r>
            <a:r>
              <a:rPr lang="ru-RU" dirty="0" smtClean="0"/>
              <a:t> Он казался всесторонне образованным человеком.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4.</a:t>
            </a:r>
            <a:r>
              <a:rPr lang="ru-RU" dirty="0" smtClean="0"/>
              <a:t> В путешествии мы узнали очень много интересного</a:t>
            </a:r>
          </a:p>
          <a:p>
            <a:pPr marL="9525" indent="-95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Ключ к тесту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357313" y="2214563"/>
            <a:ext cx="7329487" cy="41100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А – 4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Б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В – 2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24288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Домашнее задание: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составить аналогичный тест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42873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 урока: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повторить и обобщить знания об основных видах сказуемого;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закрепить навык вычленения из текста сказуемого как главного члена предложения;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сопоставлять предложения с синонимичными сказуемыми разных видов;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развивать речь учащихся; практиковать грамотное употребление сказуемых в речи.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357813" y="5786438"/>
            <a:ext cx="214312" cy="2857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25" y="4786313"/>
            <a:ext cx="214313" cy="2857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00500" y="3143250"/>
            <a:ext cx="214313" cy="35718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50"/>
            <a:ext cx="9358313" cy="5429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sz="2100" dirty="0" smtClean="0">
                <a:solidFill>
                  <a:srgbClr val="FF0000"/>
                </a:solidFill>
              </a:rPr>
              <a:t>сущ.           </a:t>
            </a:r>
            <a:r>
              <a:rPr lang="en-US" sz="2100" dirty="0" smtClean="0">
                <a:solidFill>
                  <a:srgbClr val="FF0000"/>
                </a:solidFill>
              </a:rPr>
              <a:t>  </a:t>
            </a:r>
            <a:r>
              <a:rPr lang="ru-RU" sz="2100" dirty="0" smtClean="0">
                <a:solidFill>
                  <a:srgbClr val="FF0000"/>
                </a:solidFill>
              </a:rPr>
              <a:t>гл.              нф. гл.</a:t>
            </a:r>
            <a:endParaRPr lang="en-US" sz="2100" dirty="0" smtClean="0"/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От Карелии до Урала </a:t>
            </a:r>
            <a:r>
              <a:rPr lang="ru-RU" b="1" u="sng" dirty="0" smtClean="0"/>
              <a:t>тайга</a:t>
            </a:r>
            <a:r>
              <a:rPr lang="ru-RU" dirty="0" smtClean="0"/>
              <a:t> </a:t>
            </a:r>
            <a:r>
              <a:rPr lang="ru-RU" b="1" u="dbl" dirty="0" smtClean="0"/>
              <a:t>начинает</a:t>
            </a:r>
            <a:r>
              <a:rPr lang="ru-RU" dirty="0" smtClean="0"/>
              <a:t> </a:t>
            </a:r>
            <a:r>
              <a:rPr lang="ru-RU" b="1" u="dbl" dirty="0" smtClean="0"/>
              <a:t>стелиться</a:t>
            </a:r>
            <a:r>
              <a:rPr lang="ru-RU" dirty="0" smtClean="0"/>
              <a:t> по </a:t>
            </a:r>
            <a:r>
              <a:rPr lang="ru-RU" b="1" dirty="0" smtClean="0"/>
              <a:t>р</a:t>
            </a:r>
            <a:r>
              <a:rPr lang="ru-RU" b="1" u="sng" dirty="0" smtClean="0"/>
              <a:t>а</a:t>
            </a:r>
            <a:r>
              <a:rPr lang="ru-RU" b="1" dirty="0" smtClean="0"/>
              <a:t>внине</a:t>
            </a:r>
            <a:r>
              <a:rPr lang="ru-RU" b="1" u="dbl" dirty="0" smtClean="0"/>
              <a:t>,</a:t>
            </a:r>
            <a:r>
              <a:rPr lang="ru-RU" dirty="0" smtClean="0"/>
              <a:t> а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                                                                  м.   гл.-св.                   сущ. 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за Енисеем до Тихого океана </a:t>
            </a:r>
            <a:r>
              <a:rPr lang="ru-RU" b="1" u="sng" dirty="0" smtClean="0"/>
              <a:t>она</a:t>
            </a:r>
            <a:r>
              <a:rPr lang="ru-RU" b="1" dirty="0" smtClean="0"/>
              <a:t> </a:t>
            </a:r>
            <a:r>
              <a:rPr lang="ru-RU" b="1" u="dbl" dirty="0" smtClean="0"/>
              <a:t>идет</a:t>
            </a:r>
            <a:r>
              <a:rPr lang="ru-RU" b="1" dirty="0" smtClean="0"/>
              <a:t> </a:t>
            </a:r>
            <a:r>
              <a:rPr lang="ru-RU" b="1" u="dbl" dirty="0" smtClean="0"/>
              <a:t>по</a:t>
            </a:r>
            <a:r>
              <a:rPr lang="ru-RU" b="1" dirty="0" smtClean="0"/>
              <a:t> </a:t>
            </a:r>
            <a:r>
              <a:rPr lang="ru-RU" b="1" u="dbl" dirty="0" smtClean="0"/>
              <a:t>возвышенности</a:t>
            </a:r>
            <a:r>
              <a:rPr lang="ru-RU" dirty="0" smtClean="0"/>
              <a:t>. В 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100" dirty="0" smtClean="0">
                <a:solidFill>
                  <a:srgbClr val="FF0000"/>
                </a:solidFill>
              </a:rPr>
              <a:t>  </a:t>
            </a:r>
            <a:r>
              <a:rPr lang="ru-RU" sz="2100" dirty="0" smtClean="0">
                <a:solidFill>
                  <a:srgbClr val="FF0000"/>
                </a:solidFill>
              </a:rPr>
              <a:t> сущ.          прил.                                            сущ.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западной части тайги </a:t>
            </a:r>
            <a:r>
              <a:rPr lang="ru-RU" b="1" u="sng" dirty="0" smtClean="0"/>
              <a:t>климат</a:t>
            </a:r>
            <a:r>
              <a:rPr lang="ru-RU" b="1" dirty="0" smtClean="0"/>
              <a:t> </a:t>
            </a:r>
            <a:r>
              <a:rPr lang="ru-RU" b="1" u="dbl" dirty="0" smtClean="0"/>
              <a:t>теплее</a:t>
            </a:r>
            <a:r>
              <a:rPr lang="ru-RU" dirty="0" smtClean="0"/>
              <a:t>. До Урала </a:t>
            </a:r>
            <a:r>
              <a:rPr lang="ru-RU" b="1" dirty="0" smtClean="0"/>
              <a:t>р</a:t>
            </a:r>
            <a:r>
              <a:rPr lang="ru-RU" b="1" u="sng" dirty="0" smtClean="0"/>
              <a:t>а</a:t>
            </a:r>
            <a:r>
              <a:rPr lang="ru-RU" b="1" u="dbl" dirty="0" smtClean="0"/>
              <a:t>ст</a:t>
            </a:r>
            <a:r>
              <a:rPr lang="ru-RU" b="1" dirty="0" smtClean="0"/>
              <a:t>ут</a:t>
            </a:r>
            <a:r>
              <a:rPr lang="ru-RU" dirty="0" smtClean="0"/>
              <a:t> </a:t>
            </a:r>
            <a:r>
              <a:rPr lang="ru-RU" b="1" u="sng" dirty="0" smtClean="0"/>
              <a:t>сосна</a:t>
            </a:r>
            <a:r>
              <a:rPr lang="ru-RU" u="sng" dirty="0" smtClean="0"/>
              <a:t> 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     сущ.                  </a:t>
            </a:r>
            <a:r>
              <a:rPr lang="en-US" sz="2100" dirty="0" smtClean="0">
                <a:solidFill>
                  <a:srgbClr val="FF0000"/>
                </a:solidFill>
              </a:rPr>
              <a:t>       </a:t>
            </a:r>
            <a:r>
              <a:rPr lang="ru-RU" sz="2100" dirty="0" smtClean="0">
                <a:solidFill>
                  <a:srgbClr val="FF0000"/>
                </a:solidFill>
              </a:rPr>
              <a:t>  сущ., 3 </a:t>
            </a:r>
            <a:r>
              <a:rPr lang="ru-RU" sz="2100" dirty="0" err="1" smtClean="0">
                <a:solidFill>
                  <a:srgbClr val="FF0000"/>
                </a:solidFill>
              </a:rPr>
              <a:t>скл</a:t>
            </a:r>
            <a:r>
              <a:rPr lang="ru-RU" sz="2100" dirty="0" smtClean="0">
                <a:solidFill>
                  <a:srgbClr val="FF0000"/>
                </a:solidFill>
              </a:rPr>
              <a:t>., </a:t>
            </a:r>
            <a:r>
              <a:rPr lang="ru-RU" sz="2100" dirty="0" err="1" smtClean="0">
                <a:solidFill>
                  <a:srgbClr val="FF0000"/>
                </a:solidFill>
              </a:rPr>
              <a:t>п.п</a:t>
            </a:r>
            <a:r>
              <a:rPr lang="ru-RU" sz="2100" dirty="0" smtClean="0">
                <a:solidFill>
                  <a:srgbClr val="FF0000"/>
                </a:solidFill>
              </a:rPr>
              <a:t>            к. </a:t>
            </a:r>
            <a:r>
              <a:rPr lang="ru-RU" sz="2100" dirty="0" err="1" smtClean="0">
                <a:solidFill>
                  <a:srgbClr val="FF0000"/>
                </a:solidFill>
              </a:rPr>
              <a:t>прич</a:t>
            </a:r>
            <a:r>
              <a:rPr lang="ru-RU" sz="2100" dirty="0" smtClean="0">
                <a:solidFill>
                  <a:srgbClr val="FF0000"/>
                </a:solidFill>
              </a:rPr>
              <a:t>.        сущ.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b="1" u="sng" dirty="0" smtClean="0"/>
              <a:t>с елью</a:t>
            </a:r>
            <a:r>
              <a:rPr lang="ru-RU" dirty="0" smtClean="0"/>
              <a:t>. В Западной </a:t>
            </a:r>
            <a:r>
              <a:rPr lang="ru-RU" b="1" dirty="0" smtClean="0"/>
              <a:t>Сибир</a:t>
            </a:r>
            <a:r>
              <a:rPr lang="ru-RU" b="1" u="sng" dirty="0" smtClean="0"/>
              <a:t>и</a:t>
            </a:r>
            <a:r>
              <a:rPr lang="ru-RU" dirty="0" smtClean="0"/>
              <a:t> </a:t>
            </a:r>
            <a:r>
              <a:rPr lang="ru-RU" b="1" u="dbl" dirty="0" smtClean="0"/>
              <a:t>распространена</a:t>
            </a:r>
            <a:r>
              <a:rPr lang="ru-RU" dirty="0" smtClean="0"/>
              <a:t> </a:t>
            </a:r>
            <a:r>
              <a:rPr lang="ru-RU" b="1" u="sng" dirty="0" smtClean="0"/>
              <a:t>ель</a:t>
            </a:r>
            <a:r>
              <a:rPr lang="ru-RU" dirty="0" smtClean="0"/>
              <a:t> вперемежку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                                                                                   </a:t>
            </a:r>
            <a:r>
              <a:rPr lang="en-US" sz="2100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100" dirty="0" smtClean="0">
                <a:solidFill>
                  <a:srgbClr val="FF0000"/>
                </a:solidFill>
              </a:rPr>
              <a:t>сущ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endParaRPr lang="ru-RU" sz="2800" dirty="0" smtClean="0"/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с   пихтой   и   сибирским   кедром.   За   Енисеем   </a:t>
            </a:r>
            <a:r>
              <a:rPr lang="ru-RU" b="1" u="sng" dirty="0" smtClean="0"/>
              <a:t>зимы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       </a:t>
            </a:r>
            <a:r>
              <a:rPr lang="ru-RU" sz="2100" dirty="0" smtClean="0">
                <a:solidFill>
                  <a:srgbClr val="FF0000"/>
                </a:solidFill>
              </a:rPr>
              <a:t>к. прил.                      сущ.         к. прил.      сущ.               гл.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 </a:t>
            </a:r>
            <a:r>
              <a:rPr lang="ru-RU" b="1" u="dbl" dirty="0" smtClean="0"/>
              <a:t>малоснежны,</a:t>
            </a:r>
            <a:r>
              <a:rPr lang="ru-RU" dirty="0" smtClean="0"/>
              <a:t>  а  </a:t>
            </a:r>
            <a:r>
              <a:rPr lang="ru-RU" b="1" u="sng" dirty="0" smtClean="0"/>
              <a:t>морозы</a:t>
            </a:r>
            <a:r>
              <a:rPr lang="ru-RU" b="1" dirty="0" smtClean="0"/>
              <a:t>  </a:t>
            </a:r>
            <a:r>
              <a:rPr lang="ru-RU" b="1" u="dbl" dirty="0" smtClean="0"/>
              <a:t>сильны.</a:t>
            </a:r>
            <a:r>
              <a:rPr lang="ru-RU" b="1" dirty="0" smtClean="0"/>
              <a:t>  </a:t>
            </a:r>
            <a:r>
              <a:rPr lang="ru-RU" b="1" u="sng" dirty="0" smtClean="0"/>
              <a:t>Земля</a:t>
            </a:r>
            <a:r>
              <a:rPr lang="ru-RU" b="1" dirty="0" smtClean="0"/>
              <a:t>  </a:t>
            </a:r>
            <a:r>
              <a:rPr lang="ru-RU" b="1" u="dbl" dirty="0" smtClean="0"/>
              <a:t>оттаивает</a:t>
            </a:r>
            <a:r>
              <a:rPr lang="ru-RU" b="1" dirty="0" smtClean="0"/>
              <a:t>  </a:t>
            </a:r>
            <a:r>
              <a:rPr lang="ru-RU" dirty="0" smtClean="0"/>
              <a:t>только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rgbClr val="FF0000"/>
                </a:solidFill>
              </a:rPr>
              <a:t>        </a:t>
            </a:r>
            <a:r>
              <a:rPr lang="ru-RU" sz="2100" dirty="0" smtClean="0">
                <a:solidFill>
                  <a:srgbClr val="FF0000"/>
                </a:solidFill>
              </a:rPr>
              <a:t>нар.                                   сущ.                           </a:t>
            </a:r>
            <a:r>
              <a:rPr lang="en-US" sz="2100" dirty="0" smtClean="0">
                <a:solidFill>
                  <a:srgbClr val="FF0000"/>
                </a:solidFill>
              </a:rPr>
              <a:t>  </a:t>
            </a:r>
            <a:r>
              <a:rPr lang="ru-RU" sz="2100" dirty="0" smtClean="0">
                <a:solidFill>
                  <a:srgbClr val="FF0000"/>
                </a:solidFill>
              </a:rPr>
              <a:t>сущ., 3 </a:t>
            </a:r>
            <a:r>
              <a:rPr lang="ru-RU" sz="2100" dirty="0" err="1" smtClean="0">
                <a:solidFill>
                  <a:srgbClr val="FF0000"/>
                </a:solidFill>
              </a:rPr>
              <a:t>скл</a:t>
            </a:r>
            <a:r>
              <a:rPr lang="ru-RU" sz="2100" dirty="0" smtClean="0">
                <a:solidFill>
                  <a:srgbClr val="FF0000"/>
                </a:solidFill>
              </a:rPr>
              <a:t>., </a:t>
            </a:r>
            <a:r>
              <a:rPr lang="ru-RU" sz="2100" dirty="0" err="1" smtClean="0">
                <a:solidFill>
                  <a:srgbClr val="FF0000"/>
                </a:solidFill>
              </a:rPr>
              <a:t>п.п</a:t>
            </a:r>
            <a:r>
              <a:rPr lang="ru-RU" sz="2100" dirty="0" smtClean="0">
                <a:solidFill>
                  <a:srgbClr val="FF0000"/>
                </a:solidFill>
              </a:rPr>
              <a:t>   </a:t>
            </a:r>
            <a:r>
              <a:rPr lang="en-US" sz="2100" dirty="0" smtClean="0">
                <a:solidFill>
                  <a:srgbClr val="FF0000"/>
                </a:solidFill>
              </a:rPr>
              <a:t>  </a:t>
            </a:r>
            <a:r>
              <a:rPr lang="ru-RU" sz="2100" dirty="0" smtClean="0">
                <a:solidFill>
                  <a:srgbClr val="FF0000"/>
                </a:solidFill>
              </a:rPr>
              <a:t>гл.-св. </a:t>
            </a:r>
            <a:endParaRPr lang="en-US" sz="2100" dirty="0" smtClean="0"/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с</a:t>
            </a:r>
            <a:r>
              <a:rPr lang="ru-RU" b="1" dirty="0" smtClean="0"/>
              <a:t>наружи</a:t>
            </a:r>
            <a:r>
              <a:rPr lang="ru-RU" dirty="0" smtClean="0"/>
              <a:t>.  Главным  </a:t>
            </a:r>
            <a:r>
              <a:rPr lang="ru-RU" b="1" u="dbl" dirty="0" smtClean="0"/>
              <a:t>деревом</a:t>
            </a:r>
            <a:r>
              <a:rPr lang="ru-RU" dirty="0" smtClean="0"/>
              <a:t>  в  Восточной </a:t>
            </a:r>
            <a:r>
              <a:rPr lang="ru-RU" b="1" dirty="0" smtClean="0"/>
              <a:t>Сибир</a:t>
            </a:r>
            <a:r>
              <a:rPr lang="ru-RU" b="1" u="sng" dirty="0" smtClean="0"/>
              <a:t>и</a:t>
            </a:r>
            <a:r>
              <a:rPr lang="en-US" b="1" dirty="0" smtClean="0"/>
              <a:t> </a:t>
            </a:r>
            <a:r>
              <a:rPr lang="ru-RU" b="1" u="dbl" dirty="0" smtClean="0"/>
              <a:t>является</a:t>
            </a:r>
            <a:r>
              <a:rPr lang="ru-RU" b="1" dirty="0" smtClean="0"/>
              <a:t> 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          </a:t>
            </a:r>
            <a:r>
              <a:rPr lang="ru-RU" sz="2100" dirty="0" smtClean="0">
                <a:solidFill>
                  <a:srgbClr val="FF0000"/>
                </a:solidFill>
              </a:rPr>
              <a:t>сущ.                                                  сущ.    гл.-св.                  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 smtClean="0">
                <a:solidFill>
                  <a:srgbClr val="FF0000"/>
                </a:solidFill>
              </a:rPr>
              <a:t>прил.  </a:t>
            </a:r>
            <a:r>
              <a:rPr lang="ru-RU" sz="2100" dirty="0" smtClean="0"/>
              <a:t>      </a:t>
            </a:r>
            <a:r>
              <a:rPr lang="ru-RU" sz="2100" dirty="0" smtClean="0">
                <a:solidFill>
                  <a:srgbClr val="FF0000"/>
                </a:solidFill>
              </a:rPr>
              <a:t>м.</a:t>
            </a:r>
            <a:endParaRPr lang="ru-RU" sz="2100" dirty="0" smtClean="0"/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u="sng" dirty="0" smtClean="0"/>
              <a:t> </a:t>
            </a:r>
            <a:r>
              <a:rPr lang="ru-RU" b="1" u="sng" dirty="0" smtClean="0"/>
              <a:t>лиственница</a:t>
            </a:r>
            <a:r>
              <a:rPr lang="ru-RU" dirty="0" smtClean="0"/>
              <a:t>. Лиственничные  </a:t>
            </a:r>
            <a:r>
              <a:rPr lang="ru-RU" b="1" u="sng" dirty="0" smtClean="0"/>
              <a:t>леса</a:t>
            </a:r>
            <a:r>
              <a:rPr lang="ru-RU" b="1" dirty="0" smtClean="0"/>
              <a:t>  </a:t>
            </a:r>
            <a:r>
              <a:rPr lang="ru-RU" b="1" u="dbl" dirty="0" smtClean="0"/>
              <a:t>стоят</a:t>
            </a:r>
            <a:r>
              <a:rPr lang="ru-RU" b="1" dirty="0" smtClean="0"/>
              <a:t>  </a:t>
            </a:r>
            <a:r>
              <a:rPr lang="ru-RU" dirty="0" smtClean="0"/>
              <a:t>зимой </a:t>
            </a:r>
            <a:r>
              <a:rPr lang="ru-RU" b="1" u="dbl" dirty="0" smtClean="0"/>
              <a:t>голые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u="sng" dirty="0" smtClean="0"/>
              <a:t>Они</a:t>
            </a:r>
            <a:r>
              <a:rPr lang="en-US" b="1" u="sng" dirty="0" smtClean="0"/>
              <a:t> 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00"/>
                </a:solidFill>
              </a:rPr>
              <a:t>     </a:t>
            </a:r>
            <a:r>
              <a:rPr lang="ru-RU" sz="2100" dirty="0" smtClean="0">
                <a:solidFill>
                  <a:srgbClr val="FF0000"/>
                </a:solidFill>
              </a:rPr>
              <a:t>гл.-св.                        сущ.             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 smtClean="0">
                <a:solidFill>
                  <a:srgbClr val="FF0000"/>
                </a:solidFill>
              </a:rPr>
              <a:t> сущ., 2 </a:t>
            </a:r>
            <a:r>
              <a:rPr lang="ru-RU" sz="2100" dirty="0" err="1" smtClean="0">
                <a:solidFill>
                  <a:srgbClr val="FF0000"/>
                </a:solidFill>
              </a:rPr>
              <a:t>скл</a:t>
            </a:r>
            <a:r>
              <a:rPr lang="ru-RU" sz="2100" dirty="0" smtClean="0">
                <a:solidFill>
                  <a:srgbClr val="FF0000"/>
                </a:solidFill>
              </a:rPr>
              <a:t>., </a:t>
            </a:r>
            <a:r>
              <a:rPr lang="ru-RU" sz="2100" dirty="0" err="1" smtClean="0">
                <a:solidFill>
                  <a:srgbClr val="FF0000"/>
                </a:solidFill>
              </a:rPr>
              <a:t>п.п</a:t>
            </a:r>
            <a:endParaRPr lang="en-US" sz="2100" b="1" u="sng" dirty="0" smtClean="0"/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dbl" dirty="0" smtClean="0"/>
              <a:t>кажутся</a:t>
            </a:r>
            <a:r>
              <a:rPr lang="ru-RU" b="1" dirty="0" smtClean="0"/>
              <a:t> </a:t>
            </a:r>
            <a:r>
              <a:rPr lang="ru-RU" dirty="0" smtClean="0"/>
              <a:t>черной </a:t>
            </a:r>
            <a:r>
              <a:rPr lang="ru-RU" b="1" u="dbl" dirty="0" smtClean="0"/>
              <a:t>сетью</a:t>
            </a:r>
            <a:r>
              <a:rPr lang="ru-RU" dirty="0" smtClean="0"/>
              <a:t> на белом </a:t>
            </a:r>
            <a:r>
              <a:rPr lang="ru-RU" b="1" dirty="0" smtClean="0"/>
              <a:t>фон</a:t>
            </a:r>
            <a:r>
              <a:rPr lang="ru-RU" b="1" u="sng" dirty="0" smtClean="0"/>
              <a:t>е</a:t>
            </a:r>
            <a:r>
              <a:rPr lang="ru-RU" dirty="0" smtClean="0"/>
              <a:t> снега.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9" name="Дуга 8"/>
          <p:cNvSpPr/>
          <p:nvPr/>
        </p:nvSpPr>
        <p:spPr>
          <a:xfrm rot="18949265">
            <a:off x="6835775" y="2552700"/>
            <a:ext cx="936625" cy="931863"/>
          </a:xfrm>
          <a:prstGeom prst="arc">
            <a:avLst>
              <a:gd name="adj1" fmla="val 16200000"/>
              <a:gd name="adj2" fmla="val 12748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8949265">
            <a:off x="7407275" y="1552575"/>
            <a:ext cx="936625" cy="931863"/>
          </a:xfrm>
          <a:prstGeom prst="arc">
            <a:avLst>
              <a:gd name="adj1" fmla="val 16200000"/>
              <a:gd name="adj2" fmla="val 12748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643438"/>
            <a:ext cx="214313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3669" y="4714082"/>
            <a:ext cx="14287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214282" y="214313"/>
            <a:ext cx="8786874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Проверка домашнего задания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 rot="16200000" flipV="1">
            <a:off x="5064919" y="4722019"/>
            <a:ext cx="214313" cy="19145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      </a:t>
            </a: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Вспомним !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313" y="285750"/>
            <a:ext cx="928687" cy="4429125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7188" y="4929188"/>
            <a:ext cx="571500" cy="642937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85794"/>
            <a:ext cx="648511" cy="400052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+mn-lt"/>
              </a:rPr>
              <a:t>ОБОБЩИМ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85938" y="785813"/>
            <a:ext cx="2143125" cy="114300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785938" y="785813"/>
            <a:ext cx="2143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Простое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глагольное</a:t>
            </a:r>
          </a:p>
          <a:p>
            <a:pPr algn="ctr"/>
            <a:r>
              <a:rPr lang="ru-RU" sz="2400">
                <a:latin typeface="Times New Roman" pitchFamily="18" charset="0"/>
              </a:rPr>
              <a:t>сказуемое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14938" y="571500"/>
            <a:ext cx="3214687" cy="1928813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3"/>
          <p:cNvSpPr txBox="1">
            <a:spLocks noChangeArrowheads="1"/>
          </p:cNvSpPr>
          <p:nvPr/>
        </p:nvSpPr>
        <p:spPr bwMode="auto">
          <a:xfrm>
            <a:off x="5214938" y="571500"/>
            <a:ext cx="32146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Выражено самостоятельным глаголом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в форме одного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из наклонений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57313" y="2928938"/>
            <a:ext cx="1714500" cy="12858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Составное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глагольное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14688" y="3286125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14688" y="3571875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29063" y="2857500"/>
            <a:ext cx="2500312" cy="142875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Вспомогательное слово (слова)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572250" y="3500438"/>
            <a:ext cx="571500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573044" y="3499644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7286625" y="2857500"/>
            <a:ext cx="1643063" cy="142875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Н.Ф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глагола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357313" y="4714875"/>
            <a:ext cx="1714500" cy="12858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Составное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именное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14688" y="5429250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14688" y="5143500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929063" y="4643438"/>
            <a:ext cx="2143125" cy="142875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Глагол - связка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786563" y="4643438"/>
            <a:ext cx="2143125" cy="142875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Именная часть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6144419" y="5285581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143625" y="5286375"/>
            <a:ext cx="5715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право 29"/>
          <p:cNvSpPr/>
          <p:nvPr/>
        </p:nvSpPr>
        <p:spPr>
          <a:xfrm>
            <a:off x="4214813" y="1143000"/>
            <a:ext cx="785812" cy="428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7554" y="0"/>
            <a:ext cx="5786446" cy="68941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900" b="1" dirty="0" smtClean="0"/>
              <a:t> </a:t>
            </a:r>
          </a:p>
          <a:p>
            <a:r>
              <a:rPr lang="ru-RU" sz="2150" b="1" dirty="0" smtClean="0">
                <a:solidFill>
                  <a:srgbClr val="FF0000"/>
                </a:solidFill>
              </a:rPr>
              <a:t>            </a:t>
            </a:r>
            <a:r>
              <a:rPr lang="ru-RU" sz="2350" b="1" dirty="0" smtClean="0">
                <a:solidFill>
                  <a:srgbClr val="FF0000"/>
                </a:solidFill>
              </a:rPr>
              <a:t>Даль, Владимир Иванович - </a:t>
            </a:r>
            <a:r>
              <a:rPr lang="ru-RU" sz="2350" b="1" dirty="0" smtClean="0">
                <a:solidFill>
                  <a:srgbClr val="4E2C2C"/>
                </a:solidFill>
              </a:rPr>
              <a:t>известный лексикограф. </a:t>
            </a:r>
          </a:p>
          <a:p>
            <a:r>
              <a:rPr lang="ru-RU" sz="2350" b="1" dirty="0" smtClean="0">
                <a:solidFill>
                  <a:srgbClr val="4E2C2C"/>
                </a:solidFill>
              </a:rPr>
              <a:t>        Родился 10 ноября 1801 г. в Екатеринославской губернии, в Луганском заводе (отсюда псевдоним Даля: Казак Луганский). </a:t>
            </a:r>
          </a:p>
          <a:p>
            <a:r>
              <a:rPr lang="ru-RU" sz="2350" b="1" dirty="0" smtClean="0">
                <a:solidFill>
                  <a:srgbClr val="4E2C2C"/>
                </a:solidFill>
              </a:rPr>
              <a:t>	Окончив курс в морском корпусе, Даль несколько лет служил во флоте. Поступил в Дерптский университет, который и окончил по медицинскому факультету. Походная жизнь его, как военного доктора, сталкивала его с жителями разных областей России, и материалы для будущего "Толкового  словаря живого великорусского языка", которые он начал собирать очень рано, все росли.	</a:t>
            </a:r>
            <a:endParaRPr lang="ru-RU" sz="2350" dirty="0">
              <a:solidFill>
                <a:srgbClr val="4E2C2C"/>
              </a:solidFill>
            </a:endParaRPr>
          </a:p>
        </p:txBody>
      </p:sp>
      <p:pic>
        <p:nvPicPr>
          <p:cNvPr id="14" name="Содержимое 13" descr="1976_4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3786190"/>
            <a:ext cx="3357554" cy="3071810"/>
          </a:xfrm>
        </p:spPr>
      </p:pic>
      <p:pic>
        <p:nvPicPr>
          <p:cNvPr id="13" name="Содержимое 12" descr="30-05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3357554" cy="378619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4040188" cy="445062"/>
          </a:xfrm>
        </p:spPr>
        <p:txBody>
          <a:bodyPr/>
          <a:lstStyle/>
          <a:p>
            <a:r>
              <a:rPr lang="ru-RU" i="1" dirty="0" smtClean="0">
                <a:solidFill>
                  <a:srgbClr val="4E2C2C"/>
                </a:solidFill>
              </a:rPr>
              <a:t>Большая Грузинская улица</a:t>
            </a:r>
            <a:endParaRPr lang="ru-RU" i="1" dirty="0">
              <a:solidFill>
                <a:srgbClr val="4E2C2C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500562" y="214290"/>
            <a:ext cx="4643438" cy="335758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4E2C2C"/>
                </a:solidFill>
              </a:rPr>
              <a:t>В этом доме в тихом переулке, вдалеке от всяческой городской суеты, Даль поселился в 1859 году, как только вышел в отставку и переехал в Москву. И добрую половину словаря он написал в доме на Больших Грузинах, 4/6. Работалось ему здесь отменно - вокруг неслышно текла тихая, нетревожная жизнь. "Дом Даля" чудом сохранился во время пожара Москвы 1812 года. После смерти В. И. Даля в этом доме жил его сын Лев Владимирович Даль.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Содержимое 12" descr="0_fa52_75a81246_X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428604"/>
            <a:ext cx="4500562" cy="2857520"/>
          </a:xfrm>
          <a:ln>
            <a:solidFill>
              <a:srgbClr val="00206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0" y="3286124"/>
            <a:ext cx="5286380" cy="36163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b="1" dirty="0" smtClean="0">
                <a:solidFill>
                  <a:srgbClr val="4E2C2C"/>
                </a:solidFill>
              </a:rPr>
              <a:t>	</a:t>
            </a:r>
            <a:r>
              <a:rPr lang="ru-RU" sz="2350" b="1" dirty="0" smtClean="0">
                <a:solidFill>
                  <a:srgbClr val="4E2C2C"/>
                </a:solidFill>
              </a:rPr>
              <a:t>В доме 32 комнаты. Не дом, а дворец. Сейчас там работает очень хороший музей. </a:t>
            </a:r>
          </a:p>
          <a:p>
            <a:r>
              <a:rPr lang="ru-RU" sz="2350" b="1" dirty="0" smtClean="0">
                <a:solidFill>
                  <a:srgbClr val="4E2C2C"/>
                </a:solidFill>
              </a:rPr>
              <a:t>     Музей     </a:t>
            </a:r>
            <a:r>
              <a:rPr lang="ru-RU" sz="2350" b="1" dirty="0" smtClean="0">
                <a:solidFill>
                  <a:srgbClr val="FF0000"/>
                </a:solidFill>
              </a:rPr>
              <a:t>Владимира Ивановича Даля</a:t>
            </a:r>
            <a:r>
              <a:rPr lang="ru-RU" sz="2350" b="1" dirty="0" smtClean="0">
                <a:solidFill>
                  <a:srgbClr val="4E2C2C"/>
                </a:solidFill>
              </a:rPr>
              <a:t>, выдающегося лексикографа, создателя "Толкового словаря живого великорусского языка", этнографа, писателя, был создан в 1995 году. </a:t>
            </a:r>
          </a:p>
          <a:p>
            <a:r>
              <a:rPr lang="ru-RU" sz="2350" b="1" dirty="0" smtClean="0">
                <a:solidFill>
                  <a:srgbClr val="4E2C2C"/>
                </a:solidFill>
              </a:rPr>
              <a:t>	</a:t>
            </a:r>
          </a:p>
        </p:txBody>
      </p:sp>
      <p:pic>
        <p:nvPicPr>
          <p:cNvPr id="14" name="Содержимое 13" descr="122474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4" y="3357562"/>
            <a:ext cx="4000496" cy="3500438"/>
          </a:xfrm>
          <a:ln>
            <a:solidFill>
              <a:srgbClr val="00206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Выборочное списывание. Заполнение таблицы</a:t>
            </a:r>
            <a:endParaRPr lang="ru-RU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350838" algn="just" eaLnBrk="1" hangingPunct="1">
              <a:buFont typeface="Wingdings 2" pitchFamily="18" charset="2"/>
              <a:buNone/>
            </a:pPr>
            <a:r>
              <a:rPr lang="ru-RU" sz="3200" smtClean="0"/>
              <a:t>На Большой Грузинской улице в Москве находится старинный дом. Он отличается удивительными пропорциями. Здание начали строить в </a:t>
            </a:r>
            <a:r>
              <a:rPr lang="en-US" sz="3200" smtClean="0"/>
              <a:t>XVIII </a:t>
            </a:r>
            <a:r>
              <a:rPr lang="ru-RU" sz="3200" smtClean="0"/>
              <a:t>веке. Для нас этот дом очень дорог. В его стенах был создан знаменитый «Толковый словарь живого великорусского языка». Этой работе В. Даль посвятил сорок три года. </a:t>
            </a:r>
          </a:p>
          <a:p>
            <a:pPr marL="9525" indent="350838" algn="r" eaLnBrk="1" hangingPunct="1">
              <a:buFont typeface="Wingdings 2" pitchFamily="18" charset="2"/>
              <a:buNone/>
            </a:pPr>
            <a:r>
              <a:rPr lang="ru-RU" sz="3200" smtClean="0"/>
              <a:t>М. Бессараб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Таблица</a:t>
            </a:r>
            <a:endParaRPr lang="ru-RU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285720" y="1643049"/>
          <a:ext cx="8643999" cy="5063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1333"/>
                <a:gridCol w="2881333"/>
                <a:gridCol w="2881333"/>
              </a:tblGrid>
              <a:tr h="1571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/>
                        <a:t>Простое глагольное сказуемое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/>
                        <a:t>Составное глагольное сказуемое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/>
                        <a:t>Составное именное сказуемое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/>
                        <a:t> </a:t>
                      </a:r>
                    </a:p>
                    <a:p>
                      <a:pPr algn="ctr" fontAlgn="t"/>
                      <a:r>
                        <a:rPr lang="ru-RU" sz="2000" dirty="0"/>
                        <a:t> </a:t>
                      </a:r>
                    </a:p>
                    <a:p>
                      <a:pPr algn="ctr" fontAlgn="t"/>
                      <a:r>
                        <a:rPr lang="ru-RU" sz="2000" dirty="0"/>
                        <a:t> 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/>
                        <a:t> 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/>
                        <a:t> 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solidFill>
                            <a:srgbClr val="4E2C2C"/>
                          </a:solidFill>
                        </a:rPr>
                        <a:t>Лексическое и грамматическое </a:t>
                      </a:r>
                      <a:r>
                        <a:rPr lang="ru-RU" sz="2400" dirty="0">
                          <a:solidFill>
                            <a:srgbClr val="4E2C2C"/>
                          </a:solidFill>
                        </a:rPr>
                        <a:t>значения передаются одним словом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400" dirty="0">
                          <a:solidFill>
                            <a:srgbClr val="4E2C2C"/>
                          </a:solidFill>
                        </a:rPr>
                        <a:t>Лексическое и грамматическое значения передаются разными словами</a:t>
                      </a:r>
                    </a:p>
                  </a:txBody>
                  <a:tcPr marL="68580" marR="685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456</TotalTime>
  <Words>732</Words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                                                                                                  ПОВТОРИТЕЛЬНО -ОБОБЩАЮЩИЙ УРОК ПО ТЕМЕ  «ВИДЫ СКАЗУЕМОГО»</vt:lpstr>
      <vt:lpstr>Цели урока:</vt:lpstr>
      <vt:lpstr>Проверка домашнего задания</vt:lpstr>
      <vt:lpstr>      Вспомним !</vt:lpstr>
      <vt:lpstr>Слайд 5</vt:lpstr>
      <vt:lpstr>Слайд 6</vt:lpstr>
      <vt:lpstr>Слайд 7</vt:lpstr>
      <vt:lpstr> Выборочное списывание. Заполнение таблицы</vt:lpstr>
      <vt:lpstr>Таблица</vt:lpstr>
      <vt:lpstr>Интерактивная игра  лото</vt:lpstr>
      <vt:lpstr>Творческая работа</vt:lpstr>
      <vt:lpstr>Авторский текст</vt:lpstr>
      <vt:lpstr>Тест</vt:lpstr>
      <vt:lpstr>Ключ к тесту</vt:lpstr>
      <vt:lpstr>Домашнее задание:   составить аналогичный 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Юрченко Г.Н.</cp:lastModifiedBy>
  <cp:revision>73</cp:revision>
  <dcterms:modified xsi:type="dcterms:W3CDTF">2010-11-23T10:01:15Z</dcterms:modified>
</cp:coreProperties>
</file>