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4663C1-6855-495D-8230-A199E510CA8C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A288D-F9E7-4FB3-AA2C-E3D35CA17C5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Gmii.jp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ru.wikipedia.org/wiki/%D0%9C%D0%BE%D1%81%D0%BA%D0%BE%D0%B2%D1%81%D0%BA%D0%B8%D0%B9_%D0%B3%D0%BE%D1%81%D1%83%D0%B4%D0%B0%D1%80%D1%81%D1%82%D0%B2%D0%B5%D0%BD%D0%BD%D1%8B%D0%B9_%D1%83%D0%BD%D0%B8%D0%B2%D0%B5%D1%80%D1%81%D0%B8%D1%82%D0%B5%D1%82" TargetMode="External"/><Relationship Id="rId7" Type="http://schemas.openxmlformats.org/officeDocument/2006/relationships/hyperlink" Target="http://ru.wikipedia.org/wiki/%D0%A4%D0%B0%D0%B9%D0%BB:Ivan_tsvetaev.jpg" TargetMode="External"/><Relationship Id="rId2" Type="http://schemas.openxmlformats.org/officeDocument/2006/relationships/hyperlink" Target="http://ru.wikipedia.org/wiki/1893_%D0%B3%D0%BE%D0%B4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ru.wikipedia.org/wiki/1913" TargetMode="External"/><Relationship Id="rId5" Type="http://schemas.openxmlformats.org/officeDocument/2006/relationships/hyperlink" Target="http://ru.wikipedia.org/wiki/1911" TargetMode="External"/><Relationship Id="rId4" Type="http://schemas.openxmlformats.org/officeDocument/2006/relationships/hyperlink" Target="http://ru.wikipedia.org/wiki/%D0%A6%D0%B2%D0%B5%D1%82%D0%B0%D0%B5%D0%B2,_%D0%98%D0%B2%D0%B0%D0%BD_%D0%92%D0%BB%D0%B0%D0%B4%D0%B8%D0%BC%D0%B8%D1%80%D0%BE%D0%B2%D0%B8%D1%8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5%D1%87%D0%B0%D0%B5%D0%B2-%D0%9C%D0%B0%D0%BB%D1%8C%D1%86%D0%BE%D0%B2,_%D0%AE%D1%80%D0%B8%D0%B9_%D0%A1%D1%82%D0%B5%D0%BF%D0%B0%D0%BD%D0%BE%D0%B2%D0%B8%D1%87" TargetMode="External"/><Relationship Id="rId2" Type="http://schemas.openxmlformats.org/officeDocument/2006/relationships/hyperlink" Target="http://ru.wikipedia.org/wiki/1898_%D0%B3%D0%BE%D0%B4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jpeg"/><Relationship Id="rId4" Type="http://schemas.openxmlformats.org/officeDocument/2006/relationships/hyperlink" Target="http://ru.wikipedia.org/wiki/%D0%A4%D0%B0%D0%B9%D0%BB:Nechaev-Maltsov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12_%D0%B3%D0%BE%D0%B4" TargetMode="External"/><Relationship Id="rId2" Type="http://schemas.openxmlformats.org/officeDocument/2006/relationships/hyperlink" Target="http://ru.wikipedia.org/wiki/13_%D0%B8%D1%8E%D0%BD%D1%8F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iki/%D0%A4%D0%B0%D0%B9%D0%BB:Pushinsmuseum1912.jp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24_%D0%B3%D0%BE%D0%B4" TargetMode="External"/><Relationship Id="rId3" Type="http://schemas.openxmlformats.org/officeDocument/2006/relationships/hyperlink" Target="http://ru.wikipedia.org/wiki/1923" TargetMode="External"/><Relationship Id="rId7" Type="http://schemas.openxmlformats.org/officeDocument/2006/relationships/hyperlink" Target="http://ru.wikipedia.org/w/index.php?title=%D0%91%D1%80%D0%BE%D0%BA%D0%B0%D1%80,_%D0%93%D0%B5%D0%BD%D1%80%D0%B8%D1%85_%D0%90%D1%84%D0%B0%D0%BD%D0%B0%D1%81%D1%8C%D0%B5%D0%B2%D0%B8%D1%87&amp;action=edit&amp;redlink=1" TargetMode="External"/><Relationship Id="rId2" Type="http://schemas.openxmlformats.org/officeDocument/2006/relationships/hyperlink" Target="http://ru.wikipedia.org/wiki/%D0%93%D0%BE%D0%BB%D0%B5%D0%BD%D0%B8%D1%89%D0%B5%D0%B2,_%D0%92%D0%BB%D0%B0%D0%B4%D0%B8%D0%BC%D0%B8%D1%80_%D0%A1%D0%B5%D0%BC%D1%91%D0%BD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A9%D1%83%D0%BA%D0%B8%D0%BD,_%D0%94%D0%BC%D0%B8%D1%82%D1%80%D0%B8%D0%B9_%D0%98%D0%B2%D0%B0%D0%BD%D0%BE%D0%B2%D0%B8%D1%87&amp;action=edit&amp;redlink=1" TargetMode="External"/><Relationship Id="rId5" Type="http://schemas.openxmlformats.org/officeDocument/2006/relationships/hyperlink" Target="http://ru.wikipedia.org/wiki/%D0%A0%D1%83%D0%BC%D1%8F%D0%BD%D1%86%D0%B5%D0%B2,_%D0%9D%D0%B8%D0%BA%D0%BE%D0%BB%D0%B0%D0%B9_%D0%9F%D0%B5%D1%82%D1%80%D0%BE%D0%B2%D0%B8%D1%87" TargetMode="External"/><Relationship Id="rId4" Type="http://schemas.openxmlformats.org/officeDocument/2006/relationships/hyperlink" Target="http://ru.wikipedia.org/wiki/%D0%9D%D0%B0%D1%80%D0%BA%D0%BE%D0%BC%D0%BF%D1%80%D0%BE%D1%8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A4%D0%B0%D0%B9%D0%BB:Red_vineyard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ru.wikipedia.org/wiki/%D0%A4%D0%B0%D0%B9%D0%BB:Picasso0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А.С.Пушкин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Искусство Пушкина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2212848" cy="19949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i="1" dirty="0" smtClean="0">
                <a:latin typeface="Segoe Script" pitchFamily="34" charset="0"/>
              </a:rPr>
              <a:t>Государственный музей </a:t>
            </a:r>
            <a:r>
              <a:rPr lang="ru-RU" i="1" dirty="0" smtClean="0">
                <a:latin typeface="Segoe Script" pitchFamily="34" charset="0"/>
              </a:rPr>
              <a:t>изобразительных искусств имени А.С.Пушкина.</a:t>
            </a:r>
            <a:endParaRPr lang="ru-RU" i="1" dirty="0">
              <a:latin typeface="Segoe Script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i="1" dirty="0" smtClean="0"/>
              <a:t>Дата основания  1912</a:t>
            </a:r>
            <a:endParaRPr lang="ru-RU" sz="2000" i="1" dirty="0"/>
          </a:p>
        </p:txBody>
      </p:sp>
      <p:pic>
        <p:nvPicPr>
          <p:cNvPr id="1026" name="Picture 2" descr="Gmii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5942" r="5942"/>
          <a:stretch>
            <a:fillRect/>
          </a:stretch>
        </p:blipFill>
        <p:spPr bwMode="auto"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523811"/>
          </a:xfrm>
        </p:spPr>
        <p:txBody>
          <a:bodyPr/>
          <a:lstStyle/>
          <a:p>
            <a:pPr algn="ctr"/>
            <a:r>
              <a:rPr lang="ru-RU" i="1" dirty="0" smtClean="0"/>
              <a:t>Создание музея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1700808"/>
            <a:ext cx="2423864" cy="4248472"/>
          </a:xfrm>
        </p:spPr>
        <p:txBody>
          <a:bodyPr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качестве инициатора создания музея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 tooltip="1893 год"/>
              </a:rPr>
              <a:t>1893 году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выступил заслуженный профессор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 tooltip="Московский государственный университет"/>
              </a:rPr>
              <a:t>МГУ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доктор римской словесности и историк искусства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4" tooltip="Цветаев, Иван Владимирович"/>
              </a:rPr>
              <a:t>Иван Владимирович Цветаев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Он же стал первым директором Музея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5" tooltip="1911"/>
              </a:rPr>
              <a:t>1911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6" tooltip="1913"/>
              </a:rPr>
              <a:t>1913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 Музей создавался на основе Кабинета изящных искусств и древностей Московского университета как учебно-вспомогательное и публичное хранилище слепков и копий с классических произведений мирового искусства.</a:t>
            </a:r>
          </a:p>
          <a:p>
            <a:endParaRPr lang="ru-RU" dirty="0"/>
          </a:p>
        </p:txBody>
      </p:sp>
      <p:pic>
        <p:nvPicPr>
          <p:cNvPr id="16386" name="Picture 2" descr="http://upload.wikimedia.org/wikipedia/commons/thumb/3/3b/Ivan_tsvetaev.jpg/150px-Ivan_tsvetaev.jpg">
            <a:hlinkClick r:id="rId7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8" cstate="print"/>
          <a:srcRect t="7568" b="7568"/>
          <a:stretch>
            <a:fillRect/>
          </a:stretch>
        </p:blipFill>
        <p:spPr bwMode="auto">
          <a:xfrm>
            <a:off x="3457575" y="593725"/>
            <a:ext cx="4618038" cy="5591175"/>
          </a:xfrm>
          <a:prstGeom prst="rect">
            <a:avLst/>
          </a:prstGeom>
          <a:ln w="190500" cap="sq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66782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Церемония закладки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1560" y="1988840"/>
            <a:ext cx="2209800" cy="4392488"/>
          </a:xfrm>
        </p:spPr>
        <p:txBody>
          <a:bodyPr>
            <a:norm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Церемония закладки Музея состоялась 17 августа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hlinkClick r:id="rId2" tooltip="1898 год"/>
              </a:rPr>
              <a:t>1898 года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Бо́льшую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часть денег на строительство музея пожертвовал русский меценат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hlinkClick r:id="rId3" tooltip="Нечаев-Мальцов, Юрий Степанович"/>
              </a:rPr>
              <a:t>Ю. С. 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  <a:hlinkClick r:id="rId3" tooltip="Нечаев-Мальцов, Юрий Степанович"/>
              </a:rPr>
              <a:t>Нечаев-Мальцов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Первый публичный конкурс проектов привлёк 19 проектов из разных концов России, из них было рассмотрено 15 и награждено 7 проектов. 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upload.wikimedia.org/wikipedia/commons/thumb/6/68/Nechaev-Maltsov.jpg/150px-Nechaev-Maltsov.jpg">
            <a:hlinkClick r:id="rId4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5" cstate="print"/>
          <a:srcRect t="9978" b="9978"/>
          <a:stretch>
            <a:fillRect/>
          </a:stretch>
        </p:blipFill>
        <p:spPr bwMode="auto">
          <a:xfrm>
            <a:off x="3479800" y="809625"/>
            <a:ext cx="4618038" cy="4805363"/>
          </a:xfrm>
          <a:prstGeom prst="rect">
            <a:avLst/>
          </a:prstGeom>
          <a:ln w="190500" cap="sq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2212848" cy="811844"/>
          </a:xfrm>
        </p:spPr>
        <p:txBody>
          <a:bodyPr/>
          <a:lstStyle/>
          <a:p>
            <a:r>
              <a:rPr lang="ru-RU" i="1" dirty="0" smtClean="0"/>
              <a:t>Открытие музея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2495872" cy="4032448"/>
          </a:xfrm>
        </p:spPr>
        <p:txBody>
          <a:bodyPr/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Здание было закончено вчерне в 1904 году. Экспонаты (гипсовые слепки и другие копии) заказывались с 1890-х в зарубежных мастерских по формам, снятым непосредственно с оригиналов; в ряде случаев копии делались впервые. Торжественное открытие Музея изящных искусств имени императора Александра III состоялось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hlinkClick r:id="rId2" tooltip="13 июня"/>
              </a:rPr>
              <a:t>31 мая (13 июня)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hlinkClick r:id="rId3" tooltip="1912 год"/>
              </a:rPr>
              <a:t>1912 года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9458" name="Picture 2" descr="http://upload.wikimedia.org/wikipedia/commons/thumb/8/8a/Pushinsmuseum1912.jpg/320px-Pushinsmuseum1912.jpg">
            <a:hlinkClick r:id="rId4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5" cstate="print"/>
          <a:srcRect l="28896" r="28896"/>
          <a:stretch>
            <a:fillRect/>
          </a:stretch>
        </p:blipFill>
        <p:spPr bwMode="auto">
          <a:xfrm>
            <a:off x="3462338" y="879475"/>
            <a:ext cx="4618037" cy="4957763"/>
          </a:xfrm>
          <a:prstGeom prst="rect">
            <a:avLst/>
          </a:prstGeom>
          <a:ln w="190500" cap="sq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Коллекция музея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Коллекция ГМИИ представляет собой собрание произведений западного искусства от античности до XX века.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Первоначально коллекция была сформирована И. В. Цветаевым из гипсовых копий античных скульптур, копий римских скульптур и мозаик, а также купленной государством коллекции подлинных древностей египтолога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tooltip="Голенищев, Владимир Семёнович"/>
              </a:rPr>
              <a:t>Голенищева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апреле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tooltip="1923"/>
              </a:rPr>
              <a:t>1923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 tooltip="Наркомпрос"/>
              </a:rPr>
              <a:t>Наркомпрос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принимает решение о создании в здании Музея изящных искусств Центрального музея старой западной живописи на основе собраний Государственного музейного фонда, Московского Публичного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5" tooltip="Румянцев, Николай Петрович"/>
              </a:rPr>
              <a:t>Румянцевского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музеев, собрания Первого музея старой западной живописи (коллекция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tooltip="Щукин, Дмитрий Иванович (страница отсутствует)"/>
              </a:rPr>
              <a:t>Д. И. Щукина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собрания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 tooltip="Брокар, Генрих Афанасьевич (страница отсутствует)"/>
              </a:rPr>
              <a:t>Г. А.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7" tooltip="Брокар, Генрих Афанасьевич (страница отсутствует)"/>
              </a:rPr>
              <a:t>Брокара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других частных коллекций, национализированных после революции. В течение года в Музей поступают картины, а в ноябре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 tooltip="1924 год"/>
              </a:rPr>
              <a:t>1924 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открываются первые залы новой картинной галереи.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upload.wikimedia.org/wikipedia/commons/thumb/3/35/Red_vineyards.jpg/250px-Red_vineyard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08720"/>
            <a:ext cx="4248472" cy="36004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1508" name="Picture 4" descr="http://upload.wikimedia.org/wikipedia/ru/thumb/0/08/Picasso01.jpg/160px-Picasso0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836712"/>
            <a:ext cx="2736304" cy="3744416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Twilight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109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А.С.Пушкин</vt:lpstr>
      <vt:lpstr>Государственный музей изобразительных искусств имени А.С.Пушкина.</vt:lpstr>
      <vt:lpstr>Создание музея</vt:lpstr>
      <vt:lpstr>Церемония закладки</vt:lpstr>
      <vt:lpstr>Открытие музея</vt:lpstr>
      <vt:lpstr>Коллекция музея</vt:lpstr>
      <vt:lpstr>Слайд 7</vt:lpstr>
    </vt:vector>
  </TitlesOfParts>
  <Company>BEST 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Chistyakov</dc:creator>
  <cp:lastModifiedBy>Chistyakov</cp:lastModifiedBy>
  <cp:revision>4</cp:revision>
  <dcterms:created xsi:type="dcterms:W3CDTF">2012-05-17T11:02:25Z</dcterms:created>
  <dcterms:modified xsi:type="dcterms:W3CDTF">2012-05-17T11:36:33Z</dcterms:modified>
</cp:coreProperties>
</file>