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75" r:id="rId4"/>
    <p:sldId id="280" r:id="rId5"/>
    <p:sldId id="278" r:id="rId6"/>
    <p:sldId id="279" r:id="rId7"/>
    <p:sldId id="281" r:id="rId8"/>
    <p:sldId id="282" r:id="rId9"/>
    <p:sldId id="285" r:id="rId10"/>
    <p:sldId id="277" r:id="rId11"/>
    <p:sldId id="258" r:id="rId12"/>
    <p:sldId id="260" r:id="rId13"/>
    <p:sldId id="261" r:id="rId14"/>
    <p:sldId id="262" r:id="rId15"/>
    <p:sldId id="286" r:id="rId16"/>
    <p:sldId id="287" r:id="rId17"/>
    <p:sldId id="288" r:id="rId18"/>
    <p:sldId id="292" r:id="rId19"/>
    <p:sldId id="293" r:id="rId20"/>
    <p:sldId id="263" r:id="rId21"/>
    <p:sldId id="264" r:id="rId22"/>
    <p:sldId id="289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90" r:id="rId34"/>
    <p:sldId id="276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8/9/2013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990600"/>
            <a:ext cx="80772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Plain">
              <a:avLst>
                <a:gd name="adj" fmla="val 50155"/>
              </a:avLst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Развитие речи детей с помощью пословиц и поговорок.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без друг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819400"/>
            <a:ext cx="4648200" cy="32766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6172200" y="6019800"/>
            <a:ext cx="2971800" cy="457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Д/С №2 Калининского района</a:t>
            </a:r>
          </a:p>
          <a:p>
            <a:pPr>
              <a:buNone/>
            </a:pPr>
            <a:r>
              <a:rPr lang="ru-RU" dirty="0" smtClean="0"/>
              <a:t>Воспитатель: </a:t>
            </a:r>
            <a:r>
              <a:rPr lang="ru-RU" dirty="0" err="1" smtClean="0"/>
              <a:t>Майорова</a:t>
            </a:r>
            <a:r>
              <a:rPr lang="ru-RU" dirty="0" smtClean="0"/>
              <a:t> Т.А.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90600"/>
            <a:ext cx="8915400" cy="14478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   Пословица 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– краткое законченное изречение, ритмичное по форме, с назидательным смыслом. Поэтому пословицу можно подобрать к любому случаю. 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Поговорка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сходна с пословицей, но в отличие от неё не является полным суждением.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Поговорка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– часть суждения. </a:t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100" dirty="0" smtClean="0">
                <a:latin typeface="Times New Roman" pitchFamily="18" charset="0"/>
                <a:cs typeface="Times New Roman" pitchFamily="18" charset="0"/>
              </a:rPr>
            </a:br>
            <a:endParaRPr lang="ru-RU" sz="5100" dirty="0"/>
          </a:p>
        </p:txBody>
      </p:sp>
      <p:pic>
        <p:nvPicPr>
          <p:cNvPr id="1026" name="Picture 2" descr="C:\Users\татьяна\Desktop\работа\работа в саду №2\пословицы\в родном доме и каша гущ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2362201"/>
            <a:ext cx="5181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62000" y="381000"/>
            <a:ext cx="8382000" cy="3276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914401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Пословицы уместны после работы с рассказом, сказкой, при ознакомлении с предметом, по пословицам можно составлять рассказы. (сказка "Три поросёнка", после прочтения и беседы дети делают вывод, какими должны быть поросята, чтобы победить злого волка: сильными, ловкими, умными, но, главное, дружными.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"В согласном стаде и волк не страшен, а смелость крепче стен и башен"). </a:t>
            </a:r>
            <a:endParaRPr lang="ru-RU" sz="2000" dirty="0"/>
          </a:p>
        </p:txBody>
      </p:sp>
      <p:pic>
        <p:nvPicPr>
          <p:cNvPr id="5" name="Рисунок 4" descr="в согласном стад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71800"/>
            <a:ext cx="7696200" cy="335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9600" y="990601"/>
            <a:ext cx="8077200" cy="1981199"/>
          </a:xfrm>
        </p:spPr>
        <p:txBody>
          <a:bodyPr>
            <a:normAutofit/>
          </a:bodyPr>
          <a:lstStyle/>
          <a:p>
            <a:pPr lvl="0" fontAlgn="base">
              <a:buNone/>
            </a:pPr>
            <a:r>
              <a:rPr lang="ru-RU" dirty="0" smtClean="0"/>
              <a:t>    Ребенок должен не только понимать эти емкие, меткие выражения, но и уметь пользоваться ими в жизни.  С этой целью предлагаю вам поиграть с ребенком в эти игры.</a:t>
            </a:r>
          </a:p>
          <a:p>
            <a:endParaRPr lang="ru-RU" dirty="0"/>
          </a:p>
        </p:txBody>
      </p:sp>
      <p:pic>
        <p:nvPicPr>
          <p:cNvPr id="4" name="Рисунок 3" descr="в здоровом тел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67000"/>
            <a:ext cx="6934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066800"/>
            <a:ext cx="7315200" cy="5059363"/>
          </a:xfrm>
        </p:spPr>
        <p:txBody>
          <a:bodyPr/>
          <a:lstStyle/>
          <a:p>
            <a:pPr lvl="0" algn="ctr" fontAlgn="base">
              <a:buNone/>
            </a:pPr>
            <a:r>
              <a:rPr lang="ru-RU" b="1" dirty="0"/>
              <a:t>Дидактическая игра </a:t>
            </a:r>
            <a:endParaRPr lang="ru-RU" b="1" dirty="0" smtClean="0"/>
          </a:p>
          <a:p>
            <a:pPr lvl="0" algn="ctr" fontAlgn="base">
              <a:buNone/>
            </a:pPr>
            <a:r>
              <a:rPr lang="ru-RU" b="1" dirty="0" smtClean="0"/>
              <a:t>«</a:t>
            </a:r>
            <a:r>
              <a:rPr lang="ru-RU" b="1" dirty="0"/>
              <a:t>Я начну, а ты продолжи»</a:t>
            </a:r>
            <a:endParaRPr lang="ru-RU" dirty="0"/>
          </a:p>
          <a:p>
            <a:pPr lvl="0" algn="ctr" fontAlgn="base">
              <a:buNone/>
            </a:pPr>
            <a:r>
              <a:rPr lang="ru-RU" dirty="0"/>
              <a:t>Задачи:</a:t>
            </a:r>
          </a:p>
          <a:p>
            <a:pPr lvl="0" fontAlgn="base"/>
            <a:r>
              <a:rPr lang="ru-RU" dirty="0"/>
              <a:t>     учить понимать образные слова </a:t>
            </a:r>
            <a:r>
              <a:rPr lang="ru-RU" dirty="0" smtClean="0"/>
              <a:t>в     </a:t>
            </a:r>
          </a:p>
          <a:p>
            <a:pPr lvl="0" fontAlgn="base">
              <a:buNone/>
            </a:pPr>
            <a:r>
              <a:rPr lang="ru-RU" dirty="0" smtClean="0"/>
              <a:t>        пословицах и поговорках.</a:t>
            </a:r>
            <a:endParaRPr lang="ru-RU" dirty="0"/>
          </a:p>
          <a:p>
            <a:pPr lvl="0" fontAlgn="base"/>
            <a:r>
              <a:rPr lang="ru-RU" dirty="0"/>
              <a:t>      развивать интерес к значению слова;</a:t>
            </a:r>
          </a:p>
          <a:p>
            <a:pPr lvl="0" fontAlgn="base"/>
            <a:r>
              <a:rPr lang="ru-RU" dirty="0"/>
              <a:t>      Учить активно использовать их в речи.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066800"/>
            <a:ext cx="7010400" cy="5059363"/>
          </a:xfrm>
        </p:spPr>
        <p:txBody>
          <a:bodyPr>
            <a:normAutofit fontScale="85000" lnSpcReduction="20000"/>
          </a:bodyPr>
          <a:lstStyle/>
          <a:p>
            <a:pPr lvl="0" fontAlgn="base"/>
            <a:r>
              <a:rPr lang="ru-RU" dirty="0"/>
              <a:t>Тише едешь – </a:t>
            </a:r>
            <a:endParaRPr lang="ru-RU" dirty="0" smtClean="0"/>
          </a:p>
          <a:p>
            <a:pPr lvl="0" fontAlgn="base">
              <a:buNone/>
            </a:pPr>
            <a:r>
              <a:rPr lang="ru-RU" dirty="0" smtClean="0"/>
              <a:t>    (</a:t>
            </a:r>
            <a:r>
              <a:rPr lang="ru-RU" dirty="0"/>
              <a:t>дальше будешь).</a:t>
            </a:r>
          </a:p>
          <a:p>
            <a:pPr lvl="0" fontAlgn="base"/>
            <a:r>
              <a:rPr lang="ru-RU" dirty="0"/>
              <a:t>Крепкую  дружбу водой -  </a:t>
            </a:r>
            <a:endParaRPr lang="ru-RU" dirty="0" smtClean="0"/>
          </a:p>
          <a:p>
            <a:pPr lvl="0" fontAlgn="base">
              <a:buNone/>
            </a:pPr>
            <a:r>
              <a:rPr lang="ru-RU" dirty="0" smtClean="0"/>
              <a:t>    (</a:t>
            </a:r>
            <a:r>
              <a:rPr lang="ru-RU" dirty="0"/>
              <a:t>не разольёшь).</a:t>
            </a:r>
          </a:p>
          <a:p>
            <a:pPr lvl="0" fontAlgn="base"/>
            <a:r>
              <a:rPr lang="ru-RU" dirty="0"/>
              <a:t>Один в поле -  </a:t>
            </a:r>
            <a:endParaRPr lang="ru-RU" dirty="0" smtClean="0"/>
          </a:p>
          <a:p>
            <a:pPr lvl="0" fontAlgn="base">
              <a:buNone/>
            </a:pPr>
            <a:r>
              <a:rPr lang="ru-RU" dirty="0" smtClean="0"/>
              <a:t>    (</a:t>
            </a:r>
            <a:r>
              <a:rPr lang="ru-RU" dirty="0"/>
              <a:t>не воин).</a:t>
            </a:r>
          </a:p>
          <a:p>
            <a:pPr lvl="0" fontAlgn="base"/>
            <a:r>
              <a:rPr lang="ru-RU" dirty="0"/>
              <a:t>Глупые ссорятся, а умные – </a:t>
            </a:r>
            <a:endParaRPr lang="ru-RU" dirty="0" smtClean="0"/>
          </a:p>
          <a:p>
            <a:pPr lvl="0" fontAlgn="base">
              <a:buNone/>
            </a:pPr>
            <a:r>
              <a:rPr lang="ru-RU" dirty="0" smtClean="0"/>
              <a:t>     (</a:t>
            </a:r>
            <a:r>
              <a:rPr lang="ru-RU" dirty="0"/>
              <a:t>договариваются).</a:t>
            </a:r>
          </a:p>
          <a:p>
            <a:pPr lvl="0" fontAlgn="base"/>
            <a:r>
              <a:rPr lang="ru-RU" dirty="0"/>
              <a:t>Под лежачий камень – </a:t>
            </a:r>
            <a:endParaRPr lang="ru-RU" dirty="0" smtClean="0"/>
          </a:p>
          <a:p>
            <a:pPr lvl="0" fontAlgn="base">
              <a:buNone/>
            </a:pPr>
            <a:r>
              <a:rPr lang="ru-RU" dirty="0" smtClean="0"/>
              <a:t>    (</a:t>
            </a:r>
            <a:r>
              <a:rPr lang="ru-RU" dirty="0"/>
              <a:t>вода не течет).</a:t>
            </a:r>
          </a:p>
          <a:p>
            <a:pPr lvl="0" fontAlgn="base"/>
            <a:r>
              <a:rPr lang="ru-RU" dirty="0"/>
              <a:t>Семь раз отмерь – </a:t>
            </a:r>
            <a:endParaRPr lang="ru-RU" dirty="0" smtClean="0"/>
          </a:p>
          <a:p>
            <a:pPr lvl="0" fontAlgn="base">
              <a:buNone/>
            </a:pPr>
            <a:r>
              <a:rPr lang="ru-RU" dirty="0" smtClean="0"/>
              <a:t>     (</a:t>
            </a:r>
            <a:r>
              <a:rPr lang="ru-RU" dirty="0"/>
              <a:t>один отрежь).</a:t>
            </a:r>
          </a:p>
          <a:p>
            <a:pPr lvl="0" fontAlgn="base"/>
            <a:r>
              <a:rPr lang="ru-RU" dirty="0"/>
              <a:t>Что посеешь – </a:t>
            </a:r>
            <a:endParaRPr lang="ru-RU" dirty="0" smtClean="0"/>
          </a:p>
          <a:p>
            <a:pPr lvl="0" fontAlgn="base">
              <a:buNone/>
            </a:pPr>
            <a:r>
              <a:rPr lang="ru-RU" dirty="0" smtClean="0"/>
              <a:t>     (</a:t>
            </a:r>
            <a:r>
              <a:rPr lang="ru-RU" dirty="0"/>
              <a:t>то и пожнешь).</a:t>
            </a:r>
          </a:p>
          <a:p>
            <a:pPr lvl="0" fontAlgn="base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ише едеш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1524000"/>
            <a:ext cx="7620000" cy="4572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Тише едешь, дальше будешь.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Крепкую дружбу и водой не разольёшь.</a:t>
            </a:r>
            <a:endParaRPr lang="ru-RU" sz="4800" dirty="0"/>
          </a:p>
        </p:txBody>
      </p:sp>
      <p:pic>
        <p:nvPicPr>
          <p:cNvPr id="4" name="Содержимое 3" descr="крепкую дружбу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14400" y="2301080"/>
            <a:ext cx="7620000" cy="402351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в поле не воин</a:t>
            </a:r>
            <a:endParaRPr lang="ru-RU" dirty="0"/>
          </a:p>
        </p:txBody>
      </p:sp>
      <p:pic>
        <p:nvPicPr>
          <p:cNvPr id="6" name="Содержимое 5" descr="один в пол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935163"/>
            <a:ext cx="5791199" cy="45418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 лежачий камень, вода не течёт.</a:t>
            </a:r>
            <a:endParaRPr lang="ru-RU" dirty="0"/>
          </a:p>
        </p:txBody>
      </p:sp>
      <p:pic>
        <p:nvPicPr>
          <p:cNvPr id="4" name="Содержимое 3" descr="под лежачий камень вода не течё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057400"/>
            <a:ext cx="4495800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Семь раз отмерь, один раз отрежь</a:t>
            </a:r>
            <a:endParaRPr lang="ru-RU" dirty="0"/>
          </a:p>
        </p:txBody>
      </p:sp>
      <p:pic>
        <p:nvPicPr>
          <p:cNvPr id="4" name="Содержимое 3" descr="семь раз отмерь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53942" y="1935163"/>
            <a:ext cx="6236115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" y="762000"/>
            <a:ext cx="7086600" cy="31242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</a:t>
            </a:r>
            <a:r>
              <a:rPr lang="ru-RU" sz="3600" dirty="0" smtClean="0"/>
              <a:t>Два </a:t>
            </a:r>
            <a:r>
              <a:rPr lang="ru-RU" sz="3600" dirty="0"/>
              <a:t>мира есть у человека,</a:t>
            </a:r>
            <a:br>
              <a:rPr lang="ru-RU" sz="3600" dirty="0"/>
            </a:br>
            <a:r>
              <a:rPr lang="ru-RU" sz="3600" dirty="0" smtClean="0"/>
              <a:t>          Один</a:t>
            </a:r>
            <a:r>
              <a:rPr lang="ru-RU" sz="3600" dirty="0"/>
              <a:t>, который нас творил,</a:t>
            </a:r>
            <a:br>
              <a:rPr lang="ru-RU" sz="3600" dirty="0"/>
            </a:br>
            <a:r>
              <a:rPr lang="ru-RU" sz="3600" dirty="0" smtClean="0"/>
              <a:t>             Другой</a:t>
            </a:r>
            <a:r>
              <a:rPr lang="ru-RU" sz="3600" dirty="0"/>
              <a:t>, который мы от века</a:t>
            </a:r>
            <a:br>
              <a:rPr lang="ru-RU" sz="3600" dirty="0"/>
            </a:br>
            <a:r>
              <a:rPr lang="ru-RU" sz="3600" dirty="0" smtClean="0"/>
              <a:t>            Творим </a:t>
            </a:r>
            <a:r>
              <a:rPr lang="ru-RU" sz="3600" dirty="0"/>
              <a:t>по мере наших сил.</a:t>
            </a:r>
            <a:br>
              <a:rPr lang="ru-RU" sz="3600" dirty="0"/>
            </a:br>
            <a:r>
              <a:rPr lang="ru-RU" sz="3600" dirty="0" smtClean="0"/>
              <a:t>                                           Н.Заболоцкий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книги читать - скуки не знат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4400" y="3352800"/>
            <a:ext cx="7696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62000" y="1219200"/>
            <a:ext cx="6934200" cy="4906963"/>
          </a:xfrm>
        </p:spPr>
        <p:txBody>
          <a:bodyPr/>
          <a:lstStyle/>
          <a:p>
            <a:pPr lvl="0" algn="ctr" fontAlgn="base">
              <a:buNone/>
            </a:pPr>
            <a:r>
              <a:rPr lang="ru-RU" b="1" dirty="0"/>
              <a:t>Дидактическая игра «Угадай-ка».</a:t>
            </a:r>
            <a:endParaRPr lang="ru-RU" dirty="0"/>
          </a:p>
          <a:p>
            <a:pPr lvl="0" algn="ctr" fontAlgn="base">
              <a:buNone/>
            </a:pPr>
            <a:r>
              <a:rPr lang="ru-RU" dirty="0"/>
              <a:t>Задачи:</a:t>
            </a:r>
          </a:p>
          <a:p>
            <a:pPr lvl="0" fontAlgn="base"/>
            <a:r>
              <a:rPr lang="ru-RU" dirty="0"/>
              <a:t>      учить понимать образные слова в пословицах, поговорках, фразеологизмах, активно использовать их в речи;</a:t>
            </a:r>
          </a:p>
          <a:p>
            <a:pPr lvl="0" fontAlgn="base"/>
            <a:r>
              <a:rPr lang="ru-RU" dirty="0"/>
              <a:t>      развивать понимание такого языкового явления, как многозначность слова.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62000" y="1143000"/>
            <a:ext cx="7239000" cy="5334000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ru-RU" dirty="0"/>
              <a:t>Что вешают, приходя в уныние? </a:t>
            </a:r>
            <a:endParaRPr lang="ru-RU" dirty="0" smtClean="0"/>
          </a:p>
          <a:p>
            <a:pPr lvl="0" fontAlgn="base">
              <a:buNone/>
            </a:pPr>
            <a:r>
              <a:rPr lang="ru-RU" dirty="0" smtClean="0"/>
              <a:t>     (</a:t>
            </a:r>
            <a:r>
              <a:rPr lang="ru-RU" dirty="0"/>
              <a:t>Повесить нос.)</a:t>
            </a:r>
          </a:p>
          <a:p>
            <a:pPr lvl="0" fontAlgn="base"/>
            <a:r>
              <a:rPr lang="ru-RU" dirty="0"/>
              <a:t>Не цветы, а вянут? </a:t>
            </a:r>
            <a:endParaRPr lang="ru-RU" dirty="0" smtClean="0"/>
          </a:p>
          <a:p>
            <a:pPr lvl="0" fontAlgn="base">
              <a:buNone/>
            </a:pPr>
            <a:r>
              <a:rPr lang="ru-RU" dirty="0" smtClean="0"/>
              <a:t>     (</a:t>
            </a:r>
            <a:r>
              <a:rPr lang="ru-RU" dirty="0"/>
              <a:t>Уши вянут.)</a:t>
            </a:r>
          </a:p>
          <a:p>
            <a:pPr lvl="0" fontAlgn="base"/>
            <a:r>
              <a:rPr lang="ru-RU" dirty="0"/>
              <a:t>Что можно услышать в полной тишине? </a:t>
            </a:r>
            <a:endParaRPr lang="ru-RU" dirty="0" smtClean="0"/>
          </a:p>
          <a:p>
            <a:pPr lvl="0" fontAlgn="base">
              <a:buNone/>
            </a:pPr>
            <a:r>
              <a:rPr lang="ru-RU" dirty="0" smtClean="0"/>
              <a:t>    (</a:t>
            </a:r>
            <a:r>
              <a:rPr lang="ru-RU" dirty="0"/>
              <a:t>Как муха пролетит.)</a:t>
            </a:r>
          </a:p>
          <a:p>
            <a:pPr lvl="0" fontAlgn="base"/>
            <a:r>
              <a:rPr lang="ru-RU" dirty="0"/>
              <a:t>В чем можно утонуть опечалившись? </a:t>
            </a:r>
            <a:endParaRPr lang="ru-RU" dirty="0" smtClean="0"/>
          </a:p>
          <a:p>
            <a:pPr lvl="0" fontAlgn="base">
              <a:buNone/>
            </a:pPr>
            <a:r>
              <a:rPr lang="ru-RU" dirty="0" smtClean="0"/>
              <a:t>    (</a:t>
            </a:r>
            <a:r>
              <a:rPr lang="ru-RU" dirty="0"/>
              <a:t>В слезах.)</a:t>
            </a:r>
          </a:p>
          <a:p>
            <a:pPr lvl="0" fontAlgn="base"/>
            <a:r>
              <a:rPr lang="ru-RU" dirty="0"/>
              <a:t>Какую часть лица надувают обидевшись? </a:t>
            </a:r>
            <a:endParaRPr lang="ru-RU" dirty="0" smtClean="0"/>
          </a:p>
          <a:p>
            <a:pPr lvl="0" fontAlgn="base">
              <a:buNone/>
            </a:pPr>
            <a:r>
              <a:rPr lang="ru-RU" dirty="0" smtClean="0"/>
              <a:t>    (</a:t>
            </a:r>
            <a:r>
              <a:rPr lang="ru-RU" dirty="0"/>
              <a:t>Надуть губы.)</a:t>
            </a:r>
          </a:p>
          <a:p>
            <a:pPr lvl="0" fontAlgn="base"/>
            <a:r>
              <a:rPr lang="ru-RU" dirty="0"/>
              <a:t>Что можно искать в поле? </a:t>
            </a:r>
            <a:endParaRPr lang="ru-RU" dirty="0" smtClean="0"/>
          </a:p>
          <a:p>
            <a:pPr lvl="0" fontAlgn="base">
              <a:buNone/>
            </a:pPr>
            <a:r>
              <a:rPr lang="ru-RU" dirty="0" smtClean="0"/>
              <a:t>     (</a:t>
            </a:r>
            <a:r>
              <a:rPr lang="ru-RU" dirty="0"/>
              <a:t>Ищи ветра в поле.)</a:t>
            </a:r>
          </a:p>
          <a:p>
            <a:pPr lvl="0" fontAlgn="base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Уши вянут</a:t>
            </a:r>
            <a:endParaRPr lang="ru-RU" dirty="0"/>
          </a:p>
        </p:txBody>
      </p:sp>
      <p:pic>
        <p:nvPicPr>
          <p:cNvPr id="6" name="Содержимое 5" descr="уш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931" y="1752601"/>
            <a:ext cx="4161669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62000" y="1143000"/>
            <a:ext cx="7010400" cy="4983163"/>
          </a:xfrm>
        </p:spPr>
        <p:txBody>
          <a:bodyPr>
            <a:normAutofit/>
          </a:bodyPr>
          <a:lstStyle/>
          <a:p>
            <a:pPr lvl="0" algn="ctr" fontAlgn="base">
              <a:buNone/>
            </a:pPr>
            <a:r>
              <a:rPr lang="ru-RU" b="1" dirty="0"/>
              <a:t>Дидактическая игра «Одним словом».</a:t>
            </a:r>
            <a:endParaRPr lang="ru-RU" dirty="0"/>
          </a:p>
          <a:p>
            <a:pPr lvl="0" algn="ctr" fontAlgn="base">
              <a:buNone/>
            </a:pPr>
            <a:r>
              <a:rPr lang="ru-RU" dirty="0"/>
              <a:t>Задачи:</a:t>
            </a:r>
          </a:p>
          <a:p>
            <a:pPr lvl="0" fontAlgn="base"/>
            <a:r>
              <a:rPr lang="ru-RU" dirty="0"/>
              <a:t>      учить объяснять смысл пословиц, </a:t>
            </a:r>
            <a:r>
              <a:rPr lang="ru-RU" dirty="0" smtClean="0"/>
              <a:t>    </a:t>
            </a:r>
          </a:p>
          <a:p>
            <a:pPr lvl="0" fontAlgn="base">
              <a:buNone/>
            </a:pPr>
            <a:r>
              <a:rPr lang="ru-RU" dirty="0" smtClean="0"/>
              <a:t>          поговорок, фразеологизмов;</a:t>
            </a:r>
            <a:endParaRPr lang="ru-RU" dirty="0"/>
          </a:p>
          <a:p>
            <a:pPr lvl="0" fontAlgn="base"/>
            <a:r>
              <a:rPr lang="ru-RU" dirty="0"/>
              <a:t>      познакомить с тем, что слова имеют </a:t>
            </a:r>
            <a:r>
              <a:rPr lang="ru-RU" dirty="0" smtClean="0"/>
              <a:t> значением </a:t>
            </a:r>
            <a:r>
              <a:rPr lang="ru-RU" dirty="0"/>
              <a:t>смысл, в разговоре их </a:t>
            </a:r>
            <a:r>
              <a:rPr lang="ru-RU" dirty="0" smtClean="0"/>
              <a:t> необходимо </a:t>
            </a:r>
            <a:r>
              <a:rPr lang="ru-RU" dirty="0"/>
              <a:t>употреблять в соответствии со значением;</a:t>
            </a:r>
          </a:p>
          <a:p>
            <a:pPr lvl="0" fontAlgn="base"/>
            <a:r>
              <a:rPr lang="ru-RU" dirty="0"/>
              <a:t>      развивать аналитическое мышление.</a:t>
            </a:r>
          </a:p>
          <a:p>
            <a:pPr lvl="0" algn="ctr" fontAlgn="base">
              <a:buNone/>
            </a:pPr>
            <a:r>
              <a:rPr lang="ru-RU" dirty="0"/>
              <a:t>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5800" y="1219200"/>
            <a:ext cx="7239000" cy="4906963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ru-RU" dirty="0"/>
              <a:t>Надуть губы. </a:t>
            </a:r>
            <a:endParaRPr lang="ru-RU" dirty="0" smtClean="0"/>
          </a:p>
          <a:p>
            <a:pPr lvl="0" fontAlgn="base">
              <a:buNone/>
            </a:pPr>
            <a:r>
              <a:rPr lang="ru-RU" dirty="0" smtClean="0"/>
              <a:t>    </a:t>
            </a:r>
            <a:endParaRPr lang="ru-RU" dirty="0"/>
          </a:p>
          <a:p>
            <a:pPr lvl="0" fontAlgn="base"/>
            <a:r>
              <a:rPr lang="ru-RU" dirty="0"/>
              <a:t>Как снег на голову. </a:t>
            </a:r>
            <a:endParaRPr lang="ru-RU" dirty="0" smtClean="0"/>
          </a:p>
          <a:p>
            <a:pPr lvl="0" fontAlgn="base">
              <a:buNone/>
            </a:pPr>
            <a:r>
              <a:rPr lang="ru-RU" dirty="0" smtClean="0"/>
              <a:t>    </a:t>
            </a:r>
            <a:endParaRPr lang="ru-RU" dirty="0"/>
          </a:p>
          <a:p>
            <a:pPr lvl="0" fontAlgn="base"/>
            <a:r>
              <a:rPr lang="ru-RU" dirty="0"/>
              <a:t>Вылетело из головы. </a:t>
            </a:r>
            <a:endParaRPr lang="ru-RU" dirty="0" smtClean="0"/>
          </a:p>
          <a:p>
            <a:pPr lvl="0" fontAlgn="base">
              <a:buNone/>
            </a:pPr>
            <a:r>
              <a:rPr lang="ru-RU" dirty="0" smtClean="0"/>
              <a:t>   </a:t>
            </a:r>
            <a:endParaRPr lang="ru-RU" dirty="0"/>
          </a:p>
          <a:p>
            <a:pPr lvl="0" fontAlgn="base"/>
            <a:r>
              <a:rPr lang="ru-RU" dirty="0"/>
              <a:t>Как по команде. </a:t>
            </a:r>
            <a:endParaRPr lang="ru-RU" dirty="0" smtClean="0"/>
          </a:p>
          <a:p>
            <a:pPr lvl="0" fontAlgn="base">
              <a:buNone/>
            </a:pPr>
            <a:r>
              <a:rPr lang="ru-RU" dirty="0" smtClean="0"/>
              <a:t>    </a:t>
            </a:r>
            <a:endParaRPr lang="ru-RU" dirty="0"/>
          </a:p>
          <a:p>
            <a:pPr lvl="0" fontAlgn="base"/>
            <a:r>
              <a:rPr lang="ru-RU" dirty="0"/>
              <a:t>Со всех ног. </a:t>
            </a:r>
            <a:endParaRPr lang="ru-RU" dirty="0" smtClean="0"/>
          </a:p>
          <a:p>
            <a:pPr lvl="0" fontAlgn="base">
              <a:buNone/>
            </a:pPr>
            <a:r>
              <a:rPr lang="ru-RU" dirty="0" smtClean="0"/>
              <a:t>    </a:t>
            </a:r>
            <a:endParaRPr lang="ru-RU" dirty="0"/>
          </a:p>
          <a:p>
            <a:pPr lvl="0" fontAlgn="base"/>
            <a:r>
              <a:rPr lang="ru-RU" dirty="0"/>
              <a:t>Рукой подать. </a:t>
            </a:r>
            <a:endParaRPr lang="ru-RU" dirty="0" smtClean="0"/>
          </a:p>
          <a:p>
            <a:pPr lvl="0" fontAlgn="base">
              <a:buNone/>
            </a:pPr>
            <a:r>
              <a:rPr lang="ru-RU" dirty="0" smtClean="0"/>
              <a:t>    </a:t>
            </a:r>
            <a:endParaRPr lang="ru-RU" dirty="0"/>
          </a:p>
          <a:p>
            <a:pPr lvl="0" fontAlgn="base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обид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5200" y="381000"/>
            <a:ext cx="5334000" cy="5410200"/>
          </a:xfrm>
          <a:prstGeom prst="rect">
            <a:avLst/>
          </a:prstGeom>
        </p:spPr>
      </p:pic>
      <p:pic>
        <p:nvPicPr>
          <p:cNvPr id="5" name="Рисунок 4" descr="внезапно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62600" y="1447800"/>
            <a:ext cx="3429000" cy="2705100"/>
          </a:xfrm>
          <a:prstGeom prst="rect">
            <a:avLst/>
          </a:prstGeom>
        </p:spPr>
      </p:pic>
      <p:pic>
        <p:nvPicPr>
          <p:cNvPr id="6" name="Рисунок 5" descr="забыли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22371" y="2362200"/>
            <a:ext cx="4321629" cy="3231752"/>
          </a:xfrm>
          <a:prstGeom prst="rect">
            <a:avLst/>
          </a:prstGeom>
        </p:spPr>
      </p:pic>
      <p:pic>
        <p:nvPicPr>
          <p:cNvPr id="7" name="Рисунок 6" descr="дружно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114800" y="1981200"/>
            <a:ext cx="4667828" cy="4267200"/>
          </a:xfrm>
          <a:prstGeom prst="rect">
            <a:avLst/>
          </a:prstGeom>
        </p:spPr>
      </p:pic>
      <p:pic>
        <p:nvPicPr>
          <p:cNvPr id="8" name="Рисунок 7" descr="быстро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63815" y="1447800"/>
            <a:ext cx="6280185" cy="5410200"/>
          </a:xfrm>
          <a:prstGeom prst="rect">
            <a:avLst/>
          </a:prstGeom>
        </p:spPr>
      </p:pic>
      <p:pic>
        <p:nvPicPr>
          <p:cNvPr id="9" name="Рисунок 8" descr="рядом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381000"/>
            <a:ext cx="65532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71628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Изучаем </a:t>
            </a:r>
            <a:r>
              <a:rPr lang="ru-RU" dirty="0"/>
              <a:t>с малышами счет до десяти на примере пословиц и поговорок. </a:t>
            </a:r>
          </a:p>
          <a:p>
            <a:endParaRPr lang="ru-RU" dirty="0"/>
          </a:p>
        </p:txBody>
      </p:sp>
      <p:pic>
        <p:nvPicPr>
          <p:cNvPr id="4" name="Рисунок 3" descr="счё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09800" y="2133600"/>
            <a:ext cx="47244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19200" y="1219200"/>
            <a:ext cx="6705600" cy="4906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1. Один</a:t>
            </a:r>
            <a:endParaRPr lang="ru-RU" dirty="0"/>
          </a:p>
          <a:p>
            <a:pPr lvl="0"/>
            <a:r>
              <a:rPr lang="ru-RU" dirty="0"/>
              <a:t>Один в поле не воин.</a:t>
            </a:r>
          </a:p>
          <a:p>
            <a:pPr lvl="0"/>
            <a:r>
              <a:rPr lang="ru-RU" dirty="0"/>
              <a:t>Одна пчела много меду не натаскает.</a:t>
            </a:r>
          </a:p>
          <a:p>
            <a:pPr lvl="0"/>
            <a:r>
              <a:rPr lang="ru-RU" dirty="0"/>
              <a:t>Одной рукой в ладоши не хлопнешь.</a:t>
            </a:r>
          </a:p>
          <a:p>
            <a:pPr lvl="0"/>
            <a:r>
              <a:rPr lang="ru-RU" dirty="0"/>
              <a:t>Одна голова на плечах.</a:t>
            </a:r>
          </a:p>
          <a:p>
            <a:pPr lvl="0"/>
            <a:r>
              <a:rPr lang="ru-RU" dirty="0"/>
              <a:t>Одна нога тут - другая там.</a:t>
            </a:r>
          </a:p>
          <a:p>
            <a:pPr lvl="0"/>
            <a:r>
              <a:rPr lang="ru-RU" dirty="0"/>
              <a:t>Одна голова хорошо, а две лучше.</a:t>
            </a:r>
          </a:p>
          <a:p>
            <a:pPr lvl="0"/>
            <a:r>
              <a:rPr lang="ru-RU" dirty="0"/>
              <a:t>Первый блин комом.</a:t>
            </a:r>
          </a:p>
          <a:p>
            <a:pPr lvl="0"/>
            <a:r>
              <a:rPr lang="ru-RU" dirty="0"/>
              <a:t>Одним выстрелом убить двух зайцев.</a:t>
            </a:r>
          </a:p>
          <a:p>
            <a:pPr lvl="0"/>
            <a:r>
              <a:rPr lang="ru-RU" dirty="0"/>
              <a:t>Семь раз отмерь, один - отрежь.</a:t>
            </a:r>
          </a:p>
          <a:p>
            <a:pPr lvl="0"/>
            <a:r>
              <a:rPr lang="ru-RU" dirty="0"/>
              <a:t>Семеро одного не ждут.</a:t>
            </a:r>
          </a:p>
          <a:p>
            <a:pPr lvl="0"/>
            <a:r>
              <a:rPr lang="ru-RU" dirty="0"/>
              <a:t>За одного битого двух небитых дают.</a:t>
            </a:r>
          </a:p>
          <a:p>
            <a:pPr lvl="0"/>
            <a:r>
              <a:rPr lang="ru-RU" dirty="0"/>
              <a:t>Двум смертям не бывать, а одной не миновать.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143000"/>
            <a:ext cx="70104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2. Два</a:t>
            </a:r>
            <a:endParaRPr lang="ru-RU" dirty="0"/>
          </a:p>
          <a:p>
            <a:pPr lvl="0"/>
            <a:r>
              <a:rPr lang="ru-RU" dirty="0"/>
              <a:t>Два сапога - пара.</a:t>
            </a:r>
          </a:p>
          <a:p>
            <a:pPr lvl="0"/>
            <a:r>
              <a:rPr lang="ru-RU" dirty="0"/>
              <a:t>Одна нога тут - другая там.</a:t>
            </a:r>
          </a:p>
          <a:p>
            <a:pPr lvl="0"/>
            <a:r>
              <a:rPr lang="ru-RU" dirty="0"/>
              <a:t>Одна голова хорошо, а две лучше.</a:t>
            </a:r>
          </a:p>
          <a:p>
            <a:pPr lvl="0"/>
            <a:r>
              <a:rPr lang="ru-RU" dirty="0"/>
              <a:t>Как две капли воды.</a:t>
            </a:r>
          </a:p>
          <a:p>
            <a:pPr lvl="0"/>
            <a:r>
              <a:rPr lang="ru-RU" dirty="0"/>
              <a:t>Меж двух огней.</a:t>
            </a:r>
          </a:p>
          <a:p>
            <a:pPr lvl="0"/>
            <a:r>
              <a:rPr lang="ru-RU" dirty="0"/>
              <a:t>Сидеть меж двух стульев.</a:t>
            </a:r>
          </a:p>
          <a:p>
            <a:pPr lvl="0"/>
            <a:r>
              <a:rPr lang="ru-RU" dirty="0"/>
              <a:t>Скупой платит дважды.</a:t>
            </a:r>
          </a:p>
          <a:p>
            <a:pPr lvl="0"/>
            <a:r>
              <a:rPr lang="ru-RU" dirty="0"/>
              <a:t>Одним выстрелом убить двух зайцев.</a:t>
            </a:r>
          </a:p>
          <a:p>
            <a:pPr lvl="0"/>
            <a:r>
              <a:rPr lang="ru-RU" dirty="0"/>
              <a:t>Хромать на обе ноги.</a:t>
            </a:r>
          </a:p>
          <a:p>
            <a:pPr lvl="0"/>
            <a:r>
              <a:rPr lang="ru-RU" dirty="0"/>
              <a:t>Старый друг лучше новых двух.</a:t>
            </a:r>
          </a:p>
          <a:p>
            <a:pPr lvl="0"/>
            <a:r>
              <a:rPr lang="ru-RU" dirty="0"/>
              <a:t>За одного битого двух небитых дают.</a:t>
            </a:r>
          </a:p>
          <a:p>
            <a:pPr lvl="0"/>
            <a:r>
              <a:rPr lang="ru-RU" dirty="0"/>
              <a:t>Двум смертям не бывать, а одной не миновать.</a:t>
            </a:r>
          </a:p>
          <a:p>
            <a:pPr lvl="0"/>
            <a:r>
              <a:rPr lang="ru-RU" dirty="0"/>
              <a:t>Из двух зол выбирай меньшее.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3000" y="1447800"/>
            <a:ext cx="6781800" cy="4678363"/>
          </a:xfrm>
        </p:spPr>
        <p:txBody>
          <a:bodyPr/>
          <a:lstStyle/>
          <a:p>
            <a:r>
              <a:rPr lang="ru-RU" b="1" dirty="0"/>
              <a:t>3. Три</a:t>
            </a:r>
            <a:endParaRPr lang="ru-RU" dirty="0"/>
          </a:p>
          <a:p>
            <a:pPr lvl="0"/>
            <a:r>
              <a:rPr lang="ru-RU" dirty="0"/>
              <a:t>Заблудиться в трех соснах.</a:t>
            </a:r>
          </a:p>
          <a:p>
            <a:pPr lvl="0"/>
            <a:r>
              <a:rPr lang="ru-RU" dirty="0"/>
              <a:t>Обещанного три года ждут.</a:t>
            </a:r>
          </a:p>
          <a:p>
            <a:pPr lvl="0"/>
            <a:r>
              <a:rPr lang="ru-RU" dirty="0"/>
              <a:t>Рыдать в три ручья.</a:t>
            </a:r>
          </a:p>
          <a:p>
            <a:pPr lvl="0"/>
            <a:r>
              <a:rPr lang="ru-RU" dirty="0"/>
              <a:t>От горшка – три вершка.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24000" y="1371600"/>
            <a:ext cx="6324600" cy="4754563"/>
          </a:xfrm>
        </p:spPr>
        <p:txBody>
          <a:bodyPr/>
          <a:lstStyle/>
          <a:p>
            <a:r>
              <a:rPr lang="ru-RU" b="1" dirty="0"/>
              <a:t>4. Четыре</a:t>
            </a:r>
            <a:endParaRPr lang="ru-RU" dirty="0"/>
          </a:p>
          <a:p>
            <a:pPr lvl="0"/>
            <a:r>
              <a:rPr lang="ru-RU" dirty="0"/>
              <a:t>Конь на четырех ногах, да и то спотыкается.</a:t>
            </a:r>
          </a:p>
          <a:p>
            <a:pPr lvl="0"/>
            <a:r>
              <a:rPr lang="ru-RU" dirty="0"/>
              <a:t>На все четыре стороны.</a:t>
            </a:r>
          </a:p>
          <a:p>
            <a:pPr lvl="0"/>
            <a:r>
              <a:rPr lang="ru-RU" dirty="0"/>
              <a:t>Закрыться в четырех стенах.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143000"/>
            <a:ext cx="8458200" cy="1752600"/>
          </a:xfrm>
        </p:spPr>
        <p:txBody>
          <a:bodyPr anchor="ctr" anchorCtr="1"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Слово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"фольклор" английского происхождения, оно означает: народная мудрость, народное знание.  Историзм и народность – приоритет народного жанра.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Рисунок 3" descr="картинк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01591" y="2438400"/>
            <a:ext cx="4642009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362200" y="1828800"/>
            <a:ext cx="5486400" cy="4297363"/>
          </a:xfrm>
        </p:spPr>
        <p:txBody>
          <a:bodyPr/>
          <a:lstStyle/>
          <a:p>
            <a:r>
              <a:rPr lang="ru-RU" b="1" dirty="0"/>
              <a:t>5. Пять</a:t>
            </a:r>
            <a:endParaRPr lang="ru-RU" dirty="0"/>
          </a:p>
          <a:p>
            <a:pPr lvl="0"/>
            <a:r>
              <a:rPr lang="ru-RU" dirty="0"/>
              <a:t>Знать, как свои пять пальцев</a:t>
            </a:r>
            <a:r>
              <a:rPr lang="ru-RU" dirty="0" smtClean="0"/>
              <a:t>.</a:t>
            </a:r>
          </a:p>
          <a:p>
            <a:r>
              <a:rPr lang="ru-RU" b="1" dirty="0"/>
              <a:t>6. Шесть</a:t>
            </a:r>
            <a:endParaRPr lang="ru-RU" dirty="0"/>
          </a:p>
          <a:p>
            <a:pPr lvl="0"/>
            <a:r>
              <a:rPr lang="ru-RU" dirty="0"/>
              <a:t>Шестое чувство.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19200" y="1447800"/>
            <a:ext cx="6858000" cy="4953000"/>
          </a:xfrm>
        </p:spPr>
        <p:txBody>
          <a:bodyPr/>
          <a:lstStyle/>
          <a:p>
            <a:r>
              <a:rPr lang="ru-RU" b="1" dirty="0"/>
              <a:t>7. Семь</a:t>
            </a:r>
            <a:endParaRPr lang="ru-RU" dirty="0"/>
          </a:p>
          <a:p>
            <a:pPr lvl="0"/>
            <a:r>
              <a:rPr lang="ru-RU" dirty="0"/>
              <a:t>У семи нянек дитя без глазу.</a:t>
            </a:r>
          </a:p>
          <a:p>
            <a:pPr lvl="0"/>
            <a:r>
              <a:rPr lang="ru-RU" dirty="0"/>
              <a:t>Семь раз отмерь, один - отрежь.</a:t>
            </a:r>
          </a:p>
          <a:p>
            <a:pPr lvl="0"/>
            <a:r>
              <a:rPr lang="ru-RU" dirty="0"/>
              <a:t>Семеро с ложкой, один - с сошкой.</a:t>
            </a:r>
          </a:p>
          <a:p>
            <a:pPr lvl="0"/>
            <a:r>
              <a:rPr lang="ru-RU" dirty="0"/>
              <a:t>Семеро одного не ждут.</a:t>
            </a:r>
          </a:p>
          <a:p>
            <a:pPr lvl="0"/>
            <a:r>
              <a:rPr lang="ru-RU" dirty="0"/>
              <a:t>Семь пятниц на неделе.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52600" y="1676400"/>
            <a:ext cx="6172200" cy="4800600"/>
          </a:xfrm>
        </p:spPr>
        <p:txBody>
          <a:bodyPr/>
          <a:lstStyle/>
          <a:p>
            <a:r>
              <a:rPr lang="ru-RU" b="1" dirty="0"/>
              <a:t>8. Восемь</a:t>
            </a:r>
            <a:endParaRPr lang="ru-RU" dirty="0"/>
          </a:p>
          <a:p>
            <a:pPr lvl="0"/>
            <a:r>
              <a:rPr lang="ru-RU" dirty="0"/>
              <a:t>Весна да осень - на день погод восемь.</a:t>
            </a:r>
          </a:p>
          <a:p>
            <a:r>
              <a:rPr lang="ru-RU" b="1" dirty="0"/>
              <a:t>9. Девять</a:t>
            </a:r>
            <a:endParaRPr lang="ru-RU" dirty="0"/>
          </a:p>
          <a:p>
            <a:pPr lvl="0"/>
            <a:r>
              <a:rPr lang="ru-RU" dirty="0"/>
              <a:t>За три девять земель.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08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Книги о пословицах и поговорках</a:t>
            </a:r>
            <a:endParaRPr lang="ru-RU" dirty="0"/>
          </a:p>
        </p:txBody>
      </p:sp>
      <p:pic>
        <p:nvPicPr>
          <p:cNvPr id="7" name="Содержимое 6" descr="28807-297787-19-obl-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4800" y="1752600"/>
            <a:ext cx="3371088" cy="4389437"/>
          </a:xfrm>
        </p:spPr>
      </p:pic>
      <p:pic>
        <p:nvPicPr>
          <p:cNvPr id="10" name="Рисунок 9" descr="кн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57600" y="685800"/>
            <a:ext cx="5145338" cy="5943600"/>
          </a:xfrm>
          <a:prstGeom prst="rect">
            <a:avLst/>
          </a:prstGeom>
        </p:spPr>
      </p:pic>
      <p:pic>
        <p:nvPicPr>
          <p:cNvPr id="11" name="Рисунок 10" descr="посл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62225" y="571500"/>
            <a:ext cx="401955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1143000"/>
            <a:ext cx="54864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Список используемой литературы: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 fontScale="62500" lnSpcReduction="20000"/>
          </a:bodyPr>
          <a:lstStyle/>
          <a:p>
            <a:pPr lvl="0" fontAlgn="base"/>
            <a:r>
              <a:rPr lang="ru-RU" dirty="0" smtClean="0"/>
              <a:t>1. </a:t>
            </a:r>
            <a:r>
              <a:rPr lang="ru-RU" dirty="0" err="1" smtClean="0"/>
              <a:t>Гриценко</a:t>
            </a:r>
            <a:r>
              <a:rPr lang="ru-RU" dirty="0" smtClean="0"/>
              <a:t> З. А. «Пришли мне чтения доброго…». –</a:t>
            </a:r>
          </a:p>
          <a:p>
            <a:pPr lvl="0" fontAlgn="base"/>
            <a:r>
              <a:rPr lang="ru-RU" dirty="0" smtClean="0"/>
              <a:t> М.: «Просвещение», 1999.</a:t>
            </a:r>
          </a:p>
          <a:p>
            <a:pPr lvl="0" fontAlgn="base"/>
            <a:r>
              <a:rPr lang="ru-RU" dirty="0" smtClean="0"/>
              <a:t>2. </a:t>
            </a:r>
            <a:r>
              <a:rPr lang="ru-RU" dirty="0" err="1" smtClean="0"/>
              <a:t>Рудик</a:t>
            </a:r>
            <a:r>
              <a:rPr lang="ru-RU" dirty="0" smtClean="0"/>
              <a:t> О.С.  Развитие речи детей 6-7 лет в свободной    </a:t>
            </a:r>
          </a:p>
          <a:p>
            <a:pPr lvl="0" fontAlgn="base"/>
            <a:r>
              <a:rPr lang="ru-RU" dirty="0" smtClean="0"/>
              <a:t>     деятельности.  – М, 2009.</a:t>
            </a:r>
          </a:p>
          <a:p>
            <a:pPr lvl="0" fontAlgn="base"/>
            <a:r>
              <a:rPr lang="ru-RU" dirty="0" smtClean="0"/>
              <a:t>3.  Соболева А.Е., Краснова С.В. Чтение с увлечением. – М, 2009.</a:t>
            </a:r>
          </a:p>
          <a:p>
            <a:pPr lvl="0" fontAlgn="base"/>
            <a:r>
              <a:rPr lang="ru-RU" dirty="0" smtClean="0"/>
              <a:t>4.  Стародубова Н.А. Развитие речи ребенка. – М, 2003.</a:t>
            </a:r>
          </a:p>
          <a:p>
            <a:pPr lvl="0"/>
            <a:r>
              <a:rPr lang="ru-RU" dirty="0" smtClean="0"/>
              <a:t>5.   </a:t>
            </a:r>
            <a:r>
              <a:rPr lang="ru-RU" dirty="0" err="1" smtClean="0"/>
              <a:t>Бударина</a:t>
            </a:r>
            <a:r>
              <a:rPr lang="ru-RU" dirty="0" smtClean="0"/>
              <a:t> Т.А., </a:t>
            </a:r>
            <a:r>
              <a:rPr lang="ru-RU" dirty="0" err="1" smtClean="0"/>
              <a:t>Корепанова</a:t>
            </a:r>
            <a:r>
              <a:rPr lang="ru-RU" dirty="0" smtClean="0"/>
              <a:t> О.Н. Знакомство детей с русским     народным творчеством. Методическое пособие.- </a:t>
            </a:r>
          </a:p>
          <a:p>
            <a:pPr lvl="0"/>
            <a:r>
              <a:rPr lang="ru-RU" dirty="0" smtClean="0"/>
              <a:t>      С.-Пб.: ДЕТСТВО - ПРЕСС, 2001.</a:t>
            </a:r>
          </a:p>
          <a:p>
            <a:pPr lvl="0"/>
            <a:r>
              <a:rPr lang="ru-RU" dirty="0" smtClean="0"/>
              <a:t>6.    Даль В.И.Пословицы русского народа. -    </a:t>
            </a:r>
          </a:p>
          <a:p>
            <a:pPr lvl="0"/>
            <a:r>
              <a:rPr lang="ru-RU" dirty="0" smtClean="0"/>
              <a:t>        М.: </a:t>
            </a:r>
            <a:r>
              <a:rPr lang="ru-RU" dirty="0" err="1" smtClean="0"/>
              <a:t>Изд-воЭКСМО</a:t>
            </a:r>
            <a:r>
              <a:rPr lang="ru-RU" dirty="0" smtClean="0"/>
              <a:t>- Пресс, Изд-во ННН-2002.</a:t>
            </a:r>
          </a:p>
          <a:p>
            <a:pPr lvl="0"/>
            <a:r>
              <a:rPr lang="ru-RU" dirty="0" smtClean="0"/>
              <a:t>7.     Детство: Программа развития и воспитания детей в </a:t>
            </a:r>
            <a:r>
              <a:rPr lang="ru-RU" dirty="0" err="1" smtClean="0"/>
              <a:t>д</a:t>
            </a:r>
            <a:r>
              <a:rPr lang="ru-RU" dirty="0" smtClean="0"/>
              <a:t>/с /</a:t>
            </a:r>
          </a:p>
          <a:p>
            <a:pPr lvl="0"/>
            <a:r>
              <a:rPr lang="ru-RU" dirty="0" smtClean="0"/>
              <a:t>        План-программа </a:t>
            </a:r>
            <a:r>
              <a:rPr lang="ru-RU" dirty="0" err="1" smtClean="0"/>
              <a:t>пед</a:t>
            </a:r>
            <a:r>
              <a:rPr lang="ru-RU" dirty="0" smtClean="0"/>
              <a:t>. процесса в </a:t>
            </a:r>
            <a:r>
              <a:rPr lang="ru-RU" dirty="0" err="1" smtClean="0"/>
              <a:t>д</a:t>
            </a:r>
            <a:r>
              <a:rPr lang="ru-RU" dirty="0" smtClean="0"/>
              <a:t>/с: Метод, пособие для   воспитателей </a:t>
            </a:r>
            <a:r>
              <a:rPr lang="ru-RU" dirty="0" err="1" smtClean="0"/>
              <a:t>д</a:t>
            </a:r>
            <a:r>
              <a:rPr lang="ru-RU" dirty="0" smtClean="0"/>
              <a:t>/сада/ Сост. </a:t>
            </a:r>
            <a:r>
              <a:rPr lang="ru-RU" dirty="0" err="1" smtClean="0"/>
              <a:t>Н.В.Еончарова</a:t>
            </a:r>
            <a:r>
              <a:rPr lang="ru-RU" dirty="0" smtClean="0"/>
              <a:t> и др.- 2-е изд. - СПб.: ДЕТСТВО-ПРЕСС,2000.</a:t>
            </a:r>
          </a:p>
          <a:p>
            <a:pPr lvl="0"/>
            <a:r>
              <a:rPr lang="ru-RU" dirty="0" smtClean="0"/>
              <a:t>8.    Старинные русские пословицы и поговорки/ Вступ. статья, сост., примеч. В.П.Аникина;- 2-е доп.изд.- </a:t>
            </a:r>
            <a:r>
              <a:rPr lang="ru-RU" dirty="0" err="1" smtClean="0"/>
              <a:t>М.:Дет</a:t>
            </a:r>
            <a:r>
              <a:rPr lang="ru-RU" dirty="0" smtClean="0"/>
              <a:t>. лит.,1984.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305800" cy="914400"/>
          </a:xfrm>
        </p:spPr>
        <p:txBody>
          <a:bodyPr>
            <a:noAutofit/>
          </a:bodyPr>
          <a:lstStyle/>
          <a:p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838200"/>
            <a:ext cx="8382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Ценность фольклора заключается в том, что с его помощью взрослый легко устанавливает с ребёнком эмоциональный контакт, обогащает чувства и речь ребёнка, формирует отношение к окружающему миру, т.е. играет полноценную роль во всестороннем развитии.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взрослый и ребё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895600"/>
            <a:ext cx="5181599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153400" cy="5410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Произведение устного народного творчества имеют огромное познавательное и воспитательное значение.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Фольклор даёт прекрасные образы русской речи, подражание которым позволяют ребёнку успешнее овладевать родным языком. Отсутствие в речи эпитетов, сравнений, образных выражений обедняет, упрощает речь, превращает её в маловыразительную, скучную, однообразную, малоприятную. Без яркости и выразительности речь блекнет и тускнеет. Фольклор позволяет ребёнку успешно овладевать родным языком и речью; произведения устного народного творчества ритмичны, что позволяет ребенку держать темп, варьировать интонации, контролировать дыхание.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8839200" cy="20574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Пословицы и поговорки называют жемчужинами народного творчества; они оказывают воздействие не только на разум, но и на чувства человека; поучения, заключённые в них, легко воспринимаются и запоминаются. </a:t>
            </a:r>
            <a:endParaRPr lang="ru-RU" sz="4500" dirty="0"/>
          </a:p>
        </p:txBody>
      </p:sp>
      <p:pic>
        <p:nvPicPr>
          <p:cNvPr id="4" name="Рисунок 3" descr="за двумя зайцами погонишься...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96888" y="3124200"/>
            <a:ext cx="461351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0668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Нравственные заповеди лучше усваиваются ребенком не через прямые наставления, а через пословицы и поговорки. Они образны, поэтичны, наделены сравнениями. Использовать пословицу можно в любой ситуации. </a:t>
            </a:r>
            <a:endParaRPr lang="ru-RU" sz="2400" dirty="0"/>
          </a:p>
        </p:txBody>
      </p:sp>
      <p:pic>
        <p:nvPicPr>
          <p:cNvPr id="3" name="Рисунок 2" descr="не рой другому яму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0302" y="2667000"/>
            <a:ext cx="4303395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066800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Например, медлительному Даниле можно сказать: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"Семеро одного не ждут".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емеро одного не жду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9600" y="1981200"/>
            <a:ext cx="8077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9906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кто-то неаккуратно оделся, можно сказать: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"Поспешишь – людей насмешишь!".  </a:t>
            </a:r>
            <a:endParaRPr lang="ru-RU" sz="2400" dirty="0"/>
          </a:p>
        </p:txBody>
      </p:sp>
      <p:pic>
        <p:nvPicPr>
          <p:cNvPr id="3" name="Рисунок 2" descr="поспешь, людей насмешиш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0"/>
            <a:ext cx="78486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616</TotalTime>
  <Words>730</Words>
  <PresentationFormat>Экран (4:3)</PresentationFormat>
  <Paragraphs>156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Слайд 1</vt:lpstr>
      <vt:lpstr>         Два мира есть у человека,           Один, который нас творил,              Другой, который мы от века             Творим по мере наших сил.                                            Н.Заболоцкий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Тише едешь, дальше будешь. </vt:lpstr>
      <vt:lpstr>Крепкую дружбу и водой не разольёшь.</vt:lpstr>
      <vt:lpstr>Один в поле не воин</vt:lpstr>
      <vt:lpstr>Под лежачий камень, вода не течёт.</vt:lpstr>
      <vt:lpstr>Семь раз отмерь, один раз отрежь</vt:lpstr>
      <vt:lpstr>Слайд 20</vt:lpstr>
      <vt:lpstr>Слайд 21</vt:lpstr>
      <vt:lpstr>Уши вянут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Книги о пословицах и поговорках</vt:lpstr>
      <vt:lpstr>    Список используемой литературы: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49</cp:revision>
  <dcterms:created xsi:type="dcterms:W3CDTF">2013-01-27T08:35:10Z</dcterms:created>
  <dcterms:modified xsi:type="dcterms:W3CDTF">2013-08-09T10:23:19Z</dcterms:modified>
</cp:coreProperties>
</file>