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8" r:id="rId9"/>
    <p:sldId id="267" r:id="rId10"/>
    <p:sldId id="263" r:id="rId11"/>
    <p:sldId id="264" r:id="rId12"/>
    <p:sldId id="265" r:id="rId13"/>
    <p:sldId id="269" r:id="rId14"/>
    <p:sldId id="270" r:id="rId15"/>
    <p:sldId id="271" r:id="rId16"/>
    <p:sldId id="282" r:id="rId17"/>
    <p:sldId id="272" r:id="rId18"/>
    <p:sldId id="273" r:id="rId19"/>
    <p:sldId id="274" r:id="rId20"/>
    <p:sldId id="276" r:id="rId21"/>
    <p:sldId id="275" r:id="rId22"/>
    <p:sldId id="277" r:id="rId23"/>
    <p:sldId id="279" r:id="rId24"/>
    <p:sldId id="278" r:id="rId25"/>
    <p:sldId id="280" r:id="rId26"/>
    <p:sldId id="281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6F093-1254-40B9-A80C-BAEE31B3DA93}" type="datetimeFigureOut">
              <a:rPr lang="ru-RU" smtClean="0"/>
              <a:pPr/>
              <a:t>05.01.2011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1E37E-F885-4CCF-AFBD-9A72B5591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1E37E-F885-4CCF-AFBD-9A72B559170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1E37E-F885-4CCF-AFBD-9A72B559170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8FB3-070D-4BEB-81A7-8DE90340A3A9}" type="datetime1">
              <a:rPr lang="ru-RU" smtClean="0"/>
              <a:pPr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B0FE-220B-4265-A8F4-36BCBA6D2F5D}" type="datetime1">
              <a:rPr lang="ru-RU" smtClean="0"/>
              <a:pPr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C21-70E8-416A-9C0E-FFDFEDC424BF}" type="datetime1">
              <a:rPr lang="ru-RU" smtClean="0"/>
              <a:pPr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8E9B-1140-44B2-9087-0454955DAE16}" type="datetime1">
              <a:rPr lang="ru-RU" smtClean="0"/>
              <a:pPr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F255-9DD8-4E5F-836C-E11B690357EE}" type="datetime1">
              <a:rPr lang="ru-RU" smtClean="0"/>
              <a:pPr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C374-29B2-476A-B895-6E20B42631D7}" type="datetime1">
              <a:rPr lang="ru-RU" smtClean="0"/>
              <a:pPr/>
              <a:t>05.01.2011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0AD2-8970-4AB5-A6E6-B00181F0C049}" type="datetime1">
              <a:rPr lang="ru-RU" smtClean="0"/>
              <a:pPr/>
              <a:t>05.01.2011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09DE-1C43-47A1-9454-56917994E4D2}" type="datetime1">
              <a:rPr lang="ru-RU" smtClean="0"/>
              <a:pPr/>
              <a:t>05.01.2011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85FC-EE2A-451A-90E6-842A41E8DE0C}" type="datetime1">
              <a:rPr lang="ru-RU" smtClean="0"/>
              <a:pPr/>
              <a:t>05.01.2011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A5B-5763-4165-9032-8E2B9CB89B54}" type="datetime1">
              <a:rPr lang="ru-RU" smtClean="0"/>
              <a:pPr/>
              <a:t>05.01.2011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722E-A23F-4056-9887-0D3C4922EDF7}" type="datetime1">
              <a:rPr lang="ru-RU" smtClean="0"/>
              <a:pPr/>
              <a:t>05.01.2011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0">
              <a:srgbClr val="9CB86E"/>
            </a:gs>
            <a:gs pos="20000">
              <a:srgbClr val="156B13"/>
            </a:gs>
            <a:gs pos="2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7669A-9778-48B4-8952-94B3901A537D}" type="datetime1">
              <a:rPr lang="ru-RU" smtClean="0"/>
              <a:pPr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2000">
              <a:schemeClr val="accent3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8215370" cy="2600343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                               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Презентация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«Множества и операции над ними.   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Решение задач с помощью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кругов Эйлера»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08" y="5000636"/>
            <a:ext cx="6400800" cy="1209668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Автор: учитель математики</a:t>
            </a: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МОУ ООШ с. Цепочкино</a:t>
            </a: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                              Саламатова А. Г.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928670"/>
            <a:ext cx="8643998" cy="542928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1) Пересечением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множества А и В называют множество, 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состоящие из всех общих элементов множеств А и В.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Пересечение множеств А и В обозначают так: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А∩В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Можно записать и так: А∩В = {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|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А и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В}. </a:t>
            </a:r>
          </a:p>
          <a:p>
            <a:pPr>
              <a:buNone/>
            </a:pPr>
            <a:r>
              <a:rPr lang="ru-RU" sz="2400" dirty="0" smtClean="0"/>
              <a:t>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Например,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если А = {3; 9; 12} и В = {1; 3; 5; 7; 9; 11}, то А∩В = {3; 9};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если А = {10; 20; …; 100} и В = {6; 12; 18;…}, то А∩В = {30; 60; 90}. 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500858" cy="511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Операции над множествами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357430"/>
            <a:ext cx="285752" cy="2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357430"/>
            <a:ext cx="285752" cy="2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857496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Задание 4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1. Даны множества: А = {2; 3; 8}, В = {2; 3; 8; 11},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С = {5; 11}.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Найдите: 1) А∩В;  2) А∩С;  3) С∩В.</a:t>
            </a:r>
          </a:p>
          <a:p>
            <a:pPr>
              <a:buNone/>
            </a:pPr>
            <a:endParaRPr lang="ru-RU" sz="26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2. Даны множества: А – множества всех натуральных чисел, кратных 10, В = {1; 2; 3;…, 41}.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Найдите  А∩В.</a:t>
            </a:r>
          </a:p>
          <a:p>
            <a:pPr>
              <a:buNone/>
            </a:pPr>
            <a:endParaRPr lang="ru-RU" sz="26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3. Даны множества: А = {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},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{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},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{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}. Найдите (А∩В)∩С.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215106" cy="511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Операции над множествами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550072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2) Объединением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множеств А и В называют множество,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состоящее из всех элементов, которые принадлежат хотя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бы одному из этих множеств.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Объединение множеств А и В обозначают так: </a:t>
            </a:r>
            <a:r>
              <a:rPr lang="ru-RU" sz="2400" b="1" dirty="0" smtClean="0">
                <a:solidFill>
                  <a:srgbClr val="FFC000"/>
                </a:solidFill>
              </a:rPr>
              <a:t>АUВ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r>
              <a:rPr lang="ru-RU" sz="2400" b="1" dirty="0" smtClean="0"/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Можно записать и так: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АUВ = {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|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А или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В}.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Например,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если А = {3; 9; 12} и В = {1; 3; 5; 7; 9; 11},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то АUВ = {1; 3; 5; 7; 9; 11; 12}.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500858" cy="511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Операции над множествами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714620"/>
            <a:ext cx="285752" cy="2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714620"/>
            <a:ext cx="285752" cy="2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137" t="5682" b="5227"/>
          <a:stretch>
            <a:fillRect/>
          </a:stretch>
        </p:blipFill>
        <p:spPr bwMode="auto">
          <a:xfrm>
            <a:off x="3214678" y="3214686"/>
            <a:ext cx="1714512" cy="145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Задание 5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1. Даны множества: А = {2; 3; 8}, В = {2; 3; 8; 11}, С = {5; 11}.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Найдите: 1) АUВ;  2) АUС;  3) СUВ.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2. Даны множества: А = {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},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{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},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{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}.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Найдите (АUВ)UС.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643734" cy="511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Операции над множествами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3) Разность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 и В это множество элементов А, не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принадлежащих В.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Разность А и В обозначают так: </a:t>
            </a:r>
            <a:r>
              <a:rPr lang="ru-RU" sz="2400" b="1" dirty="0" smtClean="0">
                <a:solidFill>
                  <a:srgbClr val="FFC000"/>
                </a:solidFill>
              </a:rPr>
              <a:t>А\ В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 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Например, если А = {2; 4; 6; 8; 10} и В = {5; 10; 15; 20},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то  А\ В={2; 4; 6; 8}.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500858" cy="439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Операции над множествами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683" t="4043" b="2964"/>
          <a:stretch>
            <a:fillRect/>
          </a:stretch>
        </p:blipFill>
        <p:spPr bwMode="auto">
          <a:xfrm>
            <a:off x="3000364" y="2786058"/>
            <a:ext cx="2000264" cy="175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4) Дополнение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множества А обозначают так: Ā.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Дополнение множества до множества К: </a:t>
            </a:r>
            <a:r>
              <a:rPr lang="ru-RU" sz="2400" b="1" dirty="0" smtClean="0">
                <a:solidFill>
                  <a:srgbClr val="FFC000"/>
                </a:solidFill>
              </a:rPr>
              <a:t>Ā = К\А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Например, если А = {3; 6; 9; 12} и К = {1; 2; 3; 4; 5; 6; …},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то Ā = {1; 2; 4; 5; 7; 8; 10; 11; 13; …}. 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357982" cy="5826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Операции над множествами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4808" t="4934" r="8653" b="16118"/>
          <a:stretch>
            <a:fillRect/>
          </a:stretch>
        </p:blipFill>
        <p:spPr bwMode="auto">
          <a:xfrm>
            <a:off x="3205748" y="2492369"/>
            <a:ext cx="1937756" cy="172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7000924" cy="10715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7786742" cy="471490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>
              <a:lnSpc>
                <a:spcPct val="90000"/>
              </a:lnSpc>
            </a:pPr>
            <a:endParaRPr lang="ru-RU" sz="20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endParaRPr lang="ru-RU" sz="20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ЭЙЛЕР Леонард (1707-1783),</a:t>
            </a:r>
          </a:p>
          <a:p>
            <a:pPr algn="l">
              <a:lnSpc>
                <a:spcPct val="90000"/>
              </a:lnSpc>
            </a:pP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российский ученый — математик,</a:t>
            </a:r>
          </a:p>
          <a:p>
            <a:pPr algn="l">
              <a:lnSpc>
                <a:spcPct val="90000"/>
              </a:lnSpc>
            </a:pP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механик, физик и астроном.</a:t>
            </a:r>
          </a:p>
          <a:p>
            <a:pPr algn="l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Picture 10" descr="эйлер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714348" y="1835078"/>
            <a:ext cx="2286016" cy="2523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1571636" cy="1227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3" descr="рис3"/>
          <p:cNvPicPr>
            <a:picLocks noChangeAspect="1" noChangeArrowheads="1"/>
          </p:cNvPicPr>
          <p:nvPr/>
        </p:nvPicPr>
        <p:blipFill>
          <a:blip r:embed="rId4"/>
          <a:srcRect l="19127" t="17467" r="41292" b="22461"/>
          <a:stretch>
            <a:fillRect/>
          </a:stretch>
        </p:blipFill>
        <p:spPr bwMode="auto">
          <a:xfrm>
            <a:off x="4929190" y="3786190"/>
            <a:ext cx="1500198" cy="140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4" descr="Рис4"/>
          <p:cNvPicPr>
            <a:picLocks noChangeAspect="1" noChangeArrowheads="1"/>
          </p:cNvPicPr>
          <p:nvPr/>
        </p:nvPicPr>
        <p:blipFill>
          <a:blip r:embed="rId5"/>
          <a:srcRect l="16754" t="11203" r="42880" b="37473"/>
          <a:stretch>
            <a:fillRect/>
          </a:stretch>
        </p:blipFill>
        <p:spPr bwMode="auto">
          <a:xfrm>
            <a:off x="6786578" y="2071678"/>
            <a:ext cx="1500198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 b="7702"/>
          <a:stretch>
            <a:fillRect/>
          </a:stretch>
        </p:blipFill>
        <p:spPr bwMode="auto">
          <a:xfrm>
            <a:off x="6786578" y="3844612"/>
            <a:ext cx="1571636" cy="1285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1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Расположите 4 элемента в двух множествах так, чтобы в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каждом из них было по 3 элемента.</a:t>
            </a:r>
          </a:p>
          <a:p>
            <a:pPr>
              <a:buNone/>
            </a:pP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857916" cy="5111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14620"/>
            <a:ext cx="4572032" cy="310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2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Множества А и В содержат соответственно 5 и 6 элементов,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а множество А ∩ В – 2 элемента. Сколько элементов в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множестве  А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U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 В?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857916" cy="5111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28934"/>
            <a:ext cx="4835293" cy="324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857916" cy="511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3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Каждая семья, живущая в нашем доме, выписывает или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газету, или журнал, или и то и другое вместе. 75 семей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выписывают газету, а 27 семей выписывают журнал и лишь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13 семей выписывают и журнал, и газету. Сколько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семей живет в нашем доме?</a:t>
            </a:r>
          </a:p>
          <a:p>
            <a:pPr>
              <a:buFont typeface="Wingdings" pitchFamily="2" charset="2"/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1420"/>
          <a:stretch>
            <a:fillRect/>
          </a:stretch>
        </p:blipFill>
        <p:spPr bwMode="auto">
          <a:xfrm>
            <a:off x="2143108" y="3429000"/>
            <a:ext cx="4958087" cy="322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 descr="FLOWERS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142984"/>
            <a:ext cx="2143140" cy="2500330"/>
          </a:xfrm>
          <a:prstGeom prst="rect">
            <a:avLst/>
          </a:prstGeom>
        </p:spPr>
      </p:pic>
      <p:pic>
        <p:nvPicPr>
          <p:cNvPr id="6" name="Рисунок 5" descr="3d_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142984"/>
            <a:ext cx="2143140" cy="25003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1254" t="4301" r="8487" b="6989"/>
          <a:stretch>
            <a:fillRect/>
          </a:stretch>
        </p:blipFill>
        <p:spPr bwMode="auto">
          <a:xfrm>
            <a:off x="142844" y="1142984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5882" t="5445" r="8823" b="10396"/>
          <a:stretch>
            <a:fillRect/>
          </a:stretch>
        </p:blipFill>
        <p:spPr bwMode="auto">
          <a:xfrm>
            <a:off x="142844" y="4143380"/>
            <a:ext cx="20002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мяч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6" y="4143380"/>
            <a:ext cx="2071702" cy="2400303"/>
          </a:xfrm>
          <a:prstGeom prst="rect">
            <a:avLst/>
          </a:prstGeom>
        </p:spPr>
      </p:pic>
      <p:pic>
        <p:nvPicPr>
          <p:cNvPr id="18" name="Рисунок 17" descr="v_030.bmp"/>
          <p:cNvPicPr/>
          <p:nvPr/>
        </p:nvPicPr>
        <p:blipFill>
          <a:blip r:embed="rId8"/>
          <a:stretch>
            <a:fillRect/>
          </a:stretch>
        </p:blipFill>
        <p:spPr>
          <a:xfrm>
            <a:off x="6929454" y="4143380"/>
            <a:ext cx="2071702" cy="237700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72528" y="6429396"/>
            <a:ext cx="214314" cy="222249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fld id="{38B1D308-6BAF-4CF9-9AB6-64923A6D5500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2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Рисунок 22" descr="попуг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7422" y="4143380"/>
            <a:ext cx="2143140" cy="24288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71802" y="285728"/>
            <a:ext cx="292895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Множества</a:t>
            </a:r>
            <a:endParaRPr lang="ru-RU" sz="3600" dirty="0"/>
          </a:p>
        </p:txBody>
      </p:sp>
      <p:pic>
        <p:nvPicPr>
          <p:cNvPr id="14" name="Рисунок 13" descr="100.jpg"/>
          <p:cNvPicPr>
            <a:picLocks noChangeAspect="1"/>
          </p:cNvPicPr>
          <p:nvPr/>
        </p:nvPicPr>
        <p:blipFill>
          <a:blip r:embed="rId10"/>
          <a:srcRect r="34285"/>
          <a:stretch>
            <a:fillRect/>
          </a:stretch>
        </p:blipFill>
        <p:spPr>
          <a:xfrm>
            <a:off x="7000892" y="1142984"/>
            <a:ext cx="2000296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857916" cy="439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4360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4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 школьной спартакиаде каждый из 25 учеников 9 –го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класса выполнил норматив или  по бегу, или по прыжкам в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высоту. Оба норматива выполнили 7 человек, а 11 учеников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выполнили норматив по бегу, но не выполнили норматив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 прыжкам в высоту. Сколько учеников  выполнили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норматив: а) по бегу; б) по прыжкам в высоту; в) по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прыжкам при условии, что не выполнен норматив по бегу?  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357694"/>
            <a:ext cx="3609640" cy="228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857916" cy="4397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5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Из 52 школьников 23 собирают значки, 35 собирают марки,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а 16 – и значки, и марки. Остальные не увлекаются 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коллекционированием. Сколько школьников  не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увлекаются  коллекционированием?</a:t>
            </a:r>
            <a:endParaRPr lang="ru-RU" sz="2400" b="1" dirty="0" smtClean="0">
              <a:solidFill>
                <a:schemeClr val="hlink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  <a:p>
            <a:pPr>
              <a:buNone/>
            </a:pPr>
            <a:endParaRPr lang="ru-RU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71810"/>
            <a:ext cx="62151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7216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6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Каждый из учеников 9-го класса в зимние каникулы ровно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два раза был в театре, посмотрев  спектакли А, В или С. При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этом спектакли А, В, С видели соответственно 25, 12 и 23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ученика. Сколько учеников в классе? 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14480" y="274639"/>
            <a:ext cx="5929354" cy="4397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6124"/>
            <a:ext cx="456142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000792" cy="4397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7216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7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воскресенье 19 учеников нашего класса побывали в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планетарии, 10 – в цирке и 6 – на стадионе. Планетарий и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цирк    посетили 5 учеников; планетарий и стадион-3; цирк и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стадион -1. Сколько учеников в нашем классе, если никто не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успел посетить все три места, а три ученика не посетили ни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одного места?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876"/>
            <a:ext cx="4050604" cy="299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786478" cy="439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8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В одном классе 25 учеников. Из них 7 любят груши,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11 – черешню. Двое любят груши и черешню; 6 – груши и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яблоки; 5 – яблоки и черешню. Но есть в классе два ученика,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которые любят всё и четверо  таких, что не любят фруктов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вообще. Сколько  учеников этого класса любят яблоки?</a:t>
            </a:r>
            <a:endParaRPr lang="ru-RU" sz="2400" dirty="0" smtClean="0">
              <a:solidFill>
                <a:schemeClr val="hlink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00438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857916" cy="439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9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 уроке литературы учитель решил узнать, кто из 40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учеников 9 –го класса читал книги А, В, С.  Результаты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опроса выглядели так: книгу А прочитали 25 учеников,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книгу В – 22 ученика, книгу С – 22 ученика; одну из книг А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или В прочитали 33 ученика, одну из книг А или С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прочитали 32 ученика, одну из книг В или С – 31 ученик.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Все три книги прочитали 10 учеников.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Сколько учеников: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а) прочитали только по одной книге;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б) прочитали ровно две книги;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в) не прочили ни одной из указанных книг?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9. Решение:</a:t>
            </a:r>
          </a:p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а) </a:t>
            </a: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                                      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Ответ: 15 учеников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б)                                            в)</a:t>
            </a: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Ответ: 12 учеников                    Ответ: 3 ученика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857916" cy="439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2786082" cy="209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2241638" cy="188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786190"/>
            <a:ext cx="2357454" cy="20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86190"/>
            <a:ext cx="2357454" cy="20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10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 зимних каникулах из 36 учащихся класса только двое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просидели дома, а 25 ребят ходили в кино, 15 – в театр,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17 – в цирк. Кино и театр посетили 11 человек, кино и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цирк – 10, театр и цирк – 4.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Сколько  ребят  побывало  и в кино, и в театре, и в цирке?</a:t>
            </a:r>
          </a:p>
          <a:p>
            <a:pPr>
              <a:buNone/>
            </a:pPr>
            <a:endParaRPr lang="ru-RU" sz="2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000792" cy="439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</a:rPr>
              <a:t>Литература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[1] Алгебра, 9 класс. В 2 ч. Ч. 2. Задачник  для учащихся общеобразовательных  учреждений   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/ [А. Г. Мордкович, Л.А. Александрова и др.] -12-е изд., </a:t>
            </a:r>
            <a:r>
              <a:rPr lang="ru-RU" sz="2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испр</a:t>
            </a: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- М.: Мнемозина, 2010. </a:t>
            </a:r>
          </a:p>
          <a:p>
            <a:pPr>
              <a:buNone/>
            </a:pPr>
            <a:endParaRPr lang="ru-RU" sz="2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[2] Занимательная  математика. 5 – 11 классы. Авт.- сост. Т.Д. Гаврилова. – Волгоград: Учитель, 2005. – 96 с. </a:t>
            </a:r>
          </a:p>
          <a:p>
            <a:pPr>
              <a:buNone/>
            </a:pPr>
            <a:endParaRPr lang="ru-RU" sz="2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[3] Математика 6 класс: учеб. для </a:t>
            </a:r>
            <a:r>
              <a:rPr lang="ru-RU" sz="2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общеобразоват</a:t>
            </a: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учреждений  / Г.В. Дорофеев, И.Ф. 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</a:t>
            </a:r>
            <a:r>
              <a:rPr lang="ru-RU" sz="2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Шарыгин</a:t>
            </a: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С.Б. Суворова и др./; под ред. Г.В. Дорофеева, И.Ф. Шарыгина; Рос. акад. наук, Рос. акад. образования, изд-во «Просвещение». – 11 –е изд. - М.: Просвещение, 2010. – 303 с.: ил.</a:t>
            </a:r>
          </a:p>
          <a:p>
            <a:pPr>
              <a:buNone/>
            </a:pP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58579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FFDA3F"/>
                </a:solidFill>
              </a:rPr>
              <a:t>    </a:t>
            </a:r>
            <a:r>
              <a:rPr lang="ru-RU" dirty="0" smtClean="0">
                <a:solidFill>
                  <a:srgbClr val="FFDA3F"/>
                </a:solidFill>
              </a:rPr>
              <a:t>  Множество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 совокупность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объектов,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объединенных по какому –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нибудь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признаку. </a:t>
            </a:r>
            <a:endParaRPr lang="ru-RU" sz="9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Множества обозначают большими буквами латинского алфавита: </a:t>
            </a:r>
            <a:r>
              <a:rPr lang="ru-RU" dirty="0" smtClean="0">
                <a:solidFill>
                  <a:srgbClr val="FFDA3F"/>
                </a:solidFill>
              </a:rPr>
              <a:t>А, В, С, </a:t>
            </a:r>
            <a:r>
              <a:rPr lang="en-US" dirty="0" smtClean="0">
                <a:solidFill>
                  <a:srgbClr val="FFDA3F"/>
                </a:solidFill>
              </a:rPr>
              <a:t>D</a:t>
            </a:r>
            <a:r>
              <a:rPr lang="ru-RU" dirty="0" smtClean="0">
                <a:solidFill>
                  <a:schemeClr val="hlink"/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т. д.</a:t>
            </a:r>
            <a:endParaRPr lang="ru-RU" sz="9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ru-RU" sz="900" dirty="0" smtClean="0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accent1"/>
                </a:solidFill>
              </a:rPr>
              <a:t>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Обозначения некоторых числовых множеств: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hlink"/>
                </a:solidFill>
              </a:rPr>
              <a:t>     </a:t>
            </a:r>
            <a:r>
              <a:rPr lang="ru-RU" dirty="0" smtClean="0">
                <a:solidFill>
                  <a:srgbClr val="FFDA3F"/>
                </a:solidFill>
              </a:rPr>
              <a:t> </a:t>
            </a:r>
            <a:r>
              <a:rPr lang="en-US" dirty="0" smtClean="0">
                <a:solidFill>
                  <a:srgbClr val="FFDA3F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множество натуральных чисел;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DA3F"/>
                </a:solidFill>
              </a:rPr>
              <a:t> </a:t>
            </a:r>
            <a:r>
              <a:rPr lang="en-US" dirty="0" smtClean="0">
                <a:solidFill>
                  <a:srgbClr val="FFDA3F"/>
                </a:solidFill>
              </a:rPr>
              <a:t>Z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 множество целых чисел;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   </a:t>
            </a:r>
            <a:r>
              <a:rPr lang="en-US" dirty="0" smtClean="0">
                <a:solidFill>
                  <a:srgbClr val="FFDA3F"/>
                </a:solidFill>
              </a:rPr>
              <a:t>Q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 множество рациональных чисел;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DA3F"/>
                </a:solidFill>
              </a:rPr>
              <a:t> </a:t>
            </a:r>
            <a:r>
              <a:rPr lang="en-US" dirty="0" smtClean="0">
                <a:solidFill>
                  <a:srgbClr val="FFDA3F"/>
                </a:solidFill>
              </a:rPr>
              <a:t>I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 множество иррациональных чисел;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DA3F"/>
                </a:solidFill>
              </a:rPr>
              <a:t> </a:t>
            </a:r>
            <a:r>
              <a:rPr lang="en-US" dirty="0" smtClean="0">
                <a:solidFill>
                  <a:srgbClr val="FFDA3F"/>
                </a:solidFill>
              </a:rPr>
              <a:t>R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 множество действительных чисел.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286520"/>
            <a:ext cx="214314" cy="220641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fld id="{38B1D308-6BAF-4CF9-9AB6-64923A6D5500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3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14290"/>
            <a:ext cx="3643338" cy="4397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Виды множеств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DA3F"/>
                </a:solidFill>
                <a:ea typeface="Arial" charset="0"/>
                <a:cs typeface="Arial" charset="0"/>
              </a:rPr>
              <a:t>Равные множества</a:t>
            </a:r>
            <a:endParaRPr lang="ru-RU" b="1" dirty="0" smtClean="0">
              <a:ea typeface="Arial" charset="0"/>
              <a:cs typeface="Arial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{А, Е, Ё, И, О, У, Ы, Э, Ю, Я} = {Э, Е, А, Ё, Я, О, Ы, И, У, Ю}</a:t>
            </a:r>
          </a:p>
          <a:p>
            <a:pPr>
              <a:buFont typeface="Wingdings" pitchFamily="2" charset="2"/>
              <a:buNone/>
            </a:pPr>
            <a:endParaRPr lang="ru-RU" sz="3600" dirty="0" smtClean="0">
              <a:solidFill>
                <a:srgbClr val="FFDA3F"/>
              </a:solidFill>
            </a:endParaRPr>
          </a:p>
          <a:p>
            <a:r>
              <a:rPr lang="ru-RU" b="1" dirty="0" smtClean="0">
                <a:solidFill>
                  <a:srgbClr val="FFDA3F"/>
                </a:solidFill>
              </a:rPr>
              <a:t>Конечные множества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 = {2; 3; 5; 7; 11; 13};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{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| 5&lt; 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&lt;12} </a:t>
            </a:r>
            <a:endParaRPr lang="ru-RU" b="1" dirty="0" smtClean="0">
              <a:solidFill>
                <a:schemeClr val="accent3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ru-RU" sz="3600" dirty="0" smtClean="0">
              <a:solidFill>
                <a:srgbClr val="FFDA3F"/>
              </a:solidFill>
              <a:ea typeface="Arial" charset="0"/>
              <a:cs typeface="Arial" charset="0"/>
            </a:endParaRPr>
          </a:p>
          <a:p>
            <a:r>
              <a:rPr lang="ru-RU" b="1" dirty="0" smtClean="0">
                <a:solidFill>
                  <a:srgbClr val="FFDA3F"/>
                </a:solidFill>
                <a:ea typeface="Arial" charset="0"/>
                <a:cs typeface="Arial" charset="0"/>
              </a:rPr>
              <a:t>Бесконечные множества   </a:t>
            </a:r>
            <a:r>
              <a:rPr lang="ru-RU" sz="3600" dirty="0" smtClean="0">
                <a:solidFill>
                  <a:srgbClr val="FFDA3F"/>
                </a:solidFill>
                <a:ea typeface="Arial" charset="0"/>
                <a:cs typeface="Arial" charset="0"/>
              </a:rPr>
              <a:t>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{1; 4; 9; 16; 25; …}; {10; 20; 30; 40; 50; …}; </a:t>
            </a:r>
            <a:endParaRPr lang="ru-RU" b="1" dirty="0" smtClean="0">
              <a:solidFill>
                <a:schemeClr val="accent3">
                  <a:lumMod val="60000"/>
                  <a:lumOff val="40000"/>
                </a:schemeClr>
              </a:solidFill>
              <a:ea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3600" dirty="0" smtClean="0">
                <a:ea typeface="Arial" charset="0"/>
                <a:cs typeface="Arial" charset="0"/>
              </a:rPr>
              <a:t>   </a:t>
            </a:r>
          </a:p>
          <a:p>
            <a:r>
              <a:rPr lang="ru-RU" b="1" dirty="0" smtClean="0">
                <a:solidFill>
                  <a:srgbClr val="FFDA3F"/>
                </a:solidFill>
                <a:ea typeface="Arial" charset="0"/>
                <a:cs typeface="Arial" charset="0"/>
              </a:rPr>
              <a:t>Пустое множество</a:t>
            </a:r>
            <a:r>
              <a:rPr lang="ru-RU" sz="3600" dirty="0" smtClean="0">
                <a:ea typeface="Arial" charset="0"/>
                <a:cs typeface="Arial" charset="0"/>
              </a:rPr>
              <a:t>  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обозначается символом </a:t>
            </a:r>
            <a:r>
              <a:rPr lang="en-US" sz="3600" dirty="0" smtClean="0">
                <a:solidFill>
                  <a:srgbClr val="FFDA3F"/>
                </a:solidFill>
                <a:ea typeface="Arial" charset="0"/>
                <a:cs typeface="Arial" charset="0"/>
              </a:rPr>
              <a:t>Ø</a:t>
            </a:r>
            <a:endParaRPr lang="ru-RU" sz="3600" dirty="0" smtClean="0">
              <a:ea typeface="Arial" charset="0"/>
              <a:cs typeface="Arial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501090" y="6357958"/>
            <a:ext cx="214314" cy="220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Задание 1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1) Задайте множество цифр, с помощью которых записывается число: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а) 3254; б) 8797; в) 11000; г) 555555.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2)  Задайте множество А описанием: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а) А = {1, 3, 5, 7, 9};  б) А = {- 2, - 1, 0, 1, 2};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в) А = {11, 22, 33, 44, 55, 66, 77, 88, 99};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г) А = {0,1; 0,01; 0,001; 0,0001; …};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 А = {1/2, 2/3, 3/4, 4/5, … }.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3) Задание с выбором ответа. Даны множества: М = {5,4,6},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Р = {4,5,6}, Т = {5,6,7},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= {4, 6}.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Какое из утверждений неверно?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а) М = Р.    б) Р ≠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     в) М ≠ Т.      г) Р = Т.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501090" y="6357958"/>
            <a:ext cx="214314" cy="220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86116" y="274639"/>
            <a:ext cx="2643206" cy="58259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Множества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8229600" cy="5786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FFC000"/>
                </a:solidFill>
              </a:rPr>
              <a:t>х</a:t>
            </a:r>
            <a:r>
              <a:rPr lang="ru-RU" b="1" dirty="0" smtClean="0">
                <a:solidFill>
                  <a:srgbClr val="FFC000"/>
                </a:solidFill>
              </a:rPr>
              <a:t>       А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-  знак принадлежности.</a:t>
            </a: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«элемент 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принадлежит множеству А»;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элемент множества А».</a:t>
            </a:r>
          </a:p>
          <a:p>
            <a:pPr marL="457200" indent="-457200">
              <a:buAutoNum type="arabicPlain" startAt="5"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</a:t>
            </a: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«5 – число натуральное». </a:t>
            </a:r>
          </a:p>
          <a:p>
            <a:pPr marL="457200" indent="-457200"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Наряду со знаком принадлежит используют и его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«отрицание» - знак       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C000"/>
                </a:solidFill>
              </a:rPr>
              <a:t>х</a:t>
            </a:r>
            <a:r>
              <a:rPr lang="ru-RU" b="1" dirty="0" smtClean="0">
                <a:solidFill>
                  <a:srgbClr val="FFC000"/>
                </a:solidFill>
              </a:rPr>
              <a:t>       А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«элемент 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не принадлежит множеству А».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0    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«нуль не натуральное число»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501090" y="6357958"/>
            <a:ext cx="214314" cy="220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5643602" cy="3683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Стандартные обозначения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285752" cy="2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00306"/>
            <a:ext cx="285752" cy="2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143380"/>
            <a:ext cx="295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429264"/>
            <a:ext cx="285752" cy="27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643446"/>
            <a:ext cx="285752" cy="27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Задание 2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1. Запишите на символическом языке следующее утверждение: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а) число 10 – натуральное;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б) число – 7 не является натуральным;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в) число – 100 является целым;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г) число 2,5 – не целое.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2. Верно ли, что: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а) – 5   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;  б) -5   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Z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; в) 2,(45)    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Q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3. Верно ли, что: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а) 0,7     {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| х</a:t>
            </a:r>
            <a:r>
              <a:rPr lang="ru-RU" sz="2400" b="1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1 &lt; 0};  б) – 7      {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| х</a:t>
            </a:r>
            <a:r>
              <a:rPr lang="ru-RU" sz="2400" b="1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+ 16х ≤ - 64}?</a:t>
            </a:r>
          </a:p>
          <a:p>
            <a:pPr>
              <a:buNone/>
            </a:pPr>
            <a:endParaRPr lang="ru-RU" sz="24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5715040" cy="439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Стандартные обозначения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501090" y="6357958"/>
            <a:ext cx="214314" cy="220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429132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286388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429132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429132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286388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928670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 = {2; 4; 6} и В = {1; 2; 3; 4; 5; 6; 7}.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А       В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«множество А является подмножеством множества В».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Знак «      » называют знаком включения.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Пустое множество считают подмножеством любого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множества.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715040" cy="3683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Стандартные обозначения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l="3571" r="7143"/>
          <a:stretch>
            <a:fillRect/>
          </a:stretch>
        </p:blipFill>
        <p:spPr bwMode="auto">
          <a:xfrm>
            <a:off x="3143240" y="2868714"/>
            <a:ext cx="1785950" cy="191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Номер слайда 3"/>
          <p:cNvSpPr txBox="1">
            <a:spLocks/>
          </p:cNvSpPr>
          <p:nvPr/>
        </p:nvSpPr>
        <p:spPr>
          <a:xfrm>
            <a:off x="8501090" y="6357958"/>
            <a:ext cx="214314" cy="220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Задание 3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1. Даны множества: 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А = {10}, В = {10, 15}, С = {5, 10, 15},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{5, 10, 15, 20}.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Поставьте вместо … знак включения (      или      ) так,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чтобы получилось верное  утверждение: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а) А …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;   б) А … В;   в) С … А;   г) С … В.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2. Даны три множества А = {1, 2, 3, …, 37}, В = {2, 4, 6, 8, …},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С = {4, 8, 12, 16, …, 36}.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Верно ли, что: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а) А      В;   б) В     С;    в) С       А;   г) С     В?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715040" cy="3683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Стандартные обозначения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501090" y="6357958"/>
            <a:ext cx="214314" cy="220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285992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357826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357826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357826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357826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715140" y="2285992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2289</Words>
  <Application>Microsoft Office PowerPoint</Application>
  <PresentationFormat>Экран (4:3)</PresentationFormat>
  <Paragraphs>329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                                       Презентация  «Множества и операции над ними.               Решение задач с помощью                        кругов Эйлера» </vt:lpstr>
      <vt:lpstr> </vt:lpstr>
      <vt:lpstr>Слайд 3</vt:lpstr>
      <vt:lpstr>Виды множеств</vt:lpstr>
      <vt:lpstr>Множества</vt:lpstr>
      <vt:lpstr>Стандартные обозначения</vt:lpstr>
      <vt:lpstr>Стандартные обозначения</vt:lpstr>
      <vt:lpstr>Стандартные обозначения</vt:lpstr>
      <vt:lpstr>Стандартные обозначения</vt:lpstr>
      <vt:lpstr>Операции над множествами</vt:lpstr>
      <vt:lpstr>Операции над множествами</vt:lpstr>
      <vt:lpstr>Операции над множествами</vt:lpstr>
      <vt:lpstr>Операции над множествами</vt:lpstr>
      <vt:lpstr>Операции над множествами</vt:lpstr>
      <vt:lpstr>Операции над множествами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 Множества» </dc:title>
  <dc:creator>user</dc:creator>
  <cp:lastModifiedBy>user</cp:lastModifiedBy>
  <cp:revision>136</cp:revision>
  <dcterms:created xsi:type="dcterms:W3CDTF">2010-12-12T06:47:57Z</dcterms:created>
  <dcterms:modified xsi:type="dcterms:W3CDTF">2011-01-05T06:23:23Z</dcterms:modified>
</cp:coreProperties>
</file>