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993300"/>
    <a:srgbClr val="663300"/>
    <a:srgbClr val="996633"/>
    <a:srgbClr val="006600"/>
    <a:srgbClr val="008E40"/>
    <a:srgbClr val="FF0000"/>
    <a:srgbClr val="00FF00"/>
    <a:srgbClr val="CCCC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99" autoAdjust="0"/>
    <p:restoredTop sz="94660"/>
  </p:normalViewPr>
  <p:slideViewPr>
    <p:cSldViewPr>
      <p:cViewPr>
        <p:scale>
          <a:sx n="66" d="100"/>
          <a:sy n="66" d="100"/>
        </p:scale>
        <p:origin x="-14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D6432-9B0C-443E-978B-A632C5B155BC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35751-354F-45D3-A066-C35A66B17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2742-7A91-413F-AB2D-DB7963CD4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2D4D4-56FD-4713-BE8E-94AEB350C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BBA4-17C6-434A-9E5B-43C7FEAE3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D1154-8D10-4ADD-A82B-62AB15EDA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05E9-2245-4FEA-B0A5-48D99810D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6671-65C8-437B-9A33-B1C4821F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BF871-1BB6-45F3-806D-298C3BE7B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6947-DEEF-4AD4-9FD3-DCAFB92BA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F6A9-C07E-4864-9EAC-F82D26D9D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DB83-A41C-4646-98AF-A593459FB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829E-A114-40F8-AF22-CDBC7D8F8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D3F5B6B1-0B4F-4751-93AF-B0F47CBC0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1340768"/>
            <a:ext cx="6984776" cy="1872208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>
                <a:solidFill>
                  <a:srgbClr val="663300"/>
                </a:solidFill>
                <a:latin typeface="Monotype Corsiva" pitchFamily="66" charset="0"/>
              </a:rPr>
              <a:t>Параллельные</a:t>
            </a:r>
            <a:r>
              <a:rPr lang="ru-RU" sz="6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663300"/>
                </a:solidFill>
                <a:latin typeface="Monotype Corsiva" pitchFamily="66" charset="0"/>
              </a:rPr>
              <a:t>прямые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221088"/>
            <a:ext cx="5652120" cy="115212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3300"/>
                </a:solidFill>
              </a:rPr>
              <a:t>Признаки параллельности прямых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4284663" y="2276475"/>
            <a:ext cx="0" cy="1008063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000496" y="1357298"/>
            <a:ext cx="288925" cy="28733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Arc 2"/>
          <p:cNvSpPr>
            <a:spLocks/>
          </p:cNvSpPr>
          <p:nvPr/>
        </p:nvSpPr>
        <p:spPr bwMode="auto">
          <a:xfrm rot="1766423">
            <a:off x="3502025" y="3040063"/>
            <a:ext cx="220663" cy="288925"/>
          </a:xfrm>
          <a:custGeom>
            <a:avLst/>
            <a:gdLst>
              <a:gd name="T0" fmla="*/ 0 w 22056"/>
              <a:gd name="T1" fmla="*/ 2341 h 21600"/>
              <a:gd name="T2" fmla="*/ 220663 w 22056"/>
              <a:gd name="T3" fmla="*/ 159578 h 21600"/>
              <a:gd name="T4" fmla="*/ 27433 w 22056"/>
              <a:gd name="T5" fmla="*/ 288925 h 21600"/>
              <a:gd name="T6" fmla="*/ 0 60000 65536"/>
              <a:gd name="T7" fmla="*/ 0 60000 65536"/>
              <a:gd name="T8" fmla="*/ 0 60000 65536"/>
              <a:gd name="T9" fmla="*/ 0 w 22056"/>
              <a:gd name="T10" fmla="*/ 0 h 21600"/>
              <a:gd name="T11" fmla="*/ 22056 w 2205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56" h="21600" fill="none" extrusionOk="0">
                <a:moveTo>
                  <a:pt x="-1" y="174"/>
                </a:moveTo>
                <a:cubicBezTo>
                  <a:pt x="909" y="58"/>
                  <a:pt x="1825" y="-1"/>
                  <a:pt x="2742" y="0"/>
                </a:cubicBezTo>
                <a:cubicBezTo>
                  <a:pt x="10919" y="0"/>
                  <a:pt x="18395" y="4617"/>
                  <a:pt x="22056" y="11929"/>
                </a:cubicBezTo>
              </a:path>
              <a:path w="22056" h="21600" stroke="0" extrusionOk="0">
                <a:moveTo>
                  <a:pt x="-1" y="174"/>
                </a:moveTo>
                <a:cubicBezTo>
                  <a:pt x="909" y="58"/>
                  <a:pt x="1825" y="-1"/>
                  <a:pt x="2742" y="0"/>
                </a:cubicBezTo>
                <a:cubicBezTo>
                  <a:pt x="10919" y="0"/>
                  <a:pt x="18395" y="4617"/>
                  <a:pt x="22056" y="11929"/>
                </a:cubicBezTo>
                <a:lnTo>
                  <a:pt x="2742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971550" y="2603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1547813" y="1341438"/>
            <a:ext cx="5545137" cy="7143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1579328" y="3213100"/>
            <a:ext cx="5545138" cy="730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2771800" y="1052736"/>
            <a:ext cx="2700000" cy="2772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1619672" y="836712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253" name="Rectangle 12"/>
          <p:cNvSpPr>
            <a:spLocks noChangeArrowheads="1"/>
          </p:cNvSpPr>
          <p:nvPr/>
        </p:nvSpPr>
        <p:spPr bwMode="auto">
          <a:xfrm>
            <a:off x="1619672" y="263691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4932040" y="908720"/>
            <a:ext cx="4316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3347864" y="3212976"/>
            <a:ext cx="503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0256" name="Arc 15"/>
          <p:cNvSpPr>
            <a:spLocks/>
          </p:cNvSpPr>
          <p:nvPr/>
        </p:nvSpPr>
        <p:spPr bwMode="auto">
          <a:xfrm flipH="1" flipV="1">
            <a:off x="4932363" y="1341438"/>
            <a:ext cx="428625" cy="215900"/>
          </a:xfrm>
          <a:custGeom>
            <a:avLst/>
            <a:gdLst>
              <a:gd name="T0" fmla="*/ 339842 w 21416"/>
              <a:gd name="T1" fmla="*/ 0 h 13351"/>
              <a:gd name="T2" fmla="*/ 428625 w 21416"/>
              <a:gd name="T3" fmla="*/ 170427 h 13351"/>
              <a:gd name="T4" fmla="*/ 0 w 21416"/>
              <a:gd name="T5" fmla="*/ 215900 h 13351"/>
              <a:gd name="T6" fmla="*/ 0 60000 65536"/>
              <a:gd name="T7" fmla="*/ 0 60000 65536"/>
              <a:gd name="T8" fmla="*/ 0 60000 65536"/>
              <a:gd name="T9" fmla="*/ 0 w 21416"/>
              <a:gd name="T10" fmla="*/ 0 h 13351"/>
              <a:gd name="T11" fmla="*/ 21416 w 21416"/>
              <a:gd name="T12" fmla="*/ 13351 h 133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16" h="13351" fill="none" extrusionOk="0">
                <a:moveTo>
                  <a:pt x="16979" y="0"/>
                </a:moveTo>
                <a:cubicBezTo>
                  <a:pt x="19378" y="3050"/>
                  <a:pt x="20910" y="6691"/>
                  <a:pt x="21416" y="10538"/>
                </a:cubicBezTo>
              </a:path>
              <a:path w="21416" h="13351" stroke="0" extrusionOk="0">
                <a:moveTo>
                  <a:pt x="16979" y="0"/>
                </a:moveTo>
                <a:cubicBezTo>
                  <a:pt x="19378" y="3050"/>
                  <a:pt x="20910" y="6691"/>
                  <a:pt x="21416" y="10538"/>
                </a:cubicBezTo>
                <a:lnTo>
                  <a:pt x="0" y="13351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4644008" y="1412776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3635896" y="2852936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51520" y="3789040"/>
            <a:ext cx="864096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</a:pP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Рассмотрим  случай, когда 1и </a:t>
            </a:r>
            <a:r>
              <a:rPr lang="ru-RU" dirty="0">
                <a:solidFill>
                  <a:srgbClr val="993300"/>
                </a:solidFill>
                <a:sym typeface="Symbol" pitchFamily="18" charset="2"/>
              </a:rPr>
              <a:t>2 – не прямые</a:t>
            </a: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.</a:t>
            </a:r>
            <a:r>
              <a:rPr lang="en-US" dirty="0" smtClean="0">
                <a:solidFill>
                  <a:srgbClr val="993300"/>
                </a:solidFill>
                <a:sym typeface="Symbol" pitchFamily="18" charset="2"/>
              </a:rPr>
              <a:t>   </a:t>
            </a:r>
          </a:p>
          <a:p>
            <a:pPr defTabSz="720000">
              <a:spcBef>
                <a:spcPts val="0"/>
              </a:spcBef>
              <a:buAutoNum type="arabicPeriod"/>
            </a:pP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Из середины </a:t>
            </a:r>
            <a:r>
              <a:rPr lang="ru-RU" b="1" dirty="0" smtClean="0">
                <a:solidFill>
                  <a:srgbClr val="C00000"/>
                </a:solidFill>
                <a:sym typeface="Symbol" pitchFamily="18" charset="2"/>
              </a:rPr>
              <a:t>О </a:t>
            </a: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отрезка  проведем перпендикуляр к </a:t>
            </a:r>
            <a:r>
              <a:rPr lang="en-US" b="1" dirty="0" smtClean="0">
                <a:solidFill>
                  <a:srgbClr val="C00000"/>
                </a:solidFill>
                <a:sym typeface="Symbol" pitchFamily="18" charset="2"/>
              </a:rPr>
              <a:t>OH</a:t>
            </a:r>
            <a:r>
              <a:rPr lang="en-US" dirty="0" smtClean="0">
                <a:solidFill>
                  <a:srgbClr val="993300"/>
                </a:solidFill>
                <a:sym typeface="Symbol" pitchFamily="18" charset="2"/>
              </a:rPr>
              <a:t> </a:t>
            </a: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к  прямой </a:t>
            </a:r>
            <a:r>
              <a:rPr lang="ru-RU" b="1" dirty="0" smtClean="0">
                <a:solidFill>
                  <a:srgbClr val="C00000"/>
                </a:solidFill>
                <a:sym typeface="Symbol" pitchFamily="18" charset="2"/>
              </a:rPr>
              <a:t>а</a:t>
            </a:r>
          </a:p>
          <a:p>
            <a:pPr defTabSz="720000">
              <a:spcBef>
                <a:spcPts val="0"/>
              </a:spcBef>
              <a:buFontTx/>
              <a:buAutoNum type="arabicPeriod"/>
            </a:pP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Отложим </a:t>
            </a:r>
            <a:r>
              <a:rPr lang="en-US" dirty="0" smtClean="0">
                <a:solidFill>
                  <a:srgbClr val="993300"/>
                </a:solidFill>
                <a:sym typeface="Symbol" pitchFamily="18" charset="2"/>
              </a:rPr>
              <a:t> </a:t>
            </a: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отрезок </a:t>
            </a:r>
            <a:r>
              <a:rPr lang="en-US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baseline="-25000" dirty="0" smtClean="0">
                <a:solidFill>
                  <a:srgbClr val="C00000"/>
                </a:solidFill>
              </a:rPr>
              <a:t>1</a:t>
            </a:r>
            <a:r>
              <a:rPr lang="ru-RU" b="1" dirty="0" smtClean="0">
                <a:solidFill>
                  <a:srgbClr val="C00000"/>
                </a:solidFill>
              </a:rPr>
              <a:t>=</a:t>
            </a:r>
            <a:r>
              <a:rPr lang="en-US" b="1" dirty="0" smtClean="0">
                <a:solidFill>
                  <a:srgbClr val="C00000"/>
                </a:solidFill>
              </a:rPr>
              <a:t>AH</a:t>
            </a:r>
            <a:r>
              <a:rPr lang="ru-RU" b="1" dirty="0" smtClean="0">
                <a:solidFill>
                  <a:srgbClr val="993300"/>
                </a:solidFill>
              </a:rPr>
              <a:t>, </a:t>
            </a:r>
            <a:r>
              <a:rPr lang="ru-RU" dirty="0" smtClean="0">
                <a:solidFill>
                  <a:srgbClr val="993300"/>
                </a:solidFill>
              </a:rPr>
              <a:t>проведем отрезок </a:t>
            </a:r>
            <a:r>
              <a:rPr lang="en-US" b="1" dirty="0" smtClean="0">
                <a:solidFill>
                  <a:srgbClr val="C00000"/>
                </a:solidFill>
              </a:rPr>
              <a:t>O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defTabSz="720000">
              <a:spcBef>
                <a:spcPts val="0"/>
              </a:spcBef>
              <a:buFontTx/>
              <a:buAutoNum type="arabicPeriod"/>
            </a:pPr>
            <a:r>
              <a:rPr lang="ru-RU" dirty="0" smtClean="0">
                <a:solidFill>
                  <a:srgbClr val="993300"/>
                </a:solidFill>
              </a:rPr>
              <a:t>Треугольники 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AHO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ru-RU" dirty="0" smtClean="0">
                <a:solidFill>
                  <a:srgbClr val="993300"/>
                </a:solidFill>
              </a:rPr>
              <a:t> и </a:t>
            </a:r>
            <a:r>
              <a:rPr lang="en-US" b="1" dirty="0" smtClean="0">
                <a:solidFill>
                  <a:srgbClr val="C00000"/>
                </a:solidFill>
              </a:rPr>
              <a:t>BOH</a:t>
            </a:r>
            <a:r>
              <a:rPr lang="ru-RU" b="1" baseline="-25000" dirty="0" smtClean="0">
                <a:solidFill>
                  <a:srgbClr val="C00000"/>
                </a:solidFill>
              </a:rPr>
              <a:t>1</a:t>
            </a:r>
            <a:r>
              <a:rPr lang="ru-RU" dirty="0" smtClean="0">
                <a:solidFill>
                  <a:srgbClr val="993300"/>
                </a:solidFill>
              </a:rPr>
              <a:t> равны по двум сторонам и углу между ними.</a:t>
            </a:r>
          </a:p>
          <a:p>
            <a:pPr defTabSz="720000">
              <a:spcBef>
                <a:spcPts val="0"/>
              </a:spcBef>
            </a:pPr>
            <a:r>
              <a:rPr lang="en-US" dirty="0" smtClean="0">
                <a:solidFill>
                  <a:srgbClr val="993300"/>
                </a:solidFill>
              </a:rPr>
              <a:t>                        </a:t>
            </a:r>
            <a:r>
              <a:rPr lang="ru-RU" dirty="0" smtClean="0">
                <a:solidFill>
                  <a:srgbClr val="993300"/>
                </a:solidFill>
              </a:rPr>
              <a:t>Из равенства треугольников: </a:t>
            </a:r>
            <a:r>
              <a:rPr lang="ru-RU" dirty="0" smtClean="0">
                <a:solidFill>
                  <a:srgbClr val="C00000"/>
                </a:solidFill>
                <a:sym typeface="Symbol" pitchFamily="18" charset="2"/>
              </a:rPr>
              <a:t>3= 4 </a:t>
            </a: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и </a:t>
            </a:r>
            <a:r>
              <a:rPr lang="ru-RU" dirty="0" smtClean="0">
                <a:solidFill>
                  <a:srgbClr val="C00000"/>
                </a:solidFill>
                <a:sym typeface="Symbol" pitchFamily="18" charset="2"/>
              </a:rPr>
              <a:t>5= 6 ; </a:t>
            </a:r>
          </a:p>
          <a:p>
            <a:pPr defTabSz="720000"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  <a:sym typeface="Symbol" pitchFamily="18" charset="2"/>
              </a:rPr>
              <a:t>6 - </a:t>
            </a: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прямой, т.к</a:t>
            </a:r>
            <a:r>
              <a:rPr lang="ru-RU" dirty="0" smtClean="0">
                <a:solidFill>
                  <a:srgbClr val="663300"/>
                </a:solidFill>
                <a:sym typeface="Symbol" pitchFamily="18" charset="2"/>
              </a:rPr>
              <a:t>. </a:t>
            </a:r>
            <a:r>
              <a:rPr lang="ru-RU" dirty="0" smtClean="0">
                <a:solidFill>
                  <a:srgbClr val="C00000"/>
                </a:solidFill>
                <a:sym typeface="Symbol" pitchFamily="18" charset="2"/>
              </a:rPr>
              <a:t>5-</a:t>
            </a:r>
            <a:r>
              <a:rPr lang="ru-RU" dirty="0" smtClean="0">
                <a:solidFill>
                  <a:srgbClr val="993300"/>
                </a:solidFill>
                <a:sym typeface="Symbol" pitchFamily="18" charset="2"/>
              </a:rPr>
              <a:t>прямой</a:t>
            </a:r>
            <a:r>
              <a:rPr lang="ru-RU" dirty="0" smtClean="0">
                <a:solidFill>
                  <a:srgbClr val="C00000"/>
                </a:solidFill>
                <a:sym typeface="Symbol" pitchFamily="18" charset="2"/>
              </a:rPr>
              <a:t> .</a:t>
            </a:r>
          </a:p>
          <a:p>
            <a:pPr defTabSz="720000">
              <a:spcBef>
                <a:spcPts val="0"/>
              </a:spcBef>
            </a:pPr>
            <a:endParaRPr lang="en-US" dirty="0" smtClean="0">
              <a:solidFill>
                <a:srgbClr val="C00000"/>
              </a:solidFill>
            </a:endParaRPr>
          </a:p>
          <a:p>
            <a:pPr defTabSz="720000">
              <a:spcBef>
                <a:spcPts val="0"/>
              </a:spcBef>
            </a:pPr>
            <a:endParaRPr lang="en-US" b="1" baseline="-25000" dirty="0" smtClean="0">
              <a:solidFill>
                <a:srgbClr val="996633"/>
              </a:solidFill>
            </a:endParaRPr>
          </a:p>
          <a:p>
            <a:pPr defTabSz="720000">
              <a:spcBef>
                <a:spcPts val="0"/>
              </a:spcBef>
            </a:pPr>
            <a:endParaRPr lang="ru-RU" sz="2400" dirty="0" smtClean="0">
              <a:solidFill>
                <a:srgbClr val="993300"/>
              </a:solidFill>
              <a:sym typeface="Symbol" pitchFamily="18" charset="2"/>
            </a:endParaRPr>
          </a:p>
          <a:p>
            <a:pPr defTabSz="720000">
              <a:spcBef>
                <a:spcPts val="0"/>
              </a:spcBef>
              <a:buAutoNum type="arabicPeriod"/>
            </a:pPr>
            <a:endParaRPr lang="ru-RU" sz="2400" dirty="0">
              <a:solidFill>
                <a:srgbClr val="993300"/>
              </a:solidFill>
              <a:sym typeface="Symbol" pitchFamily="18" charset="2"/>
            </a:endParaRP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4241800" y="2276475"/>
            <a:ext cx="69850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283968" y="206084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4283968" y="1412776"/>
            <a:ext cx="0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067175" y="90805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4270016" y="1398489"/>
            <a:ext cx="904875" cy="142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283968" y="3212976"/>
            <a:ext cx="720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</a:rPr>
              <a:t>Н</a:t>
            </a:r>
            <a:r>
              <a:rPr lang="ru-RU" sz="20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283968" y="2939458"/>
            <a:ext cx="288925" cy="28733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868144" y="5445224"/>
            <a:ext cx="13681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663300"/>
                </a:solidFill>
                <a:sym typeface="Symbol" pitchFamily="18" charset="2"/>
              </a:rPr>
              <a:t></a:t>
            </a:r>
            <a:r>
              <a:rPr lang="ru-RU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663300"/>
                </a:solidFill>
                <a:sym typeface="Symbol" pitchFamily="18" charset="2"/>
              </a:rPr>
              <a:t>HH</a:t>
            </a:r>
            <a:r>
              <a:rPr lang="en-US" sz="2400" baseline="-25000" dirty="0" smtClean="0">
                <a:solidFill>
                  <a:srgbClr val="663300"/>
                </a:solidFill>
                <a:sym typeface="Symbol" pitchFamily="18" charset="2"/>
              </a:rPr>
              <a:t>1</a:t>
            </a:r>
            <a:endParaRPr lang="ru-RU" sz="2400" dirty="0">
              <a:solidFill>
                <a:srgbClr val="6633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b</a:t>
            </a:r>
            <a:r>
              <a:rPr lang="ru-RU" sz="24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ru-RU" sz="2400" b="1" dirty="0">
                <a:solidFill>
                  <a:srgbClr val="663300"/>
                </a:solidFill>
                <a:sym typeface="Symbol" pitchFamily="18" charset="2"/>
              </a:rPr>
              <a:t></a:t>
            </a:r>
            <a:r>
              <a:rPr lang="ru-RU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663300"/>
                </a:solidFill>
                <a:sym typeface="Symbol" pitchFamily="18" charset="2"/>
              </a:rPr>
              <a:t>HH</a:t>
            </a:r>
            <a:r>
              <a:rPr lang="en-US" sz="2400" baseline="-25000" dirty="0" smtClean="0">
                <a:solidFill>
                  <a:srgbClr val="663300"/>
                </a:solidFill>
                <a:sym typeface="Symbol" pitchFamily="18" charset="2"/>
              </a:rPr>
              <a:t>1</a:t>
            </a:r>
            <a:endParaRPr lang="ru-RU" sz="2400" dirty="0">
              <a:solidFill>
                <a:srgbClr val="663300"/>
              </a:solidFill>
              <a:sym typeface="Symbol" pitchFamily="18" charset="2"/>
            </a:endParaRPr>
          </a:p>
        </p:txBody>
      </p:sp>
      <p:graphicFrame>
        <p:nvGraphicFramePr>
          <p:cNvPr id="18434" name="Object 22"/>
          <p:cNvGraphicFramePr>
            <a:graphicFrameLocks noChangeAspect="1"/>
          </p:cNvGraphicFramePr>
          <p:nvPr/>
        </p:nvGraphicFramePr>
        <p:xfrm>
          <a:off x="7308304" y="5517232"/>
          <a:ext cx="1671637" cy="685800"/>
        </p:xfrm>
        <a:graphic>
          <a:graphicData uri="http://schemas.openxmlformats.org/presentationml/2006/ole">
            <p:oleObj spid="_x0000_s18434" name="Формула" r:id="rId3" imgW="495000" imgH="203040" progId="Equation.3">
              <p:embed/>
            </p:oleObj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>
            <a:off x="4499992" y="126876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995936" y="306896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4286248" y="1428736"/>
            <a:ext cx="21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4028392" y="2857496"/>
            <a:ext cx="257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4214810" y="1857364"/>
            <a:ext cx="21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4000496" y="2357430"/>
            <a:ext cx="21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4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4464843" y="1964521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4536281" y="1964521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3679025" y="2678901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3750463" y="2607463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46821E-7 L -0.09462 0.2622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1" grpId="0" animBg="1"/>
      <p:bldP spid="14360" grpId="0" animBg="1"/>
      <p:bldP spid="14363" grpId="0"/>
      <p:bldP spid="14364" grpId="0" animBg="1"/>
      <p:bldP spid="14366" grpId="0"/>
      <p:bldP spid="26" grpId="0" animBg="1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Line 7"/>
          <p:cNvSpPr>
            <a:spLocks noChangeShapeType="1"/>
          </p:cNvSpPr>
          <p:nvPr/>
        </p:nvSpPr>
        <p:spPr bwMode="auto">
          <a:xfrm>
            <a:off x="899592" y="908596"/>
            <a:ext cx="2879725" cy="18002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8"/>
          <p:cNvSpPr>
            <a:spLocks noChangeShapeType="1"/>
          </p:cNvSpPr>
          <p:nvPr/>
        </p:nvSpPr>
        <p:spPr bwMode="auto">
          <a:xfrm flipH="1">
            <a:off x="1186930" y="692696"/>
            <a:ext cx="1944688" cy="23764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979092" y="1197521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2214042" y="1719809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Text Box 13"/>
          <p:cNvSpPr txBox="1">
            <a:spLocks noChangeArrowheads="1"/>
          </p:cNvSpPr>
          <p:nvPr/>
        </p:nvSpPr>
        <p:spPr bwMode="auto">
          <a:xfrm>
            <a:off x="971030" y="2708821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4114" name="Text Box 14"/>
          <p:cNvSpPr txBox="1">
            <a:spLocks noChangeArrowheads="1"/>
          </p:cNvSpPr>
          <p:nvPr/>
        </p:nvSpPr>
        <p:spPr bwMode="auto">
          <a:xfrm>
            <a:off x="971030" y="692696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sym typeface="Symbol" pitchFamily="18" charset="2"/>
              </a:rPr>
              <a:t>b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83568" y="3501008"/>
            <a:ext cx="37449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/>
                </a:solidFill>
              </a:rPr>
              <a:t>Две прямые </a:t>
            </a:r>
            <a:r>
              <a:rPr lang="ru-RU" b="1" dirty="0" smtClean="0">
                <a:solidFill>
                  <a:schemeClr val="accent2"/>
                </a:solidFill>
              </a:rPr>
              <a:t> либо имеют </a:t>
            </a:r>
            <a:r>
              <a:rPr lang="ru-RU" b="1" dirty="0">
                <a:solidFill>
                  <a:schemeClr val="accent2"/>
                </a:solidFill>
              </a:rPr>
              <a:t>одну общую точку, то есть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пересекаются,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860032" y="1485553"/>
            <a:ext cx="3887787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860032" y="2204691"/>
            <a:ext cx="3887787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5075932" y="980728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4108" name="Text Box 18"/>
          <p:cNvSpPr txBox="1">
            <a:spLocks noChangeArrowheads="1"/>
          </p:cNvSpPr>
          <p:nvPr/>
        </p:nvSpPr>
        <p:spPr bwMode="auto">
          <a:xfrm>
            <a:off x="5002907" y="1845916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d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23528" y="4653136"/>
            <a:ext cx="828092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25000"/>
                  </a:schemeClr>
                </a:solidFill>
              </a:rPr>
              <a:t>Определение: </a:t>
            </a:r>
            <a:endParaRPr lang="ru-RU" sz="24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C00000"/>
                </a:solidFill>
              </a:rPr>
              <a:t>Две </a:t>
            </a:r>
            <a:r>
              <a:rPr lang="ru-RU" sz="2400" dirty="0">
                <a:solidFill>
                  <a:srgbClr val="C00000"/>
                </a:solidFill>
              </a:rPr>
              <a:t>прямые на плоскости называются параллельными, если они не </a:t>
            </a:r>
            <a:r>
              <a:rPr lang="ru-RU" sz="2400" dirty="0" smtClean="0">
                <a:solidFill>
                  <a:srgbClr val="C00000"/>
                </a:solidFill>
              </a:rPr>
              <a:t>пересекаются</a:t>
            </a:r>
          </a:p>
          <a:p>
            <a:pPr defTabSz="720000">
              <a:spcBef>
                <a:spcPts val="0"/>
              </a:spcBef>
            </a:pPr>
            <a:r>
              <a:rPr lang="ru-RU" sz="2400" dirty="0" smtClean="0">
                <a:solidFill>
                  <a:srgbClr val="0033CC"/>
                </a:solidFill>
              </a:rPr>
              <a:t>Параллельность  прямых а и в обозначают так: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c</a:t>
            </a:r>
            <a:r>
              <a:rPr lang="en-US" sz="2800" b="1" spc="-200" dirty="0" smtClean="0">
                <a:solidFill>
                  <a:srgbClr val="C00000"/>
                </a:solidFill>
              </a:rPr>
              <a:t>| |</a:t>
            </a:r>
            <a:r>
              <a:rPr lang="en-US" sz="2800" b="1" dirty="0" smtClean="0">
                <a:solidFill>
                  <a:srgbClr val="C00000"/>
                </a:solidFill>
              </a:rPr>
              <a:t> d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932040" y="3429000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accent2"/>
                </a:solidFill>
              </a:rPr>
              <a:t>либо две </a:t>
            </a:r>
            <a:r>
              <a:rPr lang="ru-RU" b="1" dirty="0">
                <a:solidFill>
                  <a:schemeClr val="accent2"/>
                </a:solidFill>
              </a:rPr>
              <a:t>прямые </a:t>
            </a:r>
            <a:r>
              <a:rPr lang="ru-RU" b="1" dirty="0" smtClean="0">
                <a:solidFill>
                  <a:schemeClr val="accent2"/>
                </a:solidFill>
              </a:rPr>
              <a:t> не имеют ни одной общей  точки, </a:t>
            </a:r>
            <a:r>
              <a:rPr lang="ru-RU" b="1" dirty="0">
                <a:solidFill>
                  <a:schemeClr val="accent2"/>
                </a:solidFill>
              </a:rPr>
              <a:t>то есть </a:t>
            </a:r>
            <a:r>
              <a:rPr lang="ru-RU" b="1" dirty="0" smtClean="0">
                <a:solidFill>
                  <a:schemeClr val="accent2"/>
                </a:solidFill>
              </a:rPr>
              <a:t>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пересекаются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1680" y="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Рассмотрим две прямые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3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3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3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45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C66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00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29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" grpId="0"/>
      <p:bldP spid="5" grpId="0" animBg="1"/>
      <p:bldP spid="4113" grpId="0"/>
      <p:bldP spid="4114" grpId="0"/>
      <p:bldP spid="4105" grpId="0" animBg="1"/>
      <p:bldP spid="4106" grpId="0" animBg="1"/>
      <p:bldP spid="4107" grpId="0"/>
      <p:bldP spid="4108" grpId="0"/>
      <p:bldP spid="41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v_vo_parallel_nyh_p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3118671" cy="3789040"/>
          </a:xfrm>
          <a:prstGeom prst="rect">
            <a:avLst/>
          </a:prstGeom>
        </p:spPr>
      </p:pic>
      <p:pic>
        <p:nvPicPr>
          <p:cNvPr id="6" name="Рисунок 5" descr="_DSC7896a1[1].jpg"/>
          <p:cNvPicPr>
            <a:picLocks noChangeAspect="1"/>
          </p:cNvPicPr>
          <p:nvPr/>
        </p:nvPicPr>
        <p:blipFill>
          <a:blip r:embed="rId3" cstate="print">
            <a:lum bright="11000"/>
          </a:blip>
          <a:srcRect l="3390" t="2573" r="3390" b="2229"/>
          <a:stretch>
            <a:fillRect/>
          </a:stretch>
        </p:blipFill>
        <p:spPr>
          <a:xfrm>
            <a:off x="4355976" y="548680"/>
            <a:ext cx="4320480" cy="2906505"/>
          </a:xfrm>
          <a:prstGeom prst="rect">
            <a:avLst/>
          </a:prstGeom>
          <a:ln w="38100" cap="rnd" cmpd="tri">
            <a:solidFill>
              <a:srgbClr val="0033CC"/>
            </a:solidFill>
            <a:prstDash val="solid"/>
            <a:bevel/>
          </a:ln>
        </p:spPr>
      </p:pic>
      <p:sp>
        <p:nvSpPr>
          <p:cNvPr id="8" name="Прямоугольник 7"/>
          <p:cNvSpPr/>
          <p:nvPr/>
        </p:nvSpPr>
        <p:spPr>
          <a:xfrm>
            <a:off x="4644008" y="3717032"/>
            <a:ext cx="3888432" cy="2852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50800">
            <a:solidFill>
              <a:srgbClr val="00B0F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71600" y="548680"/>
            <a:ext cx="6265862" cy="4247711"/>
            <a:chOff x="657" y="67"/>
            <a:chExt cx="2042" cy="1503"/>
          </a:xfrm>
        </p:grpSpPr>
        <p:sp>
          <p:nvSpPr>
            <p:cNvPr id="1034" name="Rectangle 11"/>
            <p:cNvSpPr>
              <a:spLocks noChangeArrowheads="1"/>
            </p:cNvSpPr>
            <p:nvPr/>
          </p:nvSpPr>
          <p:spPr bwMode="auto">
            <a:xfrm>
              <a:off x="1565" y="935"/>
              <a:ext cx="136" cy="137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565" y="482"/>
              <a:ext cx="136" cy="13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Line 5"/>
            <p:cNvSpPr>
              <a:spLocks noChangeShapeType="1"/>
            </p:cNvSpPr>
            <p:nvPr/>
          </p:nvSpPr>
          <p:spPr bwMode="auto">
            <a:xfrm>
              <a:off x="657" y="618"/>
              <a:ext cx="204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Line 6"/>
            <p:cNvSpPr>
              <a:spLocks noChangeShapeType="1"/>
            </p:cNvSpPr>
            <p:nvPr/>
          </p:nvSpPr>
          <p:spPr bwMode="auto">
            <a:xfrm>
              <a:off x="657" y="1071"/>
              <a:ext cx="204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Text Box 7"/>
            <p:cNvSpPr txBox="1">
              <a:spLocks noChangeArrowheads="1"/>
            </p:cNvSpPr>
            <p:nvPr/>
          </p:nvSpPr>
          <p:spPr bwMode="auto">
            <a:xfrm>
              <a:off x="703" y="346"/>
              <a:ext cx="272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а</a:t>
              </a:r>
            </a:p>
          </p:txBody>
        </p:sp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657" y="845"/>
              <a:ext cx="40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</a:t>
              </a:r>
              <a:endPara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1565" y="164"/>
              <a:ext cx="0" cy="1406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Text Box 13"/>
            <p:cNvSpPr txBox="1">
              <a:spLocks noChangeArrowheads="1"/>
            </p:cNvSpPr>
            <p:nvPr/>
          </p:nvSpPr>
          <p:spPr bwMode="auto">
            <a:xfrm>
              <a:off x="1549" y="67"/>
              <a:ext cx="227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dirty="0">
                  <a:solidFill>
                    <a:srgbClr val="663300"/>
                  </a:solidFill>
                </a:rPr>
                <a:t>с</a:t>
              </a:r>
            </a:p>
          </p:txBody>
        </p:sp>
      </p:grpSp>
      <p:sp>
        <p:nvSpPr>
          <p:cNvPr id="1029" name="Rectangle 21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0" name="Rectangle 23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3872707" y="5402114"/>
          <a:ext cx="1671638" cy="685800"/>
        </p:xfrm>
        <a:graphic>
          <a:graphicData uri="http://schemas.openxmlformats.org/presentationml/2006/ole">
            <p:oleObj spid="_x0000_s1026" name="Формула" r:id="rId3" imgW="495000" imgH="203040" progId="Equation.3">
              <p:embed/>
            </p:oleObj>
          </a:graphicData>
        </a:graphic>
      </p:graphicFrame>
      <p:sp>
        <p:nvSpPr>
          <p:cNvPr id="1032" name="Text Box 24"/>
          <p:cNvSpPr txBox="1">
            <a:spLocks noChangeArrowheads="1"/>
          </p:cNvSpPr>
          <p:nvPr/>
        </p:nvSpPr>
        <p:spPr bwMode="auto">
          <a:xfrm>
            <a:off x="2267744" y="5013176"/>
            <a:ext cx="37433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663300"/>
                </a:solidFill>
                <a:sym typeface="Symbol" pitchFamily="18" charset="2"/>
              </a:rPr>
              <a:t></a:t>
            </a:r>
            <a:r>
              <a:rPr lang="ru-RU" sz="36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ru-RU" sz="3600" b="1" i="1" dirty="0">
                <a:solidFill>
                  <a:srgbClr val="663300"/>
                </a:solidFill>
                <a:sym typeface="Symbol" pitchFamily="18" charset="2"/>
              </a:rPr>
              <a:t>с</a:t>
            </a:r>
          </a:p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b</a:t>
            </a:r>
            <a:r>
              <a:rPr lang="ru-RU" sz="36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ru-RU" sz="3600" b="1" dirty="0">
                <a:solidFill>
                  <a:srgbClr val="663300"/>
                </a:solidFill>
                <a:sym typeface="Symbol" pitchFamily="18" charset="2"/>
              </a:rPr>
              <a:t></a:t>
            </a:r>
            <a:r>
              <a:rPr lang="ru-RU" sz="36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ru-RU" sz="3600" b="1" i="1" dirty="0">
                <a:solidFill>
                  <a:srgbClr val="663300"/>
                </a:solidFill>
                <a:sym typeface="Symbol" pitchFamily="18" charset="2"/>
              </a:rPr>
              <a:t>с</a:t>
            </a:r>
          </a:p>
        </p:txBody>
      </p:sp>
      <p:sp>
        <p:nvSpPr>
          <p:cNvPr id="1033" name="AutoShape 25"/>
          <p:cNvSpPr>
            <a:spLocks/>
          </p:cNvSpPr>
          <p:nvPr/>
        </p:nvSpPr>
        <p:spPr bwMode="auto">
          <a:xfrm>
            <a:off x="3491707" y="5229076"/>
            <a:ext cx="360363" cy="1079500"/>
          </a:xfrm>
          <a:prstGeom prst="rightBrace">
            <a:avLst>
              <a:gd name="adj1" fmla="val 24963"/>
              <a:gd name="adj2" fmla="val 50000"/>
            </a:avLst>
          </a:prstGeom>
          <a:noFill/>
          <a:ln w="28575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88640"/>
            <a:ext cx="4752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Прямые </a:t>
            </a:r>
            <a:r>
              <a:rPr lang="en-US" dirty="0" smtClean="0"/>
              <a:t>a</a:t>
            </a:r>
            <a:r>
              <a:rPr lang="ru-RU" dirty="0" smtClean="0"/>
              <a:t> и </a:t>
            </a:r>
            <a:r>
              <a:rPr lang="en-US" dirty="0" smtClean="0"/>
              <a:t>b</a:t>
            </a:r>
            <a:r>
              <a:rPr lang="ru-RU" dirty="0" smtClean="0"/>
              <a:t> перпендикулярны прямой с . Как они расположены между собой?</a:t>
            </a:r>
          </a:p>
          <a:p>
            <a:r>
              <a:rPr lang="ru-RU" dirty="0" smtClean="0"/>
              <a:t>Сделайте вывод.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971600" y="1052736"/>
            <a:ext cx="7127875" cy="2311400"/>
            <a:chOff x="1619250" y="476250"/>
            <a:chExt cx="7127875" cy="2311400"/>
          </a:xfrm>
        </p:grpSpPr>
        <p:grpSp>
          <p:nvGrpSpPr>
            <p:cNvPr id="2" name="Group 18"/>
            <p:cNvGrpSpPr>
              <a:grpSpLocks/>
            </p:cNvGrpSpPr>
            <p:nvPr/>
          </p:nvGrpSpPr>
          <p:grpSpPr bwMode="auto">
            <a:xfrm>
              <a:off x="1619250" y="476250"/>
              <a:ext cx="7127875" cy="1944688"/>
              <a:chOff x="2835" y="300"/>
              <a:chExt cx="2449" cy="907"/>
            </a:xfrm>
          </p:grpSpPr>
          <p:sp>
            <p:nvSpPr>
              <p:cNvPr id="5135" name="Line 19"/>
              <p:cNvSpPr>
                <a:spLocks noChangeShapeType="1"/>
              </p:cNvSpPr>
              <p:nvPr/>
            </p:nvSpPr>
            <p:spPr bwMode="auto">
              <a:xfrm>
                <a:off x="2835" y="629"/>
                <a:ext cx="2449" cy="136"/>
              </a:xfrm>
              <a:prstGeom prst="line">
                <a:avLst/>
              </a:prstGeom>
              <a:noFill/>
              <a:ln w="317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Line 20"/>
              <p:cNvSpPr>
                <a:spLocks noChangeShapeType="1"/>
              </p:cNvSpPr>
              <p:nvPr/>
            </p:nvSpPr>
            <p:spPr bwMode="auto">
              <a:xfrm>
                <a:off x="2835" y="1071"/>
                <a:ext cx="2449" cy="136"/>
              </a:xfrm>
              <a:prstGeom prst="line">
                <a:avLst/>
              </a:prstGeom>
              <a:noFill/>
              <a:ln w="317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Text Box 21"/>
              <p:cNvSpPr txBox="1">
                <a:spLocks noChangeArrowheads="1"/>
              </p:cNvSpPr>
              <p:nvPr/>
            </p:nvSpPr>
            <p:spPr bwMode="auto">
              <a:xfrm>
                <a:off x="2971" y="300"/>
                <a:ext cx="49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>
                    <a:solidFill>
                      <a:srgbClr val="0033CC"/>
                    </a:solidFill>
                  </a:rPr>
                  <a:t>с</a:t>
                </a:r>
              </a:p>
            </p:txBody>
          </p:sp>
          <p:sp>
            <p:nvSpPr>
              <p:cNvPr id="5138" name="Text Box 22"/>
              <p:cNvSpPr txBox="1">
                <a:spLocks noChangeArrowheads="1"/>
              </p:cNvSpPr>
              <p:nvPr/>
            </p:nvSpPr>
            <p:spPr bwMode="auto">
              <a:xfrm>
                <a:off x="2925" y="845"/>
                <a:ext cx="273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33CC"/>
                    </a:solidFill>
                  </a:rPr>
                  <a:t>d</a:t>
                </a:r>
                <a:endParaRPr lang="ru-RU" b="1" dirty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3132138" y="692150"/>
              <a:ext cx="2519362" cy="2095500"/>
              <a:chOff x="1973" y="436"/>
              <a:chExt cx="1587" cy="1320"/>
            </a:xfrm>
          </p:grpSpPr>
          <p:sp>
            <p:nvSpPr>
              <p:cNvPr id="5129" name="Line 23"/>
              <p:cNvSpPr>
                <a:spLocks noChangeShapeType="1"/>
              </p:cNvSpPr>
              <p:nvPr/>
            </p:nvSpPr>
            <p:spPr bwMode="auto">
              <a:xfrm>
                <a:off x="2200" y="807"/>
                <a:ext cx="1224" cy="4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Line 24"/>
              <p:cNvSpPr>
                <a:spLocks noChangeShapeType="1"/>
              </p:cNvSpPr>
              <p:nvPr/>
            </p:nvSpPr>
            <p:spPr bwMode="auto">
              <a:xfrm>
                <a:off x="2064" y="1386"/>
                <a:ext cx="1224" cy="4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Text Box 25"/>
              <p:cNvSpPr txBox="1">
                <a:spLocks noChangeArrowheads="1"/>
              </p:cNvSpPr>
              <p:nvPr/>
            </p:nvSpPr>
            <p:spPr bwMode="auto">
              <a:xfrm>
                <a:off x="1973" y="1525"/>
                <a:ext cx="3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А</a:t>
                </a:r>
              </a:p>
            </p:txBody>
          </p:sp>
          <p:sp>
            <p:nvSpPr>
              <p:cNvPr id="5132" name="Text Box 26"/>
              <p:cNvSpPr txBox="1">
                <a:spLocks noChangeArrowheads="1"/>
              </p:cNvSpPr>
              <p:nvPr/>
            </p:nvSpPr>
            <p:spPr bwMode="auto">
              <a:xfrm>
                <a:off x="3061" y="1525"/>
                <a:ext cx="3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В</a:t>
                </a:r>
              </a:p>
            </p:txBody>
          </p:sp>
          <p:sp>
            <p:nvSpPr>
              <p:cNvPr id="5133" name="Text Box 27"/>
              <p:cNvSpPr txBox="1">
                <a:spLocks noChangeArrowheads="1"/>
              </p:cNvSpPr>
              <p:nvPr/>
            </p:nvSpPr>
            <p:spPr bwMode="auto">
              <a:xfrm>
                <a:off x="2154" y="436"/>
                <a:ext cx="3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С</a:t>
                </a:r>
              </a:p>
            </p:txBody>
          </p:sp>
          <p:sp>
            <p:nvSpPr>
              <p:cNvPr id="5134" name="Text Box 28"/>
              <p:cNvSpPr txBox="1">
                <a:spLocks noChangeArrowheads="1"/>
              </p:cNvSpPr>
              <p:nvPr/>
            </p:nvSpPr>
            <p:spPr bwMode="auto">
              <a:xfrm>
                <a:off x="3243" y="527"/>
                <a:ext cx="31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</a:t>
                </a:r>
                <a:endPara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55576" y="4293096"/>
            <a:ext cx="2665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0033CC"/>
                </a:solidFill>
              </a:rPr>
              <a:t>с </a:t>
            </a:r>
            <a:r>
              <a:rPr lang="en-US" sz="3600" b="1" dirty="0" smtClean="0">
                <a:solidFill>
                  <a:srgbClr val="0033CC"/>
                </a:solidFill>
              </a:rPr>
              <a:t>|| </a:t>
            </a:r>
            <a:r>
              <a:rPr lang="en-US" sz="3600" b="1" dirty="0">
                <a:solidFill>
                  <a:srgbClr val="0033CC"/>
                </a:solidFill>
              </a:rPr>
              <a:t>d</a:t>
            </a:r>
            <a:r>
              <a:rPr lang="ru-RU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004048" y="4077072"/>
            <a:ext cx="2665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||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CD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33CC"/>
                </a:solidFill>
              </a:rPr>
              <a:t>Какие фигуры параллельны?</a:t>
            </a:r>
            <a:endParaRPr lang="ru-RU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2" name="Line 20"/>
          <p:cNvSpPr>
            <a:spLocks noChangeShapeType="1"/>
          </p:cNvSpPr>
          <p:nvPr/>
        </p:nvSpPr>
        <p:spPr bwMode="auto">
          <a:xfrm>
            <a:off x="1116013" y="1125538"/>
            <a:ext cx="69135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21"/>
          <p:cNvSpPr>
            <a:spLocks noChangeShapeType="1"/>
          </p:cNvSpPr>
          <p:nvPr/>
        </p:nvSpPr>
        <p:spPr bwMode="auto">
          <a:xfrm flipV="1">
            <a:off x="1331913" y="1989138"/>
            <a:ext cx="6985000" cy="14398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22"/>
          <p:cNvSpPr>
            <a:spLocks noChangeShapeType="1"/>
          </p:cNvSpPr>
          <p:nvPr/>
        </p:nvSpPr>
        <p:spPr bwMode="auto">
          <a:xfrm flipH="1">
            <a:off x="3348038" y="260350"/>
            <a:ext cx="1223963" cy="3673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Text Box 23"/>
          <p:cNvSpPr txBox="1">
            <a:spLocks noChangeArrowheads="1"/>
          </p:cNvSpPr>
          <p:nvPr/>
        </p:nvSpPr>
        <p:spPr bwMode="auto">
          <a:xfrm>
            <a:off x="1331913" y="5492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a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6166" name="Text Box 24"/>
          <p:cNvSpPr txBox="1">
            <a:spLocks noChangeArrowheads="1"/>
          </p:cNvSpPr>
          <p:nvPr/>
        </p:nvSpPr>
        <p:spPr bwMode="auto">
          <a:xfrm>
            <a:off x="1042988" y="27813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33CC"/>
                </a:solidFill>
              </a:rPr>
              <a:t>в</a:t>
            </a:r>
          </a:p>
        </p:txBody>
      </p:sp>
      <p:sp>
        <p:nvSpPr>
          <p:cNvPr id="6167" name="Text Box 25"/>
          <p:cNvSpPr txBox="1">
            <a:spLocks noChangeArrowheads="1"/>
          </p:cNvSpPr>
          <p:nvPr/>
        </p:nvSpPr>
        <p:spPr bwMode="auto">
          <a:xfrm>
            <a:off x="4716463" y="1889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835696" y="3429000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C00000"/>
                </a:solidFill>
              </a:rPr>
              <a:t>с - секущая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923928" y="764704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355976" y="764704"/>
            <a:ext cx="43249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211960" y="1124744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851920" y="1124744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347864" y="256490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851920" y="249289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707904" y="2924944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203848" y="306896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900113" y="4508500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663300"/>
                </a:solidFill>
              </a:rPr>
              <a:t>Накрест лежащие углы – </a:t>
            </a:r>
            <a:r>
              <a:rPr lang="ru-RU" sz="2400" b="1" dirty="0">
                <a:solidFill>
                  <a:srgbClr val="663300"/>
                </a:solidFill>
              </a:rPr>
              <a:t>3</a:t>
            </a:r>
            <a:r>
              <a:rPr lang="ru-RU" sz="2400" dirty="0">
                <a:solidFill>
                  <a:srgbClr val="663300"/>
                </a:solidFill>
              </a:rPr>
              <a:t> и </a:t>
            </a:r>
            <a:r>
              <a:rPr lang="ru-RU" sz="2400" b="1" dirty="0">
                <a:solidFill>
                  <a:srgbClr val="663300"/>
                </a:solidFill>
              </a:rPr>
              <a:t>5</a:t>
            </a:r>
            <a:r>
              <a:rPr lang="ru-RU" sz="2400" dirty="0">
                <a:solidFill>
                  <a:srgbClr val="663300"/>
                </a:solidFill>
              </a:rPr>
              <a:t>; </a:t>
            </a:r>
            <a:r>
              <a:rPr lang="ru-RU" sz="2400" b="1" dirty="0">
                <a:solidFill>
                  <a:srgbClr val="663300"/>
                </a:solidFill>
              </a:rPr>
              <a:t>4</a:t>
            </a:r>
            <a:r>
              <a:rPr lang="ru-RU" sz="2400" dirty="0">
                <a:solidFill>
                  <a:srgbClr val="663300"/>
                </a:solidFill>
              </a:rPr>
              <a:t> и </a:t>
            </a:r>
            <a:r>
              <a:rPr lang="ru-RU" sz="2400" b="1" dirty="0">
                <a:solidFill>
                  <a:srgbClr val="663300"/>
                </a:solidFill>
              </a:rPr>
              <a:t>6</a:t>
            </a:r>
            <a:r>
              <a:rPr lang="ru-RU" sz="2400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900113" y="4941888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00FF"/>
                </a:solidFill>
              </a:rPr>
              <a:t>Односторонние углы – </a:t>
            </a:r>
            <a:r>
              <a:rPr lang="ru-RU" sz="2400" b="1" dirty="0">
                <a:solidFill>
                  <a:srgbClr val="C00000"/>
                </a:solidFill>
              </a:rPr>
              <a:t>4</a:t>
            </a:r>
            <a:r>
              <a:rPr lang="ru-RU" sz="2400" dirty="0">
                <a:solidFill>
                  <a:srgbClr val="C00000"/>
                </a:solidFill>
              </a:rPr>
              <a:t> и </a:t>
            </a:r>
            <a:r>
              <a:rPr lang="ru-RU" sz="2400" b="1" dirty="0">
                <a:solidFill>
                  <a:srgbClr val="C00000"/>
                </a:solidFill>
              </a:rPr>
              <a:t>5</a:t>
            </a:r>
            <a:r>
              <a:rPr lang="ru-RU" sz="2400" dirty="0">
                <a:solidFill>
                  <a:srgbClr val="C00000"/>
                </a:solidFill>
              </a:rPr>
              <a:t>; </a:t>
            </a:r>
            <a:r>
              <a:rPr lang="ru-RU" sz="2400" b="1" dirty="0">
                <a:solidFill>
                  <a:srgbClr val="C00000"/>
                </a:solidFill>
              </a:rPr>
              <a:t>3</a:t>
            </a:r>
            <a:r>
              <a:rPr lang="ru-RU" sz="2400" dirty="0">
                <a:solidFill>
                  <a:srgbClr val="C00000"/>
                </a:solidFill>
              </a:rPr>
              <a:t> и </a:t>
            </a:r>
            <a:r>
              <a:rPr lang="ru-RU" sz="2400" b="1" dirty="0">
                <a:solidFill>
                  <a:srgbClr val="C00000"/>
                </a:solidFill>
              </a:rPr>
              <a:t>6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827088" y="5373688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2060"/>
                </a:solidFill>
              </a:rPr>
              <a:t>Соответственные углы – </a:t>
            </a:r>
            <a:r>
              <a:rPr lang="ru-RU" sz="2400" b="1" dirty="0">
                <a:solidFill>
                  <a:srgbClr val="002060"/>
                </a:solidFill>
              </a:rPr>
              <a:t>1</a:t>
            </a:r>
            <a:r>
              <a:rPr lang="ru-RU" sz="2400" dirty="0">
                <a:solidFill>
                  <a:srgbClr val="002060"/>
                </a:solidFill>
              </a:rPr>
              <a:t> и </a:t>
            </a:r>
            <a:r>
              <a:rPr lang="ru-RU" sz="2400" b="1" dirty="0">
                <a:solidFill>
                  <a:srgbClr val="002060"/>
                </a:solidFill>
              </a:rPr>
              <a:t>5</a:t>
            </a:r>
            <a:r>
              <a:rPr lang="ru-RU" sz="2400" dirty="0">
                <a:solidFill>
                  <a:srgbClr val="002060"/>
                </a:solidFill>
              </a:rPr>
              <a:t>; </a:t>
            </a:r>
            <a:r>
              <a:rPr lang="ru-RU" sz="2400" b="1" dirty="0">
                <a:solidFill>
                  <a:srgbClr val="002060"/>
                </a:solidFill>
              </a:rPr>
              <a:t>2</a:t>
            </a:r>
            <a:r>
              <a:rPr lang="ru-RU" sz="2400" dirty="0">
                <a:solidFill>
                  <a:srgbClr val="002060"/>
                </a:solidFill>
              </a:rPr>
              <a:t> и </a:t>
            </a:r>
            <a:r>
              <a:rPr lang="ru-RU" sz="2400" b="1" dirty="0">
                <a:solidFill>
                  <a:srgbClr val="002060"/>
                </a:solidFill>
              </a:rPr>
              <a:t>6</a:t>
            </a:r>
            <a:r>
              <a:rPr lang="ru-RU" sz="2400" dirty="0">
                <a:solidFill>
                  <a:srgbClr val="002060"/>
                </a:solidFill>
              </a:rPr>
              <a:t>; </a:t>
            </a:r>
            <a:r>
              <a:rPr lang="ru-RU" sz="2400" b="1" dirty="0">
                <a:solidFill>
                  <a:srgbClr val="002060"/>
                </a:solidFill>
              </a:rPr>
              <a:t>4</a:t>
            </a:r>
            <a:r>
              <a:rPr lang="ru-RU" sz="2400" dirty="0">
                <a:solidFill>
                  <a:srgbClr val="002060"/>
                </a:solidFill>
              </a:rPr>
              <a:t> и </a:t>
            </a:r>
            <a:r>
              <a:rPr lang="ru-RU" sz="2400" b="1" dirty="0">
                <a:solidFill>
                  <a:srgbClr val="002060"/>
                </a:solidFill>
              </a:rPr>
              <a:t>8</a:t>
            </a:r>
            <a:r>
              <a:rPr lang="ru-RU" sz="2400" dirty="0">
                <a:solidFill>
                  <a:srgbClr val="002060"/>
                </a:solidFill>
              </a:rPr>
              <a:t>; </a:t>
            </a:r>
            <a:r>
              <a:rPr lang="ru-RU" sz="2400" b="1" dirty="0">
                <a:solidFill>
                  <a:srgbClr val="002060"/>
                </a:solidFill>
              </a:rPr>
              <a:t>3</a:t>
            </a:r>
            <a:r>
              <a:rPr lang="ru-RU" sz="2400" dirty="0">
                <a:solidFill>
                  <a:srgbClr val="002060"/>
                </a:solidFill>
              </a:rPr>
              <a:t> и </a:t>
            </a:r>
            <a:r>
              <a:rPr lang="ru-RU" sz="2400" b="1" dirty="0" smtClean="0">
                <a:solidFill>
                  <a:srgbClr val="002060"/>
                </a:solidFill>
              </a:rPr>
              <a:t>7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6163" grpId="0" animBg="1"/>
      <p:bldP spid="6164" grpId="0" animBg="1"/>
      <p:bldP spid="6165" grpId="0"/>
      <p:bldP spid="6166" grpId="0"/>
      <p:bldP spid="6167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3" grpId="0"/>
      <p:bldP spid="9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Text Box 24"/>
          <p:cNvSpPr txBox="1">
            <a:spLocks noChangeArrowheads="1"/>
          </p:cNvSpPr>
          <p:nvPr/>
        </p:nvSpPr>
        <p:spPr bwMode="auto">
          <a:xfrm>
            <a:off x="971550" y="2603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83568" y="1700808"/>
            <a:ext cx="77057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dirty="0">
                <a:solidFill>
                  <a:srgbClr val="993300"/>
                </a:solidFill>
                <a:latin typeface="Arial" pitchFamily="34" charset="0"/>
              </a:rPr>
              <a:t>Признаки</a:t>
            </a:r>
            <a:r>
              <a:rPr lang="ru-RU" sz="5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ru-RU" sz="5400" dirty="0">
                <a:solidFill>
                  <a:srgbClr val="993300"/>
                </a:solidFill>
                <a:latin typeface="Arial" pitchFamily="34" charset="0"/>
              </a:rPr>
              <a:t>параллельности двух</a:t>
            </a:r>
            <a:r>
              <a:rPr lang="ru-RU" sz="5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ru-RU" sz="5400" dirty="0">
                <a:solidFill>
                  <a:srgbClr val="993300"/>
                </a:solidFill>
                <a:latin typeface="Arial" pitchFamily="34" charset="0"/>
              </a:rPr>
              <a:t>прямых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Arc 14"/>
          <p:cNvSpPr>
            <a:spLocks/>
          </p:cNvSpPr>
          <p:nvPr/>
        </p:nvSpPr>
        <p:spPr bwMode="auto">
          <a:xfrm>
            <a:off x="3708400" y="2924175"/>
            <a:ext cx="242888" cy="307975"/>
          </a:xfrm>
          <a:custGeom>
            <a:avLst/>
            <a:gdLst>
              <a:gd name="T0" fmla="*/ 0 w 24342"/>
              <a:gd name="T1" fmla="*/ 2341 h 23021"/>
              <a:gd name="T2" fmla="*/ 242419 w 24342"/>
              <a:gd name="T3" fmla="*/ 307975 h 23021"/>
              <a:gd name="T4" fmla="*/ 27360 w 24342"/>
              <a:gd name="T5" fmla="*/ 288965 h 23021"/>
              <a:gd name="T6" fmla="*/ 0 60000 65536"/>
              <a:gd name="T7" fmla="*/ 0 60000 65536"/>
              <a:gd name="T8" fmla="*/ 0 60000 65536"/>
              <a:gd name="T9" fmla="*/ 0 w 24342"/>
              <a:gd name="T10" fmla="*/ 0 h 23021"/>
              <a:gd name="T11" fmla="*/ 24342 w 24342"/>
              <a:gd name="T12" fmla="*/ 23021 h 230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42" h="23021" fill="none" extrusionOk="0">
                <a:moveTo>
                  <a:pt x="-1" y="174"/>
                </a:moveTo>
                <a:cubicBezTo>
                  <a:pt x="909" y="58"/>
                  <a:pt x="1825" y="-1"/>
                  <a:pt x="2742" y="0"/>
                </a:cubicBezTo>
                <a:cubicBezTo>
                  <a:pt x="14671" y="0"/>
                  <a:pt x="24342" y="9670"/>
                  <a:pt x="24342" y="21600"/>
                </a:cubicBezTo>
                <a:cubicBezTo>
                  <a:pt x="24342" y="22074"/>
                  <a:pt x="24326" y="22547"/>
                  <a:pt x="24295" y="23021"/>
                </a:cubicBezTo>
              </a:path>
              <a:path w="24342" h="23021" stroke="0" extrusionOk="0">
                <a:moveTo>
                  <a:pt x="-1" y="174"/>
                </a:moveTo>
                <a:cubicBezTo>
                  <a:pt x="909" y="58"/>
                  <a:pt x="1825" y="-1"/>
                  <a:pt x="2742" y="0"/>
                </a:cubicBezTo>
                <a:cubicBezTo>
                  <a:pt x="14671" y="0"/>
                  <a:pt x="24342" y="9670"/>
                  <a:pt x="24342" y="21600"/>
                </a:cubicBezTo>
                <a:cubicBezTo>
                  <a:pt x="24342" y="22074"/>
                  <a:pt x="24326" y="22547"/>
                  <a:pt x="24295" y="23021"/>
                </a:cubicBezTo>
                <a:lnTo>
                  <a:pt x="2742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971550" y="2603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187450" y="2349500"/>
            <a:ext cx="5545138" cy="7143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187450" y="3213100"/>
            <a:ext cx="5545138" cy="730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71550" y="333375"/>
            <a:ext cx="763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u="sng" dirty="0">
                <a:solidFill>
                  <a:srgbClr val="993300"/>
                </a:solidFill>
                <a:latin typeface="Arial" pitchFamily="34" charset="0"/>
              </a:rPr>
              <a:t>Теорема:</a:t>
            </a:r>
            <a:r>
              <a:rPr lang="ru-RU" sz="2400" dirty="0">
                <a:solidFill>
                  <a:srgbClr val="9933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</a:rPr>
              <a:t>    </a:t>
            </a:r>
            <a:r>
              <a:rPr lang="ru-RU" sz="2400" dirty="0" smtClean="0">
                <a:solidFill>
                  <a:srgbClr val="993300"/>
                </a:solidFill>
                <a:latin typeface="Arial" pitchFamily="34" charset="0"/>
              </a:rPr>
              <a:t>Если </a:t>
            </a:r>
            <a:r>
              <a:rPr lang="ru-RU" sz="2400" dirty="0">
                <a:solidFill>
                  <a:srgbClr val="993300"/>
                </a:solidFill>
                <a:latin typeface="Arial" pitchFamily="34" charset="0"/>
              </a:rPr>
              <a:t>при пересечении двух прямых секущей накрест лежащие углы равны, то прямые параллельны.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3132138" y="1700213"/>
            <a:ext cx="1223962" cy="237648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187450" y="19161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187450" y="3429000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92500" y="18446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B0F0"/>
                </a:solidFill>
              </a:rPr>
              <a:t>А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491880" y="3212976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B0F0"/>
                </a:solidFill>
              </a:rPr>
              <a:t>В</a:t>
            </a:r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 flipH="1" flipV="1">
            <a:off x="3635375" y="2379663"/>
            <a:ext cx="288925" cy="341312"/>
          </a:xfrm>
          <a:custGeom>
            <a:avLst/>
            <a:gdLst>
              <a:gd name="T0" fmla="*/ 89455 w 21598"/>
              <a:gd name="T1" fmla="*/ 0 h 20539"/>
              <a:gd name="T2" fmla="*/ 288925 w 21598"/>
              <a:gd name="T3" fmla="*/ 336310 h 20539"/>
              <a:gd name="T4" fmla="*/ 0 w 21598"/>
              <a:gd name="T5" fmla="*/ 341312 h 20539"/>
              <a:gd name="T6" fmla="*/ 0 60000 65536"/>
              <a:gd name="T7" fmla="*/ 0 60000 65536"/>
              <a:gd name="T8" fmla="*/ 0 60000 65536"/>
              <a:gd name="T9" fmla="*/ 0 w 21598"/>
              <a:gd name="T10" fmla="*/ 0 h 20539"/>
              <a:gd name="T11" fmla="*/ 21598 w 21598"/>
              <a:gd name="T12" fmla="*/ 20539 h 20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8" h="20539" fill="none" extrusionOk="0">
                <a:moveTo>
                  <a:pt x="6686" y="0"/>
                </a:moveTo>
                <a:cubicBezTo>
                  <a:pt x="15475" y="2861"/>
                  <a:pt x="21469" y="10996"/>
                  <a:pt x="21597" y="20238"/>
                </a:cubicBezTo>
              </a:path>
              <a:path w="21598" h="20539" stroke="0" extrusionOk="0">
                <a:moveTo>
                  <a:pt x="6686" y="0"/>
                </a:moveTo>
                <a:cubicBezTo>
                  <a:pt x="15475" y="2861"/>
                  <a:pt x="21469" y="10996"/>
                  <a:pt x="21597" y="20238"/>
                </a:cubicBezTo>
                <a:lnTo>
                  <a:pt x="0" y="20539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347864" y="2492896"/>
            <a:ext cx="36004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995936" y="2852936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99592" y="4005064"/>
            <a:ext cx="73453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993300"/>
                </a:solidFill>
              </a:rPr>
              <a:t>Дано: а, </a:t>
            </a:r>
            <a:r>
              <a:rPr lang="en-US" sz="2400" dirty="0" smtClean="0">
                <a:solidFill>
                  <a:srgbClr val="993300"/>
                </a:solidFill>
              </a:rPr>
              <a:t>b</a:t>
            </a:r>
            <a:r>
              <a:rPr lang="ru-RU" sz="2400" dirty="0" smtClean="0">
                <a:solidFill>
                  <a:srgbClr val="993300"/>
                </a:solidFill>
              </a:rPr>
              <a:t> </a:t>
            </a:r>
            <a:r>
              <a:rPr lang="ru-RU" sz="2400" dirty="0">
                <a:solidFill>
                  <a:srgbClr val="993300"/>
                </a:solidFill>
              </a:rPr>
              <a:t>– прямые, АВ – секущая, 			</a:t>
            </a:r>
            <a:r>
              <a:rPr lang="ru-RU" sz="2400" dirty="0">
                <a:solidFill>
                  <a:srgbClr val="006600"/>
                </a:solidFill>
                <a:sym typeface="Symbol" pitchFamily="18" charset="2"/>
              </a:rPr>
              <a:t>1</a:t>
            </a:r>
            <a:r>
              <a:rPr lang="ru-RU" sz="2400" dirty="0">
                <a:solidFill>
                  <a:srgbClr val="993300"/>
                </a:solidFill>
                <a:sym typeface="Symbol" pitchFamily="18" charset="2"/>
              </a:rPr>
              <a:t> и </a:t>
            </a:r>
            <a:r>
              <a:rPr lang="ru-RU" sz="2400" dirty="0">
                <a:solidFill>
                  <a:srgbClr val="006600"/>
                </a:solidFill>
                <a:sym typeface="Symbol" pitchFamily="18" charset="2"/>
              </a:rPr>
              <a:t>2</a:t>
            </a:r>
            <a:r>
              <a:rPr lang="ru-RU" sz="2400" dirty="0">
                <a:solidFill>
                  <a:srgbClr val="993300"/>
                </a:solidFill>
                <a:sym typeface="Symbol" pitchFamily="18" charset="2"/>
              </a:rPr>
              <a:t> – накрест лежащие,</a:t>
            </a:r>
            <a:r>
              <a:rPr lang="ru-RU" sz="2400" dirty="0">
                <a:sym typeface="Symbol" pitchFamily="18" charset="2"/>
              </a:rPr>
              <a:t> </a:t>
            </a:r>
            <a:r>
              <a:rPr lang="ru-RU" sz="2400" dirty="0">
                <a:solidFill>
                  <a:srgbClr val="006600"/>
                </a:solidFill>
                <a:sym typeface="Symbol" pitchFamily="18" charset="2"/>
              </a:rPr>
              <a:t>1</a:t>
            </a:r>
            <a:r>
              <a:rPr lang="ru-RU" sz="2400" dirty="0">
                <a:solidFill>
                  <a:srgbClr val="993300"/>
                </a:solidFill>
                <a:sym typeface="Symbol" pitchFamily="18" charset="2"/>
              </a:rPr>
              <a:t>=</a:t>
            </a:r>
            <a:r>
              <a:rPr lang="ru-RU" sz="2400" dirty="0">
                <a:solidFill>
                  <a:srgbClr val="006600"/>
                </a:solidFill>
                <a:sym typeface="Symbol" pitchFamily="18" charset="2"/>
              </a:rPr>
              <a:t>2</a:t>
            </a:r>
            <a:r>
              <a:rPr lang="ru-RU" sz="2400" dirty="0">
                <a:solidFill>
                  <a:srgbClr val="9933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99592" y="5157192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993300"/>
                </a:solidFill>
              </a:rPr>
              <a:t>Доказать: а </a:t>
            </a:r>
            <a:r>
              <a:rPr lang="en-US" sz="2400" dirty="0" smtClean="0">
                <a:solidFill>
                  <a:srgbClr val="993300"/>
                </a:solidFill>
              </a:rPr>
              <a:t>|| b</a:t>
            </a:r>
            <a:r>
              <a:rPr lang="ru-RU" sz="2400" dirty="0" smtClean="0">
                <a:solidFill>
                  <a:srgbClr val="993300"/>
                </a:solidFill>
              </a:rPr>
              <a:t>.</a:t>
            </a:r>
            <a:endParaRPr lang="ru-RU" sz="2400" dirty="0">
              <a:solidFill>
                <a:srgbClr val="99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11270" grpId="0" animBg="1"/>
      <p:bldP spid="11271" grpId="0" animBg="1"/>
      <p:bldP spid="11273" grpId="0" animBg="1"/>
      <p:bldP spid="11274" grpId="0"/>
      <p:bldP spid="11275" grpId="0"/>
      <p:bldP spid="11276" grpId="0"/>
      <p:bldP spid="11277" grpId="0"/>
      <p:bldP spid="11279" grpId="0" animBg="1"/>
      <p:bldP spid="11280" grpId="0"/>
      <p:bldP spid="11281" grpId="0"/>
      <p:bldP spid="11282" grpId="0"/>
      <p:bldP spid="11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1"/>
          <p:cNvSpPr>
            <a:spLocks noChangeArrowheads="1"/>
          </p:cNvSpPr>
          <p:nvPr/>
        </p:nvSpPr>
        <p:spPr bwMode="auto">
          <a:xfrm>
            <a:off x="3656013" y="1225550"/>
            <a:ext cx="358775" cy="3603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20"/>
          <p:cNvSpPr>
            <a:spLocks noChangeArrowheads="1"/>
          </p:cNvSpPr>
          <p:nvPr/>
        </p:nvSpPr>
        <p:spPr bwMode="auto">
          <a:xfrm>
            <a:off x="3997325" y="1733550"/>
            <a:ext cx="358775" cy="3603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971550" y="2603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1692275" y="1196975"/>
            <a:ext cx="5545138" cy="7143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1692275" y="2060575"/>
            <a:ext cx="5545138" cy="730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3997325" y="530225"/>
            <a:ext cx="20638" cy="24669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92275" y="76358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692275" y="2276475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421063" y="6207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492500" y="22050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348038" y="13398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4356100" y="16287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00113" y="3644900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993300"/>
                </a:solidFill>
              </a:rPr>
              <a:t>Доказательство: Рассмотрим если </a:t>
            </a:r>
            <a:r>
              <a:rPr lang="ru-RU" sz="2400">
                <a:solidFill>
                  <a:srgbClr val="993300"/>
                </a:solidFill>
                <a:sym typeface="Symbol" pitchFamily="18" charset="2"/>
              </a:rPr>
              <a:t>1=2=90</a:t>
            </a:r>
            <a:r>
              <a:rPr lang="ru-RU" sz="2400" baseline="30000">
                <a:solidFill>
                  <a:srgbClr val="993300"/>
                </a:solidFill>
                <a:sym typeface="Symbol" pitchFamily="18" charset="2"/>
              </a:rPr>
              <a:t>0</a:t>
            </a:r>
            <a:r>
              <a:rPr lang="ru-RU" sz="2400">
                <a:solidFill>
                  <a:srgbClr val="9933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00113" y="4292600"/>
            <a:ext cx="7345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993300"/>
                </a:solidFill>
              </a:rPr>
              <a:t>Отсюда следует, </a:t>
            </a:r>
            <a:r>
              <a:rPr lang="ru-RU" sz="2400" b="1" i="1" dirty="0">
                <a:solidFill>
                  <a:srgbClr val="FF0000"/>
                </a:solidFill>
              </a:rPr>
              <a:t>а</a:t>
            </a:r>
            <a:r>
              <a:rPr lang="ru-RU" sz="2400" dirty="0">
                <a:solidFill>
                  <a:srgbClr val="993300"/>
                </a:solidFill>
              </a:rPr>
              <a:t> и </a:t>
            </a:r>
            <a:r>
              <a:rPr lang="en-US" sz="2400" b="1" i="1" dirty="0" smtClean="0">
                <a:solidFill>
                  <a:srgbClr val="FF0000"/>
                </a:solidFill>
              </a:rPr>
              <a:t>b</a:t>
            </a:r>
            <a:r>
              <a:rPr lang="ru-RU" sz="2400" dirty="0" smtClean="0">
                <a:solidFill>
                  <a:srgbClr val="993300"/>
                </a:solidFill>
              </a:rPr>
              <a:t> </a:t>
            </a:r>
            <a:r>
              <a:rPr lang="ru-RU" sz="2400" dirty="0">
                <a:solidFill>
                  <a:srgbClr val="993300"/>
                </a:solidFill>
              </a:rPr>
              <a:t>перпендикулярны к прямой АВ и, следовательно, параллельны.</a:t>
            </a:r>
            <a:endParaRPr lang="ru-RU" sz="2400" dirty="0">
              <a:solidFill>
                <a:srgbClr val="99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0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333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Оформление по умолчанию</vt:lpstr>
      <vt:lpstr>Формула</vt:lpstr>
      <vt:lpstr>Параллельные прямые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мой 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Параллельные прямые</dc:title>
  <dc:creator>Ушенина Татьяна Петровна</dc:creator>
  <cp:lastModifiedBy>Kабинет</cp:lastModifiedBy>
  <cp:revision>55</cp:revision>
  <dcterms:created xsi:type="dcterms:W3CDTF">2007-02-07T16:12:44Z</dcterms:created>
  <dcterms:modified xsi:type="dcterms:W3CDTF">2011-12-20T12:44:49Z</dcterms:modified>
</cp:coreProperties>
</file>