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7"/>
  </p:notesMasterIdLst>
  <p:sldIdLst>
    <p:sldId id="273" r:id="rId5"/>
    <p:sldId id="274" r:id="rId6"/>
    <p:sldId id="275" r:id="rId7"/>
    <p:sldId id="276" r:id="rId8"/>
    <p:sldId id="278" r:id="rId9"/>
    <p:sldId id="277" r:id="rId10"/>
    <p:sldId id="279" r:id="rId11"/>
    <p:sldId id="280" r:id="rId12"/>
    <p:sldId id="281" r:id="rId13"/>
    <p:sldId id="282" r:id="rId14"/>
    <p:sldId id="283" r:id="rId15"/>
    <p:sldId id="263" r:id="rId16"/>
    <p:sldId id="284" r:id="rId17"/>
    <p:sldId id="285" r:id="rId18"/>
    <p:sldId id="286" r:id="rId19"/>
    <p:sldId id="308" r:id="rId20"/>
    <p:sldId id="287" r:id="rId21"/>
    <p:sldId id="259"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3" r:id="rId35"/>
    <p:sldId id="309" r:id="rId36"/>
    <p:sldId id="300" r:id="rId37"/>
    <p:sldId id="305" r:id="rId38"/>
    <p:sldId id="304" r:id="rId39"/>
    <p:sldId id="306" r:id="rId40"/>
    <p:sldId id="307" r:id="rId41"/>
    <p:sldId id="311" r:id="rId42"/>
    <p:sldId id="312" r:id="rId43"/>
    <p:sldId id="314" r:id="rId44"/>
    <p:sldId id="313" r:id="rId45"/>
    <p:sldId id="310"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8419" autoAdjust="0"/>
  </p:normalViewPr>
  <p:slideViewPr>
    <p:cSldViewPr>
      <p:cViewPr varScale="1">
        <p:scale>
          <a:sx n="75" d="100"/>
          <a:sy n="75" d="100"/>
        </p:scale>
        <p:origin x="-1070" y="-67"/>
      </p:cViewPr>
      <p:guideLst>
        <p:guide orient="horz" pos="2160"/>
        <p:guide pos="2880"/>
      </p:guideLst>
    </p:cSldViewPr>
  </p:slideViewPr>
  <p:outlineViewPr>
    <p:cViewPr>
      <p:scale>
        <a:sx n="33" d="100"/>
        <a:sy n="33" d="100"/>
      </p:scale>
      <p:origin x="0" y="86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07221-FA58-4E1E-994D-91639744052C}" type="datetimeFigureOut">
              <a:rPr lang="ru-RU" smtClean="0"/>
              <a:pPr/>
              <a:t>23.07.2013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842D1-6840-4C10-95D9-7A35929EED4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3842D1-6840-4C10-95D9-7A35929EED42}"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C8B312BF-23A2-4486-ABDA-F6A8B522F6B4}"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8B312BF-23A2-4486-ABDA-F6A8B522F6B4}"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B312BF-23A2-4486-ABDA-F6A8B522F6B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39325326-DCFF-44D8-ADA3-293F98D812BB}" type="datetimeFigureOut">
              <a:rPr lang="ru-RU" smtClean="0"/>
              <a:pPr/>
              <a:t>23.07.2013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C8B312BF-23A2-4486-ABDA-F6A8B522F6B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9325326-DCFF-44D8-ADA3-293F98D812BB}" type="datetimeFigureOut">
              <a:rPr lang="ru-RU" smtClean="0"/>
              <a:pPr/>
              <a:t>23.07.2013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8B312BF-23A2-4486-ABDA-F6A8B522F6B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325326-DCFF-44D8-ADA3-293F98D812BB}" type="datetimeFigureOut">
              <a:rPr lang="ru-RU" smtClean="0"/>
              <a:pPr/>
              <a:t>23.07.2013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B312BF-23A2-4486-ABDA-F6A8B522F6B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325326-DCFF-44D8-ADA3-293F98D812BB}" type="datetimeFigureOut">
              <a:rPr lang="ru-RU" smtClean="0"/>
              <a:pPr/>
              <a:t>23.07.2013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B312BF-23A2-4486-ABDA-F6A8B522F6B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325326-DCFF-44D8-ADA3-293F98D812BB}" type="datetimeFigureOut">
              <a:rPr lang="ru-RU" smtClean="0"/>
              <a:pPr/>
              <a:t>23.07.2013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B312BF-23A2-4486-ABDA-F6A8B522F6B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SC02904п.jpg"/>
          <p:cNvPicPr>
            <a:picLocks noChangeAspect="1"/>
          </p:cNvPicPr>
          <p:nvPr/>
        </p:nvPicPr>
        <p:blipFill>
          <a:blip r:embed="rId2" cstate="email"/>
          <a:stretch>
            <a:fillRect/>
          </a:stretch>
        </p:blipFill>
        <p:spPr>
          <a:xfrm>
            <a:off x="0" y="0"/>
            <a:ext cx="5364630" cy="6858000"/>
          </a:xfrm>
          <a:prstGeom prst="rect">
            <a:avLst/>
          </a:prstGeom>
        </p:spPr>
      </p:pic>
      <p:sp>
        <p:nvSpPr>
          <p:cNvPr id="6" name="Содержимое 5"/>
          <p:cNvSpPr>
            <a:spLocks noGrp="1"/>
          </p:cNvSpPr>
          <p:nvPr>
            <p:ph sz="half" idx="1"/>
          </p:nvPr>
        </p:nvSpPr>
        <p:spPr>
          <a:xfrm>
            <a:off x="5572132" y="714356"/>
            <a:ext cx="3571868" cy="5072098"/>
          </a:xfrm>
        </p:spPr>
        <p:txBody>
          <a:bodyPr/>
          <a:lstStyle/>
          <a:p>
            <a:pPr>
              <a:buNone/>
            </a:pPr>
            <a:endParaRPr lang="ru-RU" dirty="0" smtClean="0"/>
          </a:p>
          <a:p>
            <a:pPr>
              <a:buNone/>
            </a:pPr>
            <a:r>
              <a:rPr lang="ru-RU" dirty="0" smtClean="0"/>
              <a:t>                     Попова Оксана</a:t>
            </a:r>
          </a:p>
          <a:p>
            <a:pPr>
              <a:buNone/>
            </a:pPr>
            <a:r>
              <a:rPr lang="ru-RU" dirty="0" smtClean="0"/>
              <a:t>                      Владимировна</a:t>
            </a:r>
          </a:p>
          <a:p>
            <a:pPr>
              <a:buNone/>
            </a:pPr>
            <a:endParaRPr lang="ru-RU" dirty="0" smtClean="0"/>
          </a:p>
          <a:p>
            <a:pPr>
              <a:buNone/>
            </a:pPr>
            <a:r>
              <a:rPr lang="ru-RU" sz="1600" dirty="0" smtClean="0"/>
              <a:t>  учитель русского языка  и литературы</a:t>
            </a:r>
          </a:p>
          <a:p>
            <a:pPr>
              <a:buNone/>
            </a:pPr>
            <a:endParaRPr lang="ru-RU" sz="1600" dirty="0" smtClean="0"/>
          </a:p>
          <a:p>
            <a:pPr>
              <a:buNone/>
            </a:pPr>
            <a:r>
              <a:rPr lang="ru-RU" sz="1600" dirty="0" smtClean="0"/>
              <a:t>МБОУ лицей № 5</a:t>
            </a:r>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5400" dirty="0" smtClean="0"/>
              <a:t>Начало урока </a:t>
            </a:r>
            <a:endParaRPr lang="ru-RU" dirty="0"/>
          </a:p>
        </p:txBody>
      </p:sp>
      <p:sp>
        <p:nvSpPr>
          <p:cNvPr id="5" name="Текст 2"/>
          <p:cNvSpPr txBox="1">
            <a:spLocks/>
          </p:cNvSpPr>
          <p:nvPr/>
        </p:nvSpPr>
        <p:spPr>
          <a:xfrm>
            <a:off x="0" y="1571612"/>
            <a:ext cx="8929718" cy="4929222"/>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ru-RU"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Прямоугольник 5"/>
          <p:cNvSpPr/>
          <p:nvPr/>
        </p:nvSpPr>
        <p:spPr>
          <a:xfrm>
            <a:off x="214282" y="2551836"/>
            <a:ext cx="8215370" cy="2554545"/>
          </a:xfrm>
          <a:prstGeom prst="rect">
            <a:avLst/>
          </a:prstGeom>
        </p:spPr>
        <p:txBody>
          <a:bodyPr wrap="square">
            <a:spAutoFit/>
          </a:bodyPr>
          <a:lstStyle/>
          <a:p>
            <a:r>
              <a:rPr lang="ru-RU" sz="3200" dirty="0" smtClean="0"/>
              <a:t>Важная отправная точка, позволяющая мобилизовать весь класс и каждого ученика в отдельности на активную работу, но важно поддерживать учебную мотивацию в течение всего урока. </a:t>
            </a:r>
            <a:endParaRPr lang="ru-R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екст 12"/>
          <p:cNvSpPr>
            <a:spLocks noGrp="1"/>
          </p:cNvSpPr>
          <p:nvPr>
            <p:ph type="body" idx="1"/>
          </p:nvPr>
        </p:nvSpPr>
        <p:spPr>
          <a:xfrm>
            <a:off x="428596" y="3429000"/>
            <a:ext cx="4500594" cy="3286148"/>
          </a:xfrm>
        </p:spPr>
        <p:txBody>
          <a:bodyPr>
            <a:normAutofit/>
          </a:bodyPr>
          <a:lstStyle/>
          <a:p>
            <a:endParaRPr lang="ru-RU" sz="3200" dirty="0" smtClean="0"/>
          </a:p>
          <a:p>
            <a:endParaRPr lang="ru-RU" sz="3200" dirty="0" smtClean="0"/>
          </a:p>
          <a:p>
            <a:endParaRPr lang="ru-RU" sz="3200" dirty="0" smtClean="0"/>
          </a:p>
          <a:p>
            <a:r>
              <a:rPr lang="ru-RU" sz="3200" dirty="0" smtClean="0"/>
              <a:t>Знакомство </a:t>
            </a:r>
            <a:endParaRPr lang="ru-RU" sz="3200" dirty="0"/>
          </a:p>
        </p:txBody>
      </p:sp>
      <p:sp>
        <p:nvSpPr>
          <p:cNvPr id="5" name="Заголовок 4"/>
          <p:cNvSpPr>
            <a:spLocks noGrp="1"/>
          </p:cNvSpPr>
          <p:nvPr>
            <p:ph type="title"/>
          </p:nvPr>
        </p:nvSpPr>
        <p:spPr/>
        <p:txBody>
          <a:bodyPr/>
          <a:lstStyle/>
          <a:p>
            <a:r>
              <a:rPr lang="ru-RU" dirty="0" smtClean="0"/>
              <a:t>Изучение нового материала.</a:t>
            </a:r>
            <a:endParaRPr lang="ru-RU" dirty="0"/>
          </a:p>
        </p:txBody>
      </p:sp>
      <p:pic>
        <p:nvPicPr>
          <p:cNvPr id="9" name="Picture 2"/>
          <p:cNvPicPr>
            <a:picLocks noChangeAspect="1" noChangeArrowheads="1"/>
          </p:cNvPicPr>
          <p:nvPr/>
        </p:nvPicPr>
        <p:blipFill>
          <a:blip r:embed="rId2"/>
          <a:srcRect/>
          <a:stretch>
            <a:fillRect/>
          </a:stretch>
        </p:blipFill>
        <p:spPr bwMode="auto">
          <a:xfrm rot="5400000">
            <a:off x="2956927" y="2115114"/>
            <a:ext cx="2722021" cy="3492405"/>
          </a:xfrm>
          <a:prstGeom prst="rect">
            <a:avLst/>
          </a:prstGeom>
          <a:noFill/>
          <a:ln w="9525" algn="in">
            <a:noFill/>
            <a:miter lim="800000"/>
            <a:headEnd/>
            <a:tailEnd/>
          </a:ln>
          <a:effectLst/>
        </p:spPr>
      </p:pic>
      <p:sp>
        <p:nvSpPr>
          <p:cNvPr id="10" name="Подзаголовок 5"/>
          <p:cNvSpPr txBox="1">
            <a:spLocks/>
          </p:cNvSpPr>
          <p:nvPr/>
        </p:nvSpPr>
        <p:spPr>
          <a:xfrm>
            <a:off x="1000100" y="1285860"/>
            <a:ext cx="7772400" cy="1771656"/>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Опора  на знания, уже имеющиеся у ученика, позволяет организовать самостоятельную работу по  усвоению основных лингвистических компетенций в ходе изучения нового материала. </a:t>
            </a:r>
          </a:p>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Стрелка вправо с вырезом 13"/>
          <p:cNvSpPr/>
          <p:nvPr/>
        </p:nvSpPr>
        <p:spPr>
          <a:xfrm rot="19323654">
            <a:off x="1394223" y="3781195"/>
            <a:ext cx="1000132" cy="92869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кст 12"/>
          <p:cNvSpPr txBox="1">
            <a:spLocks/>
          </p:cNvSpPr>
          <p:nvPr/>
        </p:nvSpPr>
        <p:spPr>
          <a:xfrm>
            <a:off x="5643570" y="4000504"/>
            <a:ext cx="3500430" cy="3286124"/>
          </a:xfrm>
          <a:prstGeom prst="rect">
            <a:avLst/>
          </a:prstGeom>
        </p:spPr>
        <p:txBody>
          <a:bodyPr vert="horz" lIns="82296" tIns="45720" bIns="0" anchor="t">
            <a:normAutofit/>
          </a:bodyPr>
          <a:lstStyle/>
          <a:p>
            <a:pPr marL="54864"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54864"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54864"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lang="ru-RU" sz="3200" dirty="0" smtClean="0">
                <a:solidFill>
                  <a:schemeClr val="tx1">
                    <a:tint val="75000"/>
                  </a:schemeClr>
                </a:solidFill>
              </a:rPr>
              <a:t>Создания своего орфоэпического словаря</a:t>
            </a: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Стрелка вправо с вырезом 15"/>
          <p:cNvSpPr/>
          <p:nvPr/>
        </p:nvSpPr>
        <p:spPr>
          <a:xfrm rot="2778926">
            <a:off x="6215074" y="3714752"/>
            <a:ext cx="1000132" cy="92869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Словарная работа превращается в мини-исследование.</a:t>
            </a:r>
            <a:endParaRPr lang="ru-RU" dirty="0"/>
          </a:p>
        </p:txBody>
      </p:sp>
      <p:pic>
        <p:nvPicPr>
          <p:cNvPr id="1026" name="Picture 2" descr="C:\Documents and Settings\k209\Рабочий стол\Новая папка (2)\DSC00379.JPG"/>
          <p:cNvPicPr>
            <a:picLocks noGrp="1" noChangeAspect="1" noChangeArrowheads="1"/>
          </p:cNvPicPr>
          <p:nvPr>
            <p:ph sz="half" idx="1"/>
          </p:nvPr>
        </p:nvPicPr>
        <p:blipFill>
          <a:blip r:embed="rId2" cstate="email"/>
          <a:srcRect/>
          <a:stretch>
            <a:fillRect/>
          </a:stretch>
        </p:blipFill>
        <p:spPr bwMode="auto">
          <a:xfrm>
            <a:off x="197888" y="1857364"/>
            <a:ext cx="4297912" cy="3714776"/>
          </a:xfrm>
          <a:prstGeom prst="rect">
            <a:avLst/>
          </a:prstGeom>
          <a:noFill/>
        </p:spPr>
      </p:pic>
      <p:pic>
        <p:nvPicPr>
          <p:cNvPr id="1027" name="Picture 3" descr="C:\Documents and Settings\k209\Рабочий стол\Новая папка (2)\DSC00381.JPG"/>
          <p:cNvPicPr>
            <a:picLocks noGrp="1" noChangeAspect="1" noChangeArrowheads="1"/>
          </p:cNvPicPr>
          <p:nvPr>
            <p:ph sz="half" idx="2"/>
          </p:nvPr>
        </p:nvPicPr>
        <p:blipFill>
          <a:blip r:embed="rId3" cstate="email"/>
          <a:srcRect/>
          <a:stretch>
            <a:fillRect/>
          </a:stretch>
        </p:blipFill>
        <p:spPr bwMode="auto">
          <a:xfrm>
            <a:off x="4565505" y="1857364"/>
            <a:ext cx="4300164" cy="3714776"/>
          </a:xfrm>
          <a:prstGeom prst="rect">
            <a:avLst/>
          </a:prstGeom>
          <a:noFill/>
        </p:spPr>
      </p:pic>
      <p:sp>
        <p:nvSpPr>
          <p:cNvPr id="19457" name="Rectangle 1"/>
          <p:cNvSpPr>
            <a:spLocks noChangeArrowheads="1"/>
          </p:cNvSpPr>
          <p:nvPr/>
        </p:nvSpPr>
        <p:spPr bwMode="auto">
          <a:xfrm>
            <a:off x="142844" y="5715016"/>
            <a:ext cx="864399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Такая работа обогащает словарный запас, приучает учеников пользоваться словарями, развивает познавательную активность и склонность к творчеству.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428596" y="1571612"/>
            <a:ext cx="8501122" cy="5000660"/>
          </a:xfrm>
          <a:ln>
            <a:solidFill>
              <a:schemeClr val="bg1"/>
            </a:solidFill>
          </a:ln>
        </p:spPr>
        <p:txBody>
          <a:bodyPr>
            <a:normAutofit/>
          </a:bodyPr>
          <a:lstStyle/>
          <a:p>
            <a:pPr lvl="0"/>
            <a:r>
              <a:rPr lang="ru-RU" sz="3200" dirty="0" smtClean="0">
                <a:solidFill>
                  <a:schemeClr val="tx1"/>
                </a:solidFill>
                <a:latin typeface="Arial" pitchFamily="34" charset="0"/>
                <a:ea typeface="Times New Roman" pitchFamily="18" charset="0"/>
                <a:cs typeface="Arial" pitchFamily="34" charset="0"/>
              </a:rPr>
              <a:t>Учебную мотивацию </a:t>
            </a:r>
            <a:r>
              <a:rPr lang="ru-RU" sz="3200" u="sng" dirty="0" smtClean="0">
                <a:solidFill>
                  <a:schemeClr val="tx1"/>
                </a:solidFill>
                <a:latin typeface="Arial" pitchFamily="34" charset="0"/>
                <a:ea typeface="Times New Roman" pitchFamily="18" charset="0"/>
                <a:cs typeface="Arial" pitchFamily="34" charset="0"/>
              </a:rPr>
              <a:t>на этапе закрепления</a:t>
            </a:r>
            <a:r>
              <a:rPr lang="ru-RU" sz="3200" dirty="0" smtClean="0">
                <a:solidFill>
                  <a:schemeClr val="tx1"/>
                </a:solidFill>
                <a:latin typeface="Arial" pitchFamily="34" charset="0"/>
                <a:ea typeface="Times New Roman" pitchFamily="18" charset="0"/>
                <a:cs typeface="Arial" pitchFamily="34" charset="0"/>
              </a:rPr>
              <a:t> знаний позволяет поддерживать принцип комплексного воздействия на интеллект ребёнка, при котором происходит «конструирование собственного знания в рамках своей собственной поисковой деятельности». </a:t>
            </a:r>
            <a:endParaRPr lang="ru-RU" sz="4000" dirty="0" smtClean="0">
              <a:solidFill>
                <a:schemeClr val="tx1"/>
              </a:solidFill>
              <a:latin typeface="Arial" pitchFamily="34" charset="0"/>
              <a:cs typeface="Arial" pitchFamily="34" charset="0"/>
            </a:endParaRPr>
          </a:p>
          <a:p>
            <a:endParaRPr lang="ru-RU" dirty="0" smtClean="0">
              <a:solidFill>
                <a:srgbClr val="FF0000"/>
              </a:solidFill>
              <a:latin typeface="Arial" pitchFamily="34" charset="0"/>
              <a:ea typeface="Times New Roman" pitchFamily="18" charset="0"/>
              <a:cs typeface="Arial" pitchFamily="34" charset="0"/>
            </a:endParaRPr>
          </a:p>
        </p:txBody>
      </p:sp>
      <p:sp>
        <p:nvSpPr>
          <p:cNvPr id="5" name="Заголовок 4"/>
          <p:cNvSpPr>
            <a:spLocks noGrp="1"/>
          </p:cNvSpPr>
          <p:nvPr>
            <p:ph type="title"/>
          </p:nvPr>
        </p:nvSpPr>
        <p:spPr>
          <a:xfrm>
            <a:off x="1214414" y="500042"/>
            <a:ext cx="8156448" cy="777240"/>
          </a:xfrm>
        </p:spPr>
        <p:txBody>
          <a:bodyPr/>
          <a:lstStyle/>
          <a:p>
            <a:r>
              <a:rPr lang="ru-RU" sz="5400" dirty="0" smtClean="0"/>
              <a:t>Закрепление  знаний</a:t>
            </a:r>
            <a:endParaRPr lang="ru-RU" sz="5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85720" y="500042"/>
            <a:ext cx="8643998" cy="5857916"/>
          </a:xfrm>
        </p:spPr>
        <p:txBody>
          <a:bodyPr>
            <a:normAutofit fontScale="62500" lnSpcReduction="20000"/>
          </a:bodyPr>
          <a:lstStyle/>
          <a:p>
            <a:r>
              <a:rPr lang="ru-RU" dirty="0" smtClean="0"/>
              <a:t> </a:t>
            </a:r>
          </a:p>
          <a:p>
            <a:r>
              <a:rPr lang="ru-RU" dirty="0" smtClean="0"/>
              <a:t>Вблизи большого города, по широкой проезжей дороге шел старый, больной человек.</a:t>
            </a:r>
            <a:br>
              <a:rPr lang="ru-RU" dirty="0" smtClean="0"/>
            </a:br>
            <a:r>
              <a:rPr lang="ru-RU" dirty="0" smtClean="0"/>
              <a:t>Он шатался на ходу; его исхудалые ноги, путаясь, волочась и спотыкаясь, ступали тяжко и слабо, словно чужие; одежда на нем висела лохмотьями; непокрытая голова падала на грудь... Он изнемогал.</a:t>
            </a:r>
            <a:br>
              <a:rPr lang="ru-RU" dirty="0" smtClean="0"/>
            </a:br>
            <a:r>
              <a:rPr lang="ru-RU" dirty="0" smtClean="0"/>
              <a:t>Он присел на придорожный камень, наклонился вперед, облокотился, закрыл лицо обеими руками - и сквозь искривленные пальцы закапали слезы на сухую, седую пыль.</a:t>
            </a:r>
            <a:br>
              <a:rPr lang="ru-RU" dirty="0" smtClean="0"/>
            </a:br>
            <a:r>
              <a:rPr lang="ru-RU" dirty="0" smtClean="0"/>
              <a:t>Он вспоминал...</a:t>
            </a:r>
            <a:r>
              <a:rPr lang="ru-RU" sz="4500" b="1" dirty="0" smtClean="0">
                <a:solidFill>
                  <a:srgbClr val="FF0000"/>
                </a:solidFill>
              </a:rPr>
              <a:t>!</a:t>
            </a:r>
            <a:r>
              <a:rPr lang="ru-RU" dirty="0" smtClean="0"/>
              <a:t/>
            </a:r>
            <a:br>
              <a:rPr lang="ru-RU" dirty="0" smtClean="0"/>
            </a:br>
            <a:r>
              <a:rPr lang="ru-RU" dirty="0" smtClean="0"/>
              <a:t>Вспоминал он, как и он был некогда здоров и богат - и как он здоровье истратил, а богатство роздал другим, друзьям и недругам... И вот теперь у него нет куска хлеба - и все его покинули, друзья еще раньше врагов... Неужели ж ему унизиться до того, чтобы просить милостыню? И горько ему было на сердце и стыдно.!</a:t>
            </a:r>
            <a:br>
              <a:rPr lang="ru-RU" dirty="0" smtClean="0"/>
            </a:br>
            <a:r>
              <a:rPr lang="ru-RU" dirty="0" smtClean="0"/>
              <a:t>А слезы все капали да капали, пестря седую пыль. </a:t>
            </a:r>
            <a:r>
              <a:rPr lang="ru-RU" sz="3800" b="1" dirty="0" smtClean="0">
                <a:solidFill>
                  <a:srgbClr val="FF0000"/>
                </a:solidFill>
              </a:rPr>
              <a:t>-</a:t>
            </a:r>
            <a:r>
              <a:rPr lang="ru-RU" dirty="0" smtClean="0"/>
              <a:t/>
            </a:r>
            <a:br>
              <a:rPr lang="ru-RU" dirty="0" smtClean="0"/>
            </a:br>
            <a:r>
              <a:rPr lang="ru-RU" dirty="0" smtClean="0"/>
              <a:t>Вдруг он услышал, что кто-то зовет его по имени; он поднял усталую голову - и увидал перед собою незнакомца.</a:t>
            </a:r>
            <a:br>
              <a:rPr lang="ru-RU" dirty="0" smtClean="0"/>
            </a:br>
            <a:r>
              <a:rPr lang="ru-RU" dirty="0" smtClean="0"/>
              <a:t>Лицо спокойное и важное, но не строгое; глаза не лучистые, а светлые; взор?    пронзительный, но не злой.</a:t>
            </a:r>
            <a:br>
              <a:rPr lang="ru-RU" dirty="0" smtClean="0"/>
            </a:br>
            <a:r>
              <a:rPr lang="ru-RU" dirty="0" smtClean="0"/>
              <a:t>- Ты всё свое богатство роздал,- послышался ровный голос...- Но ведь ты не жалеешь о том, что добро делал!-</a:t>
            </a:r>
            <a:br>
              <a:rPr lang="ru-RU" dirty="0" smtClean="0"/>
            </a:br>
            <a:r>
              <a:rPr lang="ru-RU" dirty="0" smtClean="0"/>
              <a:t>- Не жалею,- ответил со вздохом старик,- только вот умираю я теперь.</a:t>
            </a:r>
            <a:br>
              <a:rPr lang="ru-RU" dirty="0" smtClean="0"/>
            </a:br>
            <a:r>
              <a:rPr lang="ru-RU" dirty="0" smtClean="0"/>
              <a:t>- И не было бы на свете нищих, которые к тебе протягивали руку,- продолжал незнакомец,- не над кем было бы тебе показать свою добродетель,</a:t>
            </a:r>
            <a:r>
              <a:rPr lang="ru-RU" sz="4000" b="1" i="1" dirty="0" smtClean="0">
                <a:solidFill>
                  <a:srgbClr val="FF0000"/>
                </a:solidFill>
              </a:rPr>
              <a:t>?</a:t>
            </a:r>
            <a:r>
              <a:rPr lang="ru-RU" dirty="0" smtClean="0"/>
              <a:t> не мог бы ты упражняться в ней?</a:t>
            </a:r>
            <a:br>
              <a:rPr lang="ru-RU" dirty="0" smtClean="0"/>
            </a:br>
            <a:r>
              <a:rPr lang="ru-RU" dirty="0" smtClean="0"/>
              <a:t>Старик ничего не ответил - и задумался.</a:t>
            </a:r>
            <a:br>
              <a:rPr lang="ru-RU" dirty="0" smtClean="0"/>
            </a:br>
            <a:r>
              <a:rPr lang="ru-RU" dirty="0" smtClean="0"/>
              <a:t>- Так и ты теперь не гордись, бедняк,- заговорил опять незнакомец,- ступай, протягивай руку, доставь и ты другим добрым людям возможность показать на деле, что они добры. </a:t>
            </a:r>
            <a:br>
              <a:rPr lang="ru-RU" dirty="0" smtClean="0"/>
            </a:br>
            <a:r>
              <a:rPr lang="ru-RU" dirty="0" smtClean="0"/>
              <a:t>Старик встрепенулся, вскинул глазами... но незнакомец уже исчез; а вдали на дороге показался прохожий.</a:t>
            </a:r>
            <a:br>
              <a:rPr lang="ru-RU" dirty="0" smtClean="0"/>
            </a:br>
            <a:r>
              <a:rPr lang="ru-RU" dirty="0" smtClean="0"/>
              <a:t>Старик подошел к нему - и протянул руку. Этот прохожий отвернулся с суровым видом и не дал ничего.</a:t>
            </a:r>
            <a:r>
              <a:rPr lang="ru-RU" sz="4500" b="1" dirty="0" smtClean="0">
                <a:solidFill>
                  <a:srgbClr val="FF0000"/>
                </a:solidFill>
              </a:rPr>
              <a:t>!</a:t>
            </a:r>
            <a:r>
              <a:rPr lang="ru-RU" b="1" dirty="0" smtClean="0">
                <a:solidFill>
                  <a:srgbClr val="FF0000"/>
                </a:solidFill>
              </a:rPr>
              <a:t> </a:t>
            </a:r>
            <a:r>
              <a:rPr lang="ru-RU" dirty="0" smtClean="0"/>
              <a:t/>
            </a:r>
            <a:br>
              <a:rPr lang="ru-RU" dirty="0" smtClean="0"/>
            </a:br>
            <a:r>
              <a:rPr lang="ru-RU" dirty="0" smtClean="0"/>
              <a:t>Но за ним шел другой - и тот подал старику малую милостыню.</a:t>
            </a:r>
            <a:r>
              <a:rPr lang="ru-RU" sz="4000" b="1" dirty="0" smtClean="0">
                <a:solidFill>
                  <a:srgbClr val="FF0000"/>
                </a:solidFill>
              </a:rPr>
              <a:t>!</a:t>
            </a:r>
            <a:r>
              <a:rPr lang="ru-RU" dirty="0" smtClean="0"/>
              <a:t/>
            </a:r>
            <a:br>
              <a:rPr lang="ru-RU" dirty="0" smtClean="0"/>
            </a:br>
            <a:r>
              <a:rPr lang="ru-RU" dirty="0" smtClean="0"/>
              <a:t>И старик купил себе на данные гроши хлеба - и сладок казался ему выпрошенный кусок - и не было стыда у него на сердце, а напротив: его осенила тихая радость.</a:t>
            </a:r>
            <a:r>
              <a:rPr lang="ru-RU" sz="3800" b="1" dirty="0" smtClean="0">
                <a:solidFill>
                  <a:srgbClr val="FF0000"/>
                </a:solidFill>
              </a:rPr>
              <a:t>?</a:t>
            </a:r>
            <a:endParaRPr lang="ru-RU" b="1" dirty="0" smtClean="0">
              <a:solidFill>
                <a:srgbClr val="FF0000"/>
              </a:solidFill>
            </a:endParaRPr>
          </a:p>
          <a:p>
            <a:endParaRPr lang="ru-RU" dirty="0"/>
          </a:p>
        </p:txBody>
      </p:sp>
      <p:sp>
        <p:nvSpPr>
          <p:cNvPr id="3" name="Заголовок 2"/>
          <p:cNvSpPr>
            <a:spLocks noGrp="1"/>
          </p:cNvSpPr>
          <p:nvPr>
            <p:ph type="title"/>
          </p:nvPr>
        </p:nvSpPr>
        <p:spPr>
          <a:xfrm>
            <a:off x="714348" y="142852"/>
            <a:ext cx="8156448" cy="777240"/>
          </a:xfrm>
        </p:spPr>
        <p:txBody>
          <a:bodyPr/>
          <a:lstStyle/>
          <a:p>
            <a:r>
              <a:rPr lang="ru-RU" dirty="0" smtClean="0"/>
              <a:t>                         МИЛОСТЫНЯ </a:t>
            </a:r>
            <a:endParaRPr lang="ru-RU" dirty="0"/>
          </a:p>
        </p:txBody>
      </p:sp>
      <p:sp>
        <p:nvSpPr>
          <p:cNvPr id="4" name="Плюс 3"/>
          <p:cNvSpPr/>
          <p:nvPr/>
        </p:nvSpPr>
        <p:spPr>
          <a:xfrm>
            <a:off x="5500694" y="3500438"/>
            <a:ext cx="285752" cy="285752"/>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5" name="Плюс 4"/>
          <p:cNvSpPr/>
          <p:nvPr/>
        </p:nvSpPr>
        <p:spPr>
          <a:xfrm>
            <a:off x="5572132" y="3143248"/>
            <a:ext cx="285752" cy="214314"/>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Прямоугольник 5"/>
          <p:cNvSpPr/>
          <p:nvPr/>
        </p:nvSpPr>
        <p:spPr>
          <a:xfrm>
            <a:off x="428596" y="5429264"/>
            <a:ext cx="4572000" cy="1538883"/>
          </a:xfrm>
          <a:prstGeom prst="rect">
            <a:avLst/>
          </a:prstGeom>
        </p:spPr>
        <p:txBody>
          <a:bodyPr>
            <a:spAutoFit/>
          </a:bodyPr>
          <a:lstStyle/>
          <a:p>
            <a:r>
              <a:rPr lang="ru-RU" dirty="0" smtClean="0"/>
              <a:t>«</a:t>
            </a:r>
            <a:r>
              <a:rPr lang="ru-RU" sz="2400" b="1" dirty="0" smtClean="0">
                <a:solidFill>
                  <a:srgbClr val="FF0000"/>
                </a:solidFill>
              </a:rPr>
              <a:t>?</a:t>
            </a:r>
            <a:r>
              <a:rPr lang="ru-RU" dirty="0" smtClean="0"/>
              <a:t>» (непонятно), </a:t>
            </a:r>
          </a:p>
          <a:p>
            <a:r>
              <a:rPr lang="ru-RU" dirty="0" smtClean="0"/>
              <a:t>«</a:t>
            </a:r>
            <a:r>
              <a:rPr lang="ru-RU" b="1" dirty="0" smtClean="0">
                <a:solidFill>
                  <a:srgbClr val="FF0000"/>
                </a:solidFill>
              </a:rPr>
              <a:t>+</a:t>
            </a:r>
            <a:r>
              <a:rPr lang="ru-RU" dirty="0" smtClean="0"/>
              <a:t>» (согласен), </a:t>
            </a:r>
          </a:p>
          <a:p>
            <a:r>
              <a:rPr lang="ru-RU" dirty="0" smtClean="0"/>
              <a:t>« </a:t>
            </a:r>
            <a:r>
              <a:rPr lang="ru-RU" sz="2400" b="1" dirty="0" smtClean="0">
                <a:solidFill>
                  <a:srgbClr val="FF0000"/>
                </a:solidFill>
              </a:rPr>
              <a:t>-</a:t>
            </a:r>
            <a:r>
              <a:rPr lang="ru-RU" dirty="0" smtClean="0"/>
              <a:t> »   (вызывает сомнение),</a:t>
            </a:r>
          </a:p>
          <a:p>
            <a:r>
              <a:rPr lang="ru-RU" dirty="0" smtClean="0"/>
              <a:t> «</a:t>
            </a:r>
            <a:r>
              <a:rPr lang="ru-RU" sz="2800" dirty="0" smtClean="0">
                <a:solidFill>
                  <a:srgbClr val="FF0000"/>
                </a:solidFill>
              </a:rPr>
              <a:t>!</a:t>
            </a:r>
            <a:r>
              <a:rPr lang="ru-RU" dirty="0" smtClean="0"/>
              <a:t>» (это главное)</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579874" cy="4934848"/>
          </a:xfrm>
        </p:spPr>
        <p:txBody>
          <a:bodyPr>
            <a:normAutofit fontScale="85000" lnSpcReduction="10000"/>
          </a:bodyPr>
          <a:lstStyle/>
          <a:p>
            <a:r>
              <a:rPr lang="ru-RU" dirty="0" smtClean="0"/>
              <a:t>           </a:t>
            </a:r>
            <a:r>
              <a:rPr lang="ru-RU" sz="4300" dirty="0" smtClean="0"/>
              <a:t>Использование такого приема </a:t>
            </a:r>
            <a:r>
              <a:rPr lang="ru-RU" sz="4300" dirty="0" smtClean="0">
                <a:solidFill>
                  <a:srgbClr val="FF0000"/>
                </a:solidFill>
              </a:rPr>
              <a:t>способствует формированию у учащихся логического мышления, коммуникативной компетенции</a:t>
            </a:r>
            <a:r>
              <a:rPr lang="ru-RU" sz="4300" dirty="0" smtClean="0"/>
              <a:t>, имеющей  важное значение не только в процессе подготовки к ГИА, но и в решении задачи возвращения культуры массового читателя.</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582726"/>
          </a:xfrm>
        </p:spPr>
        <p:txBody>
          <a:bodyPr>
            <a:normAutofit fontScale="90000"/>
          </a:bodyPr>
          <a:lstStyle/>
          <a:p>
            <a:r>
              <a:rPr lang="ru-RU" sz="3200" dirty="0" smtClean="0"/>
              <a:t>Привлекаю учеников к учительским функциям. Так появляются ассистенты , лаборанты, консультанты.</a:t>
            </a:r>
            <a:r>
              <a:rPr lang="ru-RU" sz="2800" dirty="0" smtClean="0"/>
              <a:t/>
            </a:r>
            <a:br>
              <a:rPr lang="ru-RU" sz="2800" dirty="0" smtClean="0"/>
            </a:br>
            <a:endParaRPr lang="ru-RU" sz="2800" dirty="0"/>
          </a:p>
        </p:txBody>
      </p:sp>
      <p:pic>
        <p:nvPicPr>
          <p:cNvPr id="1026" name="Picture 2" descr="C:\Documents and Settings\k209\Рабочий стол\Новая папка (2)\DSC00382.JPG"/>
          <p:cNvPicPr>
            <a:picLocks noGrp="1" noChangeAspect="1" noChangeArrowheads="1"/>
          </p:cNvPicPr>
          <p:nvPr>
            <p:ph sz="half" idx="1"/>
          </p:nvPr>
        </p:nvPicPr>
        <p:blipFill>
          <a:blip r:embed="rId2" cstate="email"/>
          <a:srcRect/>
          <a:stretch>
            <a:fillRect/>
          </a:stretch>
        </p:blipFill>
        <p:spPr bwMode="auto">
          <a:xfrm>
            <a:off x="183080" y="2143116"/>
            <a:ext cx="4312720" cy="3234540"/>
          </a:xfrm>
          <a:prstGeom prst="rect">
            <a:avLst/>
          </a:prstGeom>
          <a:noFill/>
        </p:spPr>
      </p:pic>
      <p:pic>
        <p:nvPicPr>
          <p:cNvPr id="1027" name="Picture 3" descr="C:\Documents and Settings\k209\Рабочий стол\Новая папка (2)\DSC00377.JPG"/>
          <p:cNvPicPr>
            <a:picLocks noGrp="1" noChangeAspect="1" noChangeArrowheads="1"/>
          </p:cNvPicPr>
          <p:nvPr>
            <p:ph sz="half" idx="2"/>
          </p:nvPr>
        </p:nvPicPr>
        <p:blipFill>
          <a:blip r:embed="rId3" cstate="email"/>
          <a:srcRect/>
          <a:stretch>
            <a:fillRect/>
          </a:stretch>
        </p:blipFill>
        <p:spPr bwMode="auto">
          <a:xfrm>
            <a:off x="4648200" y="2143116"/>
            <a:ext cx="4312720" cy="32345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937064" cy="4720534"/>
          </a:xfrm>
        </p:spPr>
        <p:txBody>
          <a:bodyPr>
            <a:normAutofit/>
          </a:bodyPr>
          <a:lstStyle/>
          <a:p>
            <a:r>
              <a:rPr lang="ru-RU" sz="2400" dirty="0" smtClean="0"/>
              <a:t>Поддержать учебную мотивацию на </a:t>
            </a:r>
            <a:r>
              <a:rPr lang="ru-RU" sz="2400" u="sng" dirty="0" smtClean="0"/>
              <a:t>уроках развития</a:t>
            </a:r>
            <a:r>
              <a:rPr lang="ru-RU" sz="2400" dirty="0" smtClean="0"/>
              <a:t> речи помогает </a:t>
            </a:r>
          </a:p>
          <a:p>
            <a:r>
              <a:rPr lang="ru-RU" sz="2400" dirty="0" smtClean="0"/>
              <a:t>использование произведений декоративно – прикладного искусства, так как народное творчество является мощным стимулом интеллектуального и эмоционального развития школьников.</a:t>
            </a:r>
          </a:p>
          <a:p>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9"/>
            <a:ext cx="8229600" cy="2357454"/>
          </a:xfrm>
        </p:spPr>
        <p:txBody>
          <a:bodyPr/>
          <a:lstStyle/>
          <a:p>
            <a:r>
              <a:rPr lang="ru-RU" dirty="0" smtClean="0"/>
              <a:t>Уроки развития речи с использованием произведений декоративно-прикладного искусства , изучения истории создания памятников архитектуры.</a:t>
            </a:r>
            <a:endParaRPr lang="ru-RU" dirty="0"/>
          </a:p>
        </p:txBody>
      </p:sp>
      <p:pic>
        <p:nvPicPr>
          <p:cNvPr id="4" name="Рисунок 3" descr="DSC00363.JPG"/>
          <p:cNvPicPr>
            <a:picLocks noChangeAspect="1"/>
          </p:cNvPicPr>
          <p:nvPr/>
        </p:nvPicPr>
        <p:blipFill>
          <a:blip r:embed="rId2" cstate="email"/>
          <a:stretch>
            <a:fillRect/>
          </a:stretch>
        </p:blipFill>
        <p:spPr>
          <a:xfrm>
            <a:off x="5929290" y="2374326"/>
            <a:ext cx="3214710" cy="4483674"/>
          </a:xfrm>
          <a:prstGeom prst="rect">
            <a:avLst/>
          </a:prstGeom>
        </p:spPr>
      </p:pic>
      <p:pic>
        <p:nvPicPr>
          <p:cNvPr id="5" name="Рисунок 4" descr="DSC00362.JPG"/>
          <p:cNvPicPr>
            <a:picLocks noChangeAspect="1"/>
          </p:cNvPicPr>
          <p:nvPr/>
        </p:nvPicPr>
        <p:blipFill>
          <a:blip r:embed="rId3" cstate="email"/>
          <a:stretch>
            <a:fillRect/>
          </a:stretch>
        </p:blipFill>
        <p:spPr>
          <a:xfrm>
            <a:off x="357158" y="2435881"/>
            <a:ext cx="3857620" cy="442211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42910" y="357166"/>
            <a:ext cx="7937064" cy="4934848"/>
          </a:xfrm>
        </p:spPr>
        <p:txBody>
          <a:bodyPr>
            <a:normAutofit/>
          </a:bodyPr>
          <a:lstStyle/>
          <a:p>
            <a:r>
              <a:rPr lang="ru-RU" sz="2400" dirty="0" smtClean="0"/>
              <a:t>Мы активно сотрудничаем с работниками Каменского и других краеведческих музеев по следующим направлениям:</a:t>
            </a:r>
          </a:p>
          <a:p>
            <a:r>
              <a:rPr lang="ru-RU" sz="2400" dirty="0" smtClean="0"/>
              <a:t>1)литературное краеведение</a:t>
            </a:r>
          </a:p>
          <a:p>
            <a:r>
              <a:rPr lang="ru-RU" sz="2400" dirty="0" smtClean="0"/>
              <a:t>2)изобразительное искусство донских художников</a:t>
            </a:r>
          </a:p>
          <a:p>
            <a:r>
              <a:rPr lang="ru-RU" sz="2400" dirty="0" smtClean="0"/>
              <a:t>3)устное народное творчество Дона</a:t>
            </a:r>
          </a:p>
          <a:p>
            <a:endParaRPr lang="ru-RU" dirty="0"/>
          </a:p>
        </p:txBody>
      </p:sp>
      <p:pic>
        <p:nvPicPr>
          <p:cNvPr id="46082" name="Picture 2" descr="C:\Users\Марья\Desktop\моя презентация\Рисунок2.jpg"/>
          <p:cNvPicPr>
            <a:picLocks noChangeAspect="1" noChangeArrowheads="1"/>
          </p:cNvPicPr>
          <p:nvPr/>
        </p:nvPicPr>
        <p:blipFill>
          <a:blip r:embed="rId2" cstate="email"/>
          <a:srcRect/>
          <a:stretch>
            <a:fillRect/>
          </a:stretch>
        </p:blipFill>
        <p:spPr bwMode="auto">
          <a:xfrm>
            <a:off x="4286248" y="3500438"/>
            <a:ext cx="4857752" cy="3357562"/>
          </a:xfrm>
          <a:prstGeom prst="rect">
            <a:avLst/>
          </a:prstGeom>
          <a:noFill/>
        </p:spPr>
      </p:pic>
      <p:pic>
        <p:nvPicPr>
          <p:cNvPr id="46083" name="Picture 3" descr="C:\Users\Марья\Desktop\моя презентация\y_5e4cf06a.jpg"/>
          <p:cNvPicPr>
            <a:picLocks noChangeAspect="1" noChangeArrowheads="1"/>
          </p:cNvPicPr>
          <p:nvPr/>
        </p:nvPicPr>
        <p:blipFill>
          <a:blip r:embed="rId3" cstate="email"/>
          <a:srcRect/>
          <a:stretch>
            <a:fillRect/>
          </a:stretch>
        </p:blipFill>
        <p:spPr bwMode="auto">
          <a:xfrm>
            <a:off x="0" y="3500438"/>
            <a:ext cx="5124450" cy="33575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229600" cy="1804992"/>
          </a:xfrm>
        </p:spPr>
        <p:txBody>
          <a:bodyPr/>
          <a:lstStyle/>
          <a:p>
            <a:r>
              <a:rPr lang="ru-RU" dirty="0" smtClean="0"/>
              <a:t/>
            </a:r>
            <a:br>
              <a:rPr lang="ru-RU" dirty="0" smtClean="0"/>
            </a:br>
            <a:r>
              <a:rPr lang="ru-RU" dirty="0" smtClean="0"/>
              <a:t/>
            </a:r>
            <a:br>
              <a:rPr lang="ru-RU" dirty="0" smtClean="0"/>
            </a:br>
            <a:endParaRPr lang="ru-RU" dirty="0"/>
          </a:p>
        </p:txBody>
      </p:sp>
      <p:sp>
        <p:nvSpPr>
          <p:cNvPr id="3" name="Текст 2"/>
          <p:cNvSpPr>
            <a:spLocks noGrp="1"/>
          </p:cNvSpPr>
          <p:nvPr>
            <p:ph type="body" idx="2"/>
          </p:nvPr>
        </p:nvSpPr>
        <p:spPr>
          <a:xfrm>
            <a:off x="5286380" y="0"/>
            <a:ext cx="3857620" cy="6858000"/>
          </a:xfrm>
        </p:spPr>
        <p:txBody>
          <a:bodyPr>
            <a:normAutofit/>
          </a:bodyPr>
          <a:lstStyle/>
          <a:p>
            <a:r>
              <a:rPr lang="ru-RU" dirty="0" smtClean="0"/>
              <a:t> «Новая школа - это новые учителя, открытые ко всему новому, понимающие детскую психологию и особенности развития школьников, хорошо знающие свой предмет. Задача учителя - помочь ребятам найти себя в будущем, стать самостоятельными, творческими и уверенными в себе людьми. Чуткие, внимательные и восприимчивые к интересам школьников, открытые ко всему новому учителя - ключевая особенность школы будущего» </a:t>
            </a:r>
          </a:p>
          <a:p>
            <a:endParaRPr lang="ru-RU" dirty="0" smtClean="0"/>
          </a:p>
          <a:p>
            <a:endParaRPr lang="ru-RU" dirty="0" smtClean="0"/>
          </a:p>
          <a:p>
            <a:endParaRPr lang="ru-RU" dirty="0" smtClean="0"/>
          </a:p>
          <a:p>
            <a:r>
              <a:rPr lang="ru-RU" dirty="0" smtClean="0"/>
              <a:t>Д.А.Медведев «Новая школа»</a:t>
            </a:r>
            <a:endParaRPr lang="ru-RU" dirty="0"/>
          </a:p>
        </p:txBody>
      </p:sp>
      <p:pic>
        <p:nvPicPr>
          <p:cNvPr id="1026" name="Picture 2" descr="C:\Users\Марья\Desktop\D.Medvedev .jpg"/>
          <p:cNvPicPr>
            <a:picLocks noChangeAspect="1" noChangeArrowheads="1"/>
          </p:cNvPicPr>
          <p:nvPr/>
        </p:nvPicPr>
        <p:blipFill>
          <a:blip r:embed="rId2" cstate="email"/>
          <a:srcRect/>
          <a:stretch>
            <a:fillRect/>
          </a:stretch>
        </p:blipFill>
        <p:spPr bwMode="auto">
          <a:xfrm>
            <a:off x="0" y="1214422"/>
            <a:ext cx="5286380" cy="48577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85786" y="0"/>
            <a:ext cx="8151378" cy="5363476"/>
          </a:xfrm>
        </p:spPr>
        <p:txBody>
          <a:bodyPr>
            <a:normAutofit/>
          </a:bodyPr>
          <a:lstStyle/>
          <a:p>
            <a:r>
              <a:rPr lang="ru-RU" dirty="0" smtClean="0"/>
              <a:t>В младшем подростковом возрасте одним из ведущих способов поддержания учебной мотивации является создание игровой ситуации на уроке. </a:t>
            </a:r>
          </a:p>
          <a:p>
            <a:r>
              <a:rPr lang="ru-RU" dirty="0" smtClean="0"/>
              <a:t> Например, уроки – путешествия в страну Русский язык, Лексика, Фразеология.</a:t>
            </a:r>
          </a:p>
          <a:p>
            <a:r>
              <a:rPr lang="ru-RU" dirty="0" smtClean="0"/>
              <a:t>Уроки – игры являются плодом совместного творчества учителя и учеников. Они способны увлечь ребят, воспитывают бережное отношение к родному языку.</a:t>
            </a:r>
          </a:p>
          <a:p>
            <a:r>
              <a:rPr lang="ru-RU" dirty="0" smtClean="0"/>
              <a:t>При изучении «Лексики» использую игру «Переводчик»: кто быстрее заменит все слова в предложении синонимами или кто найдет иноязычные слова и заменит их русскими</a:t>
            </a:r>
            <a:endParaRPr lang="ru-RU" dirty="0"/>
          </a:p>
        </p:txBody>
      </p:sp>
      <p:pic>
        <p:nvPicPr>
          <p:cNvPr id="4" name="Рисунок 3" descr="DSC00358.JPG"/>
          <p:cNvPicPr>
            <a:picLocks noChangeAspect="1"/>
          </p:cNvPicPr>
          <p:nvPr/>
        </p:nvPicPr>
        <p:blipFill>
          <a:blip r:embed="rId2" cstate="email"/>
          <a:stretch>
            <a:fillRect/>
          </a:stretch>
        </p:blipFill>
        <p:spPr>
          <a:xfrm>
            <a:off x="357158" y="3714752"/>
            <a:ext cx="4000497" cy="3143248"/>
          </a:xfrm>
          <a:prstGeom prst="rect">
            <a:avLst/>
          </a:prstGeom>
        </p:spPr>
      </p:pic>
      <p:pic>
        <p:nvPicPr>
          <p:cNvPr id="5" name="Рисунок 4" descr="DSC00359.JPG"/>
          <p:cNvPicPr>
            <a:picLocks noChangeAspect="1"/>
          </p:cNvPicPr>
          <p:nvPr/>
        </p:nvPicPr>
        <p:blipFill>
          <a:blip r:embed="rId3" cstate="email"/>
          <a:stretch>
            <a:fillRect/>
          </a:stretch>
        </p:blipFill>
        <p:spPr>
          <a:xfrm>
            <a:off x="4357686" y="3716985"/>
            <a:ext cx="4786313" cy="31410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579874" cy="5220600"/>
          </a:xfrm>
        </p:spPr>
        <p:txBody>
          <a:bodyPr>
            <a:normAutofit/>
          </a:bodyPr>
          <a:lstStyle/>
          <a:p>
            <a:r>
              <a:rPr lang="ru-RU" dirty="0" smtClean="0"/>
              <a:t>Взаимодействие со смежными школьными дисциплинами не только пробуждают интерес ребенка, но и расширяют его кругозор. </a:t>
            </a:r>
          </a:p>
          <a:p>
            <a:r>
              <a:rPr lang="ru-RU" dirty="0" smtClean="0"/>
              <a:t> Для меня стало доброй традицией проводить интегрированные уроки с учителями истории, МХК, Изобразительного искусства. За последние несколько лет мы провели интегрированные уроки - исследования по следующим темам:</a:t>
            </a:r>
          </a:p>
          <a:p>
            <a:r>
              <a:rPr lang="ru-RU" dirty="0" smtClean="0"/>
              <a:t>  «Высокое Возрождение. Идеи гуманизма в истории и литературе на примере жизни и творчества У.Шекспира» «А.С.Пушкин как историк»</a:t>
            </a:r>
          </a:p>
          <a:p>
            <a:r>
              <a:rPr lang="ru-RU" dirty="0" smtClean="0"/>
              <a:t> «Сложноподчиненное предложение в окружении библейских сюжетов» (9 класс); </a:t>
            </a:r>
            <a:endParaRPr lang="ru-RU" dirty="0"/>
          </a:p>
        </p:txBody>
      </p:sp>
      <p:sp>
        <p:nvSpPr>
          <p:cNvPr id="3" name="Заголовок 2"/>
          <p:cNvSpPr>
            <a:spLocks noGrp="1"/>
          </p:cNvSpPr>
          <p:nvPr>
            <p:ph type="title"/>
          </p:nvPr>
        </p:nvSpPr>
        <p:spPr/>
        <p:txBody>
          <a:bodyPr/>
          <a:lstStyle/>
          <a:p>
            <a:endParaRPr lang="ru-RU"/>
          </a:p>
        </p:txBody>
      </p:sp>
      <p:sp>
        <p:nvSpPr>
          <p:cNvPr id="48129" name="Rectangle 1"/>
          <p:cNvSpPr>
            <a:spLocks noChangeArrowheads="1"/>
          </p:cNvSpPr>
          <p:nvPr/>
        </p:nvSpPr>
        <p:spPr bwMode="auto">
          <a:xfrm>
            <a:off x="714348" y="6215082"/>
            <a:ext cx="77867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effectLst/>
                <a:latin typeface="Calibri" pitchFamily="34" charset="0"/>
                <a:ea typeface="Times New Roman" pitchFamily="18" charset="0"/>
                <a:cs typeface="Times New Roman" pitchFamily="18" charset="0"/>
              </a:rPr>
              <a:t>осуществляется деятельный принцип развивающего обучения.</a:t>
            </a:r>
            <a:endParaRPr kumimoji="0" lang="ru-RU" sz="2800" i="0" u="none" strike="noStrike" cap="none" normalizeH="0" baseline="0" dirty="0" smtClean="0">
              <a:ln>
                <a:noFill/>
              </a:ln>
              <a:effectLst/>
              <a:latin typeface="Arial" pitchFamily="34" charset="0"/>
              <a:cs typeface="Arial" pitchFamily="34" charset="0"/>
            </a:endParaRPr>
          </a:p>
        </p:txBody>
      </p:sp>
      <p:sp>
        <p:nvSpPr>
          <p:cNvPr id="5" name="Стрелка вправо с вырезом 4"/>
          <p:cNvSpPr/>
          <p:nvPr/>
        </p:nvSpPr>
        <p:spPr>
          <a:xfrm rot="5400000">
            <a:off x="4179091" y="5393545"/>
            <a:ext cx="571504" cy="64294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85720" y="2571744"/>
            <a:ext cx="4936668" cy="5506328"/>
          </a:xfrm>
        </p:spPr>
        <p:txBody>
          <a:bodyPr>
            <a:normAutofit/>
          </a:bodyPr>
          <a:lstStyle/>
          <a:p>
            <a:r>
              <a:rPr lang="ru-RU" dirty="0" smtClean="0"/>
              <a:t>Урок «Роман Тристан и Изольда».</a:t>
            </a:r>
          </a:p>
          <a:p>
            <a:r>
              <a:rPr lang="ru-RU" dirty="0" smtClean="0"/>
              <a:t> Средневековый роман в контексте современный культуры заслужил положительные отзывы.</a:t>
            </a:r>
          </a:p>
          <a:p>
            <a:endParaRPr lang="ru-RU" dirty="0"/>
          </a:p>
        </p:txBody>
      </p:sp>
      <p:sp>
        <p:nvSpPr>
          <p:cNvPr id="3" name="Заголовок 2"/>
          <p:cNvSpPr>
            <a:spLocks noGrp="1"/>
          </p:cNvSpPr>
          <p:nvPr>
            <p:ph type="title"/>
          </p:nvPr>
        </p:nvSpPr>
        <p:spPr/>
        <p:txBody>
          <a:bodyPr/>
          <a:lstStyle/>
          <a:p>
            <a:r>
              <a:rPr lang="ru-RU" dirty="0" smtClean="0"/>
              <a:t>Мои наработки </a:t>
            </a:r>
            <a:r>
              <a:rPr lang="ru-RU" smtClean="0"/>
              <a:t>были представлены </a:t>
            </a:r>
            <a:r>
              <a:rPr lang="ru-RU" dirty="0" smtClean="0"/>
              <a:t>на  </a:t>
            </a:r>
            <a:r>
              <a:rPr lang="ru-RU" dirty="0" err="1" smtClean="0"/>
              <a:t>педмарафоне</a:t>
            </a:r>
            <a:r>
              <a:rPr lang="ru-RU" dirty="0" smtClean="0"/>
              <a:t/>
            </a:r>
            <a:br>
              <a:rPr lang="ru-RU" dirty="0" smtClean="0"/>
            </a:br>
            <a:r>
              <a:rPr lang="ru-RU" dirty="0" smtClean="0"/>
              <a:t>2004 года. </a:t>
            </a:r>
            <a:br>
              <a:rPr lang="ru-RU" dirty="0" smtClean="0"/>
            </a:br>
            <a:endParaRPr lang="ru-RU" dirty="0"/>
          </a:p>
        </p:txBody>
      </p:sp>
      <p:pic>
        <p:nvPicPr>
          <p:cNvPr id="47105" name="Picture 1" descr="C:\Users\Марья\Desktop\моя презентация\Изображение\Изображение 003.jpg"/>
          <p:cNvPicPr>
            <a:picLocks noChangeAspect="1" noChangeArrowheads="1"/>
          </p:cNvPicPr>
          <p:nvPr/>
        </p:nvPicPr>
        <p:blipFill>
          <a:blip r:embed="rId2" cstate="email"/>
          <a:srcRect/>
          <a:stretch>
            <a:fillRect/>
          </a:stretch>
        </p:blipFill>
        <p:spPr bwMode="auto">
          <a:xfrm>
            <a:off x="5357819" y="1500174"/>
            <a:ext cx="3786182" cy="53578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8079940" cy="5363476"/>
          </a:xfrm>
        </p:spPr>
        <p:txBody>
          <a:bodyPr>
            <a:normAutofit/>
          </a:bodyPr>
          <a:lstStyle/>
          <a:p>
            <a:r>
              <a:rPr lang="ru-RU" dirty="0" smtClean="0"/>
              <a:t>Должно быть неординарным и побуждать ребенка либо к творчеству, либо к поиску новых знаний. В зависимости от темы домашнее задание часто заменяю проблемным вопросом, требующим выхода за рамки учебной дисциплины. Ситуация поиска очень увлекает детей, они с удовольствием включаются в работу по сбору информации, особенно, если материал связан с краеведением. Так учащимися были выполнены мини-проекты «Их именами названы улицы», «Портрет моего земляка».</a:t>
            </a:r>
            <a:endParaRPr lang="ru-RU" dirty="0"/>
          </a:p>
        </p:txBody>
      </p:sp>
      <p:sp>
        <p:nvSpPr>
          <p:cNvPr id="3" name="Заголовок 2"/>
          <p:cNvSpPr>
            <a:spLocks noGrp="1"/>
          </p:cNvSpPr>
          <p:nvPr>
            <p:ph type="title"/>
          </p:nvPr>
        </p:nvSpPr>
        <p:spPr/>
        <p:txBody>
          <a:bodyPr/>
          <a:lstStyle/>
          <a:p>
            <a:r>
              <a:rPr lang="ru-RU" dirty="0" smtClean="0"/>
              <a:t>Завершение урока </a:t>
            </a:r>
            <a:endParaRPr lang="ru-RU" dirty="0"/>
          </a:p>
        </p:txBody>
      </p:sp>
      <p:pic>
        <p:nvPicPr>
          <p:cNvPr id="4" name="Picture 2" descr="C:\Documents and Settings\k209\Рабочий стол\Новая папка (2)\DSC00376.JPG"/>
          <p:cNvPicPr>
            <a:picLocks noChangeAspect="1" noChangeArrowheads="1"/>
          </p:cNvPicPr>
          <p:nvPr/>
        </p:nvPicPr>
        <p:blipFill>
          <a:blip r:embed="rId2" cstate="email"/>
          <a:srcRect/>
          <a:stretch>
            <a:fillRect/>
          </a:stretch>
        </p:blipFill>
        <p:spPr bwMode="auto">
          <a:xfrm>
            <a:off x="2857488" y="3857605"/>
            <a:ext cx="4000528" cy="30003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14348" y="2786058"/>
            <a:ext cx="7937064" cy="4863410"/>
          </a:xfrm>
        </p:spPr>
        <p:txBody>
          <a:bodyPr>
            <a:normAutofit/>
          </a:bodyPr>
          <a:lstStyle/>
          <a:p>
            <a:r>
              <a:rPr lang="ru-RU" dirty="0" smtClean="0"/>
              <a:t>Многочисленные экскурсии, музыкально-литературные вечера («Как у нас на Тихом Дону», «Адресаты любовной лирики А.С.Пушкина»)слайд,  </a:t>
            </a:r>
            <a:r>
              <a:rPr lang="ru-RU" dirty="0" err="1" smtClean="0"/>
              <a:t>инсценирование</a:t>
            </a:r>
            <a:r>
              <a:rPr lang="ru-RU" dirty="0" smtClean="0"/>
              <a:t> произведений («Старые сказки на новый лад»), «Проба пера» (работы моих учеников вошли в книгу «Каменск-Шахтинский. 340 лет») </a:t>
            </a:r>
            <a:endParaRPr lang="ru-RU" dirty="0"/>
          </a:p>
        </p:txBody>
      </p:sp>
      <p:sp>
        <p:nvSpPr>
          <p:cNvPr id="3" name="Заголовок 2"/>
          <p:cNvSpPr>
            <a:spLocks noGrp="1"/>
          </p:cNvSpPr>
          <p:nvPr>
            <p:ph type="title"/>
          </p:nvPr>
        </p:nvSpPr>
        <p:spPr>
          <a:xfrm>
            <a:off x="571472" y="357166"/>
            <a:ext cx="8156448" cy="777240"/>
          </a:xfrm>
        </p:spPr>
        <p:txBody>
          <a:bodyPr/>
          <a:lstStyle/>
          <a:p>
            <a:r>
              <a:rPr lang="ru-RU" dirty="0" smtClean="0"/>
              <a:t>Если урок был интересный, то он не укладывается в 45 минут, наше сотрудничество с детьми продолжается во внеурочной деятельности. </a:t>
            </a:r>
            <a:endParaRPr lang="ru-RU" dirty="0"/>
          </a:p>
        </p:txBody>
      </p:sp>
      <p:pic>
        <p:nvPicPr>
          <p:cNvPr id="6" name="Picture 2" descr="C:\Users\Марья\Desktop\моя презентация\DSC00293.JPG"/>
          <p:cNvPicPr>
            <a:picLocks noChangeAspect="1" noChangeArrowheads="1"/>
          </p:cNvPicPr>
          <p:nvPr/>
        </p:nvPicPr>
        <p:blipFill>
          <a:blip r:embed="rId2" cstate="email"/>
          <a:srcRect/>
          <a:stretch>
            <a:fillRect/>
          </a:stretch>
        </p:blipFill>
        <p:spPr bwMode="auto">
          <a:xfrm>
            <a:off x="7072330" y="4143380"/>
            <a:ext cx="2071670" cy="2714620"/>
          </a:xfrm>
          <a:prstGeom prst="rect">
            <a:avLst/>
          </a:prstGeom>
          <a:noFill/>
        </p:spPr>
      </p:pic>
      <p:pic>
        <p:nvPicPr>
          <p:cNvPr id="51203" name="Picture 3" descr="C:\Users\Марья\Desktop\моя презентация\DSC02197.JPG"/>
          <p:cNvPicPr>
            <a:picLocks noChangeAspect="1" noChangeArrowheads="1"/>
          </p:cNvPicPr>
          <p:nvPr/>
        </p:nvPicPr>
        <p:blipFill>
          <a:blip r:embed="rId3" cstate="email"/>
          <a:srcRect/>
          <a:stretch>
            <a:fillRect/>
          </a:stretch>
        </p:blipFill>
        <p:spPr bwMode="auto">
          <a:xfrm>
            <a:off x="0" y="4357694"/>
            <a:ext cx="3750462" cy="2500306"/>
          </a:xfrm>
          <a:prstGeom prst="rect">
            <a:avLst/>
          </a:prstGeom>
          <a:noFill/>
        </p:spPr>
      </p:pic>
      <p:pic>
        <p:nvPicPr>
          <p:cNvPr id="51204" name="Picture 4" descr="C:\Users\Марья\Desktop\моя презентация\IMG_0009.JPG"/>
          <p:cNvPicPr>
            <a:picLocks noChangeAspect="1" noChangeArrowheads="1"/>
          </p:cNvPicPr>
          <p:nvPr/>
        </p:nvPicPr>
        <p:blipFill>
          <a:blip r:embed="rId4" cstate="email"/>
          <a:srcRect/>
          <a:stretch>
            <a:fillRect/>
          </a:stretch>
        </p:blipFill>
        <p:spPr bwMode="auto">
          <a:xfrm>
            <a:off x="3643306" y="4357694"/>
            <a:ext cx="3500462" cy="250030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00034" y="3929066"/>
            <a:ext cx="5718048" cy="977486"/>
          </a:xfrm>
        </p:spPr>
        <p:txBody>
          <a:bodyPr/>
          <a:lstStyle/>
          <a:p>
            <a:endParaRPr lang="ru-RU" dirty="0"/>
          </a:p>
        </p:txBody>
      </p:sp>
      <p:sp>
        <p:nvSpPr>
          <p:cNvPr id="3" name="Заголовок 2"/>
          <p:cNvSpPr>
            <a:spLocks noGrp="1"/>
          </p:cNvSpPr>
          <p:nvPr>
            <p:ph type="title"/>
          </p:nvPr>
        </p:nvSpPr>
        <p:spPr/>
        <p:txBody>
          <a:bodyPr/>
          <a:lstStyle/>
          <a:p>
            <a:r>
              <a:rPr lang="ru-RU" sz="2800" b="1" dirty="0" smtClean="0"/>
              <a:t>Во всех наших проектах  нас поддерживают родители.</a:t>
            </a:r>
            <a:br>
              <a:rPr lang="ru-RU" sz="2800" b="1" dirty="0" smtClean="0"/>
            </a:br>
            <a:r>
              <a:rPr lang="ru-RU" sz="2800" b="1" dirty="0" smtClean="0"/>
              <a:t/>
            </a:r>
            <a:br>
              <a:rPr lang="ru-RU" sz="2800" b="1" dirty="0" smtClean="0"/>
            </a:br>
            <a:r>
              <a:rPr lang="ru-RU" sz="2800" b="1" dirty="0" smtClean="0"/>
              <a:t> </a:t>
            </a:r>
            <a:r>
              <a:rPr lang="ru-RU" sz="2400" dirty="0" smtClean="0"/>
              <a:t>Так благодаря их участию, организованы экскурсии по литературным местам  Санкт-Петербурга; на международные </a:t>
            </a:r>
            <a:r>
              <a:rPr lang="ru-RU" sz="2400" dirty="0" err="1" smtClean="0"/>
              <a:t>Каяльские</a:t>
            </a:r>
            <a:r>
              <a:rPr lang="ru-RU" sz="2400" dirty="0" smtClean="0"/>
              <a:t>  чтения в Белой Калитве,  в том числе мы принимаем участие в истории реконструкции « Слова о полку Игоря…»</a:t>
            </a:r>
            <a:endParaRPr lang="ru-RU" sz="2400" dirty="0"/>
          </a:p>
        </p:txBody>
      </p:sp>
      <p:pic>
        <p:nvPicPr>
          <p:cNvPr id="52226" name="Picture 2" descr="C:\Users\Марья\Desktop\моя презентация\Рисунок13.jpg"/>
          <p:cNvPicPr>
            <a:picLocks noChangeAspect="1" noChangeArrowheads="1"/>
          </p:cNvPicPr>
          <p:nvPr/>
        </p:nvPicPr>
        <p:blipFill>
          <a:blip r:embed="rId2" cstate="email"/>
          <a:srcRect/>
          <a:stretch>
            <a:fillRect/>
          </a:stretch>
        </p:blipFill>
        <p:spPr bwMode="auto">
          <a:xfrm>
            <a:off x="357158" y="3429252"/>
            <a:ext cx="4570342" cy="3428748"/>
          </a:xfrm>
          <a:prstGeom prst="rect">
            <a:avLst/>
          </a:prstGeom>
          <a:noFill/>
        </p:spPr>
      </p:pic>
      <p:pic>
        <p:nvPicPr>
          <p:cNvPr id="52227" name="Picture 3" descr="C:\Users\Марья\Desktop\моя презентация\Изображение 1076.jpg"/>
          <p:cNvPicPr>
            <a:picLocks noChangeAspect="1" noChangeArrowheads="1"/>
          </p:cNvPicPr>
          <p:nvPr/>
        </p:nvPicPr>
        <p:blipFill>
          <a:blip r:embed="rId3" cstate="email"/>
          <a:srcRect/>
          <a:stretch>
            <a:fillRect/>
          </a:stretch>
        </p:blipFill>
        <p:spPr bwMode="auto">
          <a:xfrm>
            <a:off x="4286248" y="3429000"/>
            <a:ext cx="4857752" cy="342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785926"/>
            <a:ext cx="8437098" cy="4434782"/>
          </a:xfrm>
        </p:spPr>
        <p:txBody>
          <a:bodyPr>
            <a:normAutofit/>
          </a:bodyPr>
          <a:lstStyle/>
          <a:p>
            <a:pPr marL="512064" indent="-457200">
              <a:buAutoNum type="arabicPeriod"/>
            </a:pPr>
            <a:r>
              <a:rPr lang="ru-RU" sz="2800" dirty="0" smtClean="0"/>
              <a:t>Работа «Художественная деталь в рассказах Чехова» стала лауреатом Всероссийского конкурса. </a:t>
            </a:r>
          </a:p>
          <a:p>
            <a:pPr marL="512064" indent="-457200">
              <a:buAutoNum type="arabicPeriod"/>
            </a:pPr>
            <a:endParaRPr lang="ru-RU" sz="2800" dirty="0" smtClean="0"/>
          </a:p>
          <a:p>
            <a:r>
              <a:rPr lang="ru-RU" sz="2800" dirty="0" smtClean="0"/>
              <a:t>2. Всероссийский заочный конкурс «Познание и творчество»</a:t>
            </a:r>
          </a:p>
          <a:p>
            <a:endParaRPr lang="ru-RU" dirty="0" smtClean="0"/>
          </a:p>
        </p:txBody>
      </p:sp>
      <p:sp>
        <p:nvSpPr>
          <p:cNvPr id="3" name="Заголовок 2"/>
          <p:cNvSpPr>
            <a:spLocks noGrp="1"/>
          </p:cNvSpPr>
          <p:nvPr>
            <p:ph type="title"/>
          </p:nvPr>
        </p:nvSpPr>
        <p:spPr/>
        <p:txBody>
          <a:bodyPr/>
          <a:lstStyle/>
          <a:p>
            <a:r>
              <a:rPr lang="ru-RU" sz="4000" dirty="0" smtClean="0"/>
              <a:t>Участвуем в научных интернет – фестивалях.</a:t>
            </a:r>
            <a:br>
              <a:rPr lang="ru-RU" sz="4000" dirty="0" smtClean="0"/>
            </a:br>
            <a:endParaRPr lang="ru-RU" sz="4000" dirty="0"/>
          </a:p>
        </p:txBody>
      </p:sp>
      <p:sp>
        <p:nvSpPr>
          <p:cNvPr id="5" name="Стрелка вправо с вырезом 4"/>
          <p:cNvSpPr/>
          <p:nvPr/>
        </p:nvSpPr>
        <p:spPr>
          <a:xfrm rot="5400000">
            <a:off x="3786182" y="4500570"/>
            <a:ext cx="1285884" cy="228601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Рабочий стол\моя презентация\Изображение\Грамоты\лор 001.jpg"/>
          <p:cNvPicPr>
            <a:picLocks noChangeAspect="1" noChangeArrowheads="1"/>
          </p:cNvPicPr>
          <p:nvPr/>
        </p:nvPicPr>
        <p:blipFill>
          <a:blip r:embed="rId2" cstate="email"/>
          <a:srcRect/>
          <a:stretch>
            <a:fillRect/>
          </a:stretch>
        </p:blipFill>
        <p:spPr bwMode="auto">
          <a:xfrm>
            <a:off x="3071802" y="1142984"/>
            <a:ext cx="3408769" cy="4687754"/>
          </a:xfrm>
          <a:prstGeom prst="rect">
            <a:avLst/>
          </a:prstGeom>
          <a:noFill/>
        </p:spPr>
      </p:pic>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4274" name="Picture 2" descr="C:\Users\Марья\Desktop\моя презентация\Изображение\Грамоты\а 001.jpg"/>
          <p:cNvPicPr>
            <a:picLocks noChangeAspect="1" noChangeArrowheads="1"/>
          </p:cNvPicPr>
          <p:nvPr/>
        </p:nvPicPr>
        <p:blipFill>
          <a:blip r:embed="rId3" cstate="email"/>
          <a:srcRect/>
          <a:stretch>
            <a:fillRect/>
          </a:stretch>
        </p:blipFill>
        <p:spPr bwMode="auto">
          <a:xfrm>
            <a:off x="0" y="2259710"/>
            <a:ext cx="3343496" cy="4598290"/>
          </a:xfrm>
          <a:prstGeom prst="rect">
            <a:avLst/>
          </a:prstGeom>
          <a:noFill/>
        </p:spPr>
      </p:pic>
      <p:pic>
        <p:nvPicPr>
          <p:cNvPr id="1027" name="Picture 3" descr="C:\Documents and Settings\user\Рабочий стол\моя презентация\Изображение\Грамоты\н 001.jpg"/>
          <p:cNvPicPr>
            <a:picLocks noChangeAspect="1" noChangeArrowheads="1"/>
          </p:cNvPicPr>
          <p:nvPr/>
        </p:nvPicPr>
        <p:blipFill>
          <a:blip r:embed="rId4" cstate="email"/>
          <a:srcRect/>
          <a:stretch>
            <a:fillRect/>
          </a:stretch>
        </p:blipFill>
        <p:spPr bwMode="auto">
          <a:xfrm>
            <a:off x="6118352" y="0"/>
            <a:ext cx="3025648" cy="478632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365560" cy="2934584"/>
          </a:xfrm>
        </p:spPr>
        <p:txBody>
          <a:bodyPr>
            <a:normAutofit/>
          </a:bodyPr>
          <a:lstStyle/>
          <a:p>
            <a:r>
              <a:rPr lang="ru-RU" dirty="0" smtClean="0"/>
              <a:t>3. Международный конкурс «Русский медвежонок». </a:t>
            </a:r>
          </a:p>
          <a:p>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55298" name="Picture 2" descr="C:\Users\Марья\Desktop\моя презентация\Рисунок1.jpg"/>
          <p:cNvPicPr>
            <a:picLocks noChangeAspect="1" noChangeArrowheads="1"/>
          </p:cNvPicPr>
          <p:nvPr/>
        </p:nvPicPr>
        <p:blipFill>
          <a:blip r:embed="rId2" cstate="email"/>
          <a:srcRect/>
          <a:stretch>
            <a:fillRect/>
          </a:stretch>
        </p:blipFill>
        <p:spPr bwMode="auto">
          <a:xfrm>
            <a:off x="1071538" y="2143116"/>
            <a:ext cx="6830876" cy="442913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2428868"/>
            <a:ext cx="8437098" cy="2934584"/>
          </a:xfrm>
        </p:spPr>
        <p:txBody>
          <a:bodyPr>
            <a:normAutofit/>
          </a:bodyPr>
          <a:lstStyle/>
          <a:p>
            <a:r>
              <a:rPr lang="ru-RU" b="1" dirty="0" smtClean="0"/>
              <a:t>«Учительский портал»; </a:t>
            </a:r>
          </a:p>
          <a:p>
            <a:r>
              <a:rPr lang="ru-RU" b="1" dirty="0" smtClean="0"/>
              <a:t>«Открытый класс»; </a:t>
            </a:r>
          </a:p>
          <a:p>
            <a:r>
              <a:rPr lang="ru-RU" b="1" dirty="0" smtClean="0"/>
              <a:t>использование материалов</a:t>
            </a:r>
          </a:p>
          <a:p>
            <a:r>
              <a:rPr lang="ru-RU" b="1" dirty="0" smtClean="0"/>
              <a:t> ЦОР позволяют оптимизировать</a:t>
            </a:r>
          </a:p>
          <a:p>
            <a:r>
              <a:rPr lang="ru-RU" b="1" dirty="0" smtClean="0"/>
              <a:t> учебу и </a:t>
            </a:r>
            <a:r>
              <a:rPr lang="ru-RU" b="1" dirty="0" err="1" smtClean="0"/>
              <a:t>внеучебную</a:t>
            </a:r>
            <a:r>
              <a:rPr lang="ru-RU" b="1" dirty="0" smtClean="0"/>
              <a:t> деятельностью.</a:t>
            </a:r>
          </a:p>
          <a:p>
            <a:endParaRPr lang="ru-RU" dirty="0"/>
          </a:p>
        </p:txBody>
      </p:sp>
      <p:sp>
        <p:nvSpPr>
          <p:cNvPr id="3" name="Заголовок 2"/>
          <p:cNvSpPr>
            <a:spLocks noGrp="1"/>
          </p:cNvSpPr>
          <p:nvPr>
            <p:ph type="title"/>
          </p:nvPr>
        </p:nvSpPr>
        <p:spPr>
          <a:xfrm>
            <a:off x="285720" y="500042"/>
            <a:ext cx="8156448" cy="777240"/>
          </a:xfrm>
        </p:spPr>
        <p:txBody>
          <a:bodyPr/>
          <a:lstStyle/>
          <a:p>
            <a:r>
              <a:rPr lang="ru-RU" b="1" dirty="0" smtClean="0"/>
              <a:t>И я сама являюсь активным участником педагогического интернет сообщества </a:t>
            </a:r>
            <a:r>
              <a:rPr lang="en-US" b="1" dirty="0" smtClean="0"/>
              <a:t>:</a:t>
            </a:r>
            <a:r>
              <a:rPr lang="ru-RU" b="1" dirty="0" smtClean="0"/>
              <a:t/>
            </a:r>
            <a:br>
              <a:rPr lang="ru-RU" b="1" dirty="0" smtClean="0"/>
            </a:br>
            <a:endParaRPr lang="ru-RU" dirty="0"/>
          </a:p>
        </p:txBody>
      </p:sp>
      <p:pic>
        <p:nvPicPr>
          <p:cNvPr id="56322" name="Picture 2" descr="C:\Users\Марья\Desktop\моя презентация\Изображение\Грамоты\1 001.jpg"/>
          <p:cNvPicPr>
            <a:picLocks noChangeAspect="1" noChangeArrowheads="1"/>
          </p:cNvPicPr>
          <p:nvPr/>
        </p:nvPicPr>
        <p:blipFill>
          <a:blip r:embed="rId2" cstate="email"/>
          <a:srcRect/>
          <a:stretch>
            <a:fillRect/>
          </a:stretch>
        </p:blipFill>
        <p:spPr bwMode="auto">
          <a:xfrm>
            <a:off x="5488732" y="1857364"/>
            <a:ext cx="3655268" cy="49291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Педагогическая концепция</a:t>
            </a:r>
            <a:endParaRPr lang="ru-RU" dirty="0"/>
          </a:p>
        </p:txBody>
      </p:sp>
      <p:sp>
        <p:nvSpPr>
          <p:cNvPr id="3" name="Текст 2"/>
          <p:cNvSpPr>
            <a:spLocks noGrp="1"/>
          </p:cNvSpPr>
          <p:nvPr>
            <p:ph type="body" idx="2"/>
          </p:nvPr>
        </p:nvSpPr>
        <p:spPr>
          <a:xfrm>
            <a:off x="142844" y="1428736"/>
            <a:ext cx="8786874" cy="5072098"/>
          </a:xfrm>
        </p:spPr>
        <p:txBody>
          <a:bodyPr>
            <a:normAutofit/>
          </a:bodyPr>
          <a:lstStyle/>
          <a:p>
            <a:endParaRPr lang="ru-RU" sz="2400" dirty="0" smtClean="0"/>
          </a:p>
          <a:p>
            <a:r>
              <a:rPr lang="ru-RU" sz="2400" dirty="0" smtClean="0"/>
              <a:t> Кого учить?                           </a:t>
            </a:r>
          </a:p>
          <a:p>
            <a:endParaRPr lang="ru-RU" dirty="0" smtClean="0"/>
          </a:p>
          <a:p>
            <a:endParaRPr lang="ru-RU" dirty="0" smtClean="0"/>
          </a:p>
          <a:p>
            <a:r>
              <a:rPr lang="ru-RU" dirty="0" smtClean="0"/>
              <a:t>                                     </a:t>
            </a:r>
            <a:r>
              <a:rPr lang="ru-RU" sz="2400" dirty="0" smtClean="0"/>
              <a:t>Чему учить?              </a:t>
            </a:r>
            <a:endParaRPr lang="ru-RU" dirty="0" smtClean="0"/>
          </a:p>
          <a:p>
            <a:r>
              <a:rPr lang="ru-RU" dirty="0" smtClean="0"/>
              <a:t> </a:t>
            </a:r>
          </a:p>
          <a:p>
            <a:endParaRPr lang="ru-RU" dirty="0" smtClean="0"/>
          </a:p>
          <a:p>
            <a:r>
              <a:rPr lang="ru-RU" dirty="0" smtClean="0"/>
              <a:t>                                                                            </a:t>
            </a:r>
            <a:r>
              <a:rPr lang="ru-RU" sz="2400" dirty="0" smtClean="0"/>
              <a:t>Как учить?     </a:t>
            </a:r>
            <a:endParaRPr lang="ru-RU" dirty="0" smtClean="0"/>
          </a:p>
          <a:p>
            <a:r>
              <a:rPr lang="ru-RU" dirty="0" smtClean="0"/>
              <a:t>      </a:t>
            </a:r>
          </a:p>
          <a:p>
            <a:endParaRPr lang="ru-RU" dirty="0" smtClean="0"/>
          </a:p>
          <a:p>
            <a:pPr>
              <a:tabLst>
                <a:tab pos="536575" algn="l"/>
              </a:tabLst>
            </a:pPr>
            <a:r>
              <a:rPr lang="ru-RU" dirty="0" smtClean="0"/>
              <a:t>                                                                                                                 </a:t>
            </a:r>
            <a:r>
              <a:rPr lang="ru-RU" sz="3200" b="1" dirty="0" smtClean="0">
                <a:effectLst>
                  <a:outerShdw blurRad="38100" dist="38100" dir="2700000" algn="tl">
                    <a:srgbClr val="000000">
                      <a:alpha val="43137"/>
                    </a:srgbClr>
                  </a:outerShdw>
                </a:effectLst>
              </a:rPr>
              <a:t>Кто учит?</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794188" cy="4506220"/>
          </a:xfrm>
        </p:spPr>
        <p:txBody>
          <a:bodyPr>
            <a:normAutofit/>
          </a:bodyPr>
          <a:lstStyle/>
          <a:p>
            <a:r>
              <a:rPr lang="ru-RU" dirty="0" smtClean="0"/>
              <a:t>Я строю свою деятельность так, чтобы, поддерживая высокую учебную мотивацию, развивать творческие способности, пробуждать в детях «чувства добрые», прививать глубокую любовь к родному языку. Все это поможет формированию человека с активной жизненной позицией и будет способствовать успешной социализации личности. </a:t>
            </a:r>
          </a:p>
          <a:p>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a:xfrm>
            <a:off x="987552" y="928670"/>
            <a:ext cx="8156448" cy="2500330"/>
          </a:xfrm>
        </p:spPr>
        <p:txBody>
          <a:bodyPr/>
          <a:lstStyle/>
          <a:p>
            <a:r>
              <a:rPr lang="ru-RU" sz="5400" dirty="0" smtClean="0"/>
              <a:t>Результаты  моей </a:t>
            </a:r>
            <a:r>
              <a:rPr lang="ru-RU" sz="5400" dirty="0" err="1" smtClean="0"/>
              <a:t>работы-представлены</a:t>
            </a:r>
            <a:r>
              <a:rPr lang="ru-RU" sz="5400" dirty="0" smtClean="0"/>
              <a:t> в таблице</a:t>
            </a:r>
            <a:endParaRPr lang="ru-RU" sz="5400" dirty="0"/>
          </a:p>
        </p:txBody>
      </p:sp>
      <p:sp>
        <p:nvSpPr>
          <p:cNvPr id="4" name="Стрелка вправо с вырезом 3"/>
          <p:cNvSpPr/>
          <p:nvPr/>
        </p:nvSpPr>
        <p:spPr>
          <a:xfrm rot="5400000">
            <a:off x="3036083" y="2964653"/>
            <a:ext cx="3143272" cy="364333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Мои уроки служат укреплению физического и психического здоровья детей. </a:t>
            </a:r>
            <a:br>
              <a:rPr lang="ru-RU" dirty="0" smtClean="0"/>
            </a:br>
            <a:endParaRPr lang="ru-RU" dirty="0"/>
          </a:p>
        </p:txBody>
      </p:sp>
      <p:pic>
        <p:nvPicPr>
          <p:cNvPr id="1026" name="Picture 2" descr="C:\Documents and Settings\user\Рабочий стол\моя презентация\DSC00431.JPG"/>
          <p:cNvPicPr>
            <a:picLocks noChangeAspect="1" noChangeArrowheads="1"/>
          </p:cNvPicPr>
          <p:nvPr/>
        </p:nvPicPr>
        <p:blipFill>
          <a:blip r:embed="rId2" cstate="email"/>
          <a:srcRect/>
          <a:stretch>
            <a:fillRect/>
          </a:stretch>
        </p:blipFill>
        <p:spPr bwMode="auto">
          <a:xfrm>
            <a:off x="1" y="3286124"/>
            <a:ext cx="3358534" cy="3571876"/>
          </a:xfrm>
          <a:prstGeom prst="rect">
            <a:avLst/>
          </a:prstGeom>
          <a:noFill/>
        </p:spPr>
      </p:pic>
      <p:pic>
        <p:nvPicPr>
          <p:cNvPr id="1027" name="Picture 3" descr="C:\Documents and Settings\user\Рабочий стол\моя презентация\DSC00427.JPG"/>
          <p:cNvPicPr>
            <a:picLocks noChangeAspect="1" noChangeArrowheads="1"/>
          </p:cNvPicPr>
          <p:nvPr/>
        </p:nvPicPr>
        <p:blipFill>
          <a:blip r:embed="rId3" cstate="email"/>
          <a:srcRect/>
          <a:stretch>
            <a:fillRect/>
          </a:stretch>
        </p:blipFill>
        <p:spPr bwMode="auto">
          <a:xfrm>
            <a:off x="3071802" y="3286124"/>
            <a:ext cx="3500461" cy="3571876"/>
          </a:xfrm>
          <a:prstGeom prst="rect">
            <a:avLst/>
          </a:prstGeom>
          <a:noFill/>
        </p:spPr>
      </p:pic>
      <p:pic>
        <p:nvPicPr>
          <p:cNvPr id="1029" name="Picture 5" descr="C:\Documents and Settings\user\Рабочий стол\моя презентация\DSC00424.JPG"/>
          <p:cNvPicPr>
            <a:picLocks noChangeAspect="1" noChangeArrowheads="1"/>
          </p:cNvPicPr>
          <p:nvPr/>
        </p:nvPicPr>
        <p:blipFill>
          <a:blip r:embed="rId4" cstate="email"/>
          <a:srcRect/>
          <a:stretch>
            <a:fillRect/>
          </a:stretch>
        </p:blipFill>
        <p:spPr bwMode="auto">
          <a:xfrm>
            <a:off x="5762735" y="3286125"/>
            <a:ext cx="3381265" cy="35718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1538" y="357165"/>
          <a:ext cx="7643867" cy="6286544"/>
        </p:xfrm>
        <a:graphic>
          <a:graphicData uri="http://schemas.openxmlformats.org/drawingml/2006/table">
            <a:tbl>
              <a:tblPr/>
              <a:tblGrid>
                <a:gridCol w="1115575"/>
                <a:gridCol w="2673935"/>
                <a:gridCol w="1347607"/>
                <a:gridCol w="731557"/>
                <a:gridCol w="779181"/>
                <a:gridCol w="996012"/>
              </a:tblGrid>
              <a:tr h="449039">
                <a:tc>
                  <a:txBody>
                    <a:bodyPr/>
                    <a:lstStyle/>
                    <a:p>
                      <a:pPr algn="l">
                        <a:lnSpc>
                          <a:spcPct val="115000"/>
                        </a:lnSpc>
                        <a:spcAft>
                          <a:spcPts val="0"/>
                        </a:spcAft>
                      </a:pPr>
                      <a:r>
                        <a:rPr lang="ru-RU" sz="1200" b="1" dirty="0">
                          <a:solidFill>
                            <a:schemeClr val="tx1"/>
                          </a:solidFill>
                          <a:latin typeface="Calibri"/>
                          <a:ea typeface="Times New Roman"/>
                          <a:cs typeface="Times New Roman"/>
                        </a:rPr>
                        <a:t>Учебный год.</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dirty="0">
                          <a:solidFill>
                            <a:schemeClr val="tx1"/>
                          </a:solidFill>
                          <a:latin typeface="Calibri"/>
                          <a:ea typeface="Times New Roman"/>
                          <a:cs typeface="Times New Roman"/>
                        </a:rPr>
                        <a:t>Ф.И.учащийся</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Предмет</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класс</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место</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000" b="1" dirty="0">
                          <a:solidFill>
                            <a:schemeClr val="tx1"/>
                          </a:solidFill>
                          <a:latin typeface="Calibri"/>
                          <a:ea typeface="Times New Roman"/>
                          <a:cs typeface="Times New Roman"/>
                        </a:rPr>
                        <a:t>уровень</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69711">
                <a:tc>
                  <a:txBody>
                    <a:bodyPr/>
                    <a:lstStyle/>
                    <a:p>
                      <a:pPr algn="l">
                        <a:lnSpc>
                          <a:spcPct val="115000"/>
                        </a:lnSpc>
                        <a:spcAft>
                          <a:spcPts val="0"/>
                        </a:spcAft>
                      </a:pPr>
                      <a:r>
                        <a:rPr lang="ru-RU" sz="1200" b="1" dirty="0">
                          <a:solidFill>
                            <a:schemeClr val="tx1"/>
                          </a:solidFill>
                          <a:latin typeface="Calibri"/>
                          <a:ea typeface="Times New Roman"/>
                          <a:cs typeface="Times New Roman"/>
                        </a:rPr>
                        <a:t>2009-2010</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dirty="0">
                          <a:solidFill>
                            <a:schemeClr val="tx1"/>
                          </a:solidFill>
                          <a:latin typeface="Calibri"/>
                          <a:ea typeface="Times New Roman"/>
                          <a:cs typeface="Times New Roman"/>
                        </a:rPr>
                        <a:t>Галушкина Екатерина</a:t>
                      </a:r>
                    </a:p>
                    <a:p>
                      <a:pPr algn="l">
                        <a:lnSpc>
                          <a:spcPct val="115000"/>
                        </a:lnSpc>
                        <a:spcAft>
                          <a:spcPts val="0"/>
                        </a:spcAft>
                      </a:pPr>
                      <a:r>
                        <a:rPr lang="ru-RU" sz="1200" b="1" dirty="0" err="1">
                          <a:solidFill>
                            <a:schemeClr val="tx1"/>
                          </a:solidFill>
                          <a:latin typeface="Calibri"/>
                          <a:ea typeface="Times New Roman"/>
                          <a:cs typeface="Times New Roman"/>
                        </a:rPr>
                        <a:t>Пятницкова</a:t>
                      </a:r>
                      <a:r>
                        <a:rPr lang="ru-RU" sz="1200" b="1" dirty="0">
                          <a:solidFill>
                            <a:schemeClr val="tx1"/>
                          </a:solidFill>
                          <a:latin typeface="Calibri"/>
                          <a:ea typeface="Times New Roman"/>
                          <a:cs typeface="Times New Roman"/>
                        </a:rPr>
                        <a:t> Екатерина</a:t>
                      </a:r>
                    </a:p>
                    <a:p>
                      <a:pPr algn="l">
                        <a:lnSpc>
                          <a:spcPct val="115000"/>
                        </a:lnSpc>
                        <a:spcAft>
                          <a:spcPts val="0"/>
                        </a:spcAft>
                      </a:pPr>
                      <a:r>
                        <a:rPr lang="ru-RU" sz="1200" b="1" dirty="0" err="1">
                          <a:solidFill>
                            <a:schemeClr val="tx1"/>
                          </a:solidFill>
                          <a:latin typeface="Calibri"/>
                          <a:ea typeface="Times New Roman"/>
                          <a:cs typeface="Times New Roman"/>
                        </a:rPr>
                        <a:t>Карабутова</a:t>
                      </a:r>
                      <a:r>
                        <a:rPr lang="ru-RU" sz="1200" b="1" dirty="0">
                          <a:solidFill>
                            <a:schemeClr val="tx1"/>
                          </a:solidFill>
                          <a:latin typeface="Calibri"/>
                          <a:ea typeface="Times New Roman"/>
                          <a:cs typeface="Times New Roman"/>
                        </a:rPr>
                        <a:t> Анастасия</a:t>
                      </a:r>
                    </a:p>
                    <a:p>
                      <a:pPr algn="l">
                        <a:lnSpc>
                          <a:spcPct val="115000"/>
                        </a:lnSpc>
                        <a:spcAft>
                          <a:spcPts val="0"/>
                        </a:spcAft>
                      </a:pPr>
                      <a:r>
                        <a:rPr lang="ru-RU" sz="1200" b="1" dirty="0" err="1">
                          <a:solidFill>
                            <a:schemeClr val="tx1"/>
                          </a:solidFill>
                          <a:latin typeface="Calibri"/>
                          <a:ea typeface="Times New Roman"/>
                          <a:cs typeface="Times New Roman"/>
                        </a:rPr>
                        <a:t>Рыщенко</a:t>
                      </a:r>
                      <a:r>
                        <a:rPr lang="ru-RU" sz="1200" b="1" dirty="0">
                          <a:solidFill>
                            <a:schemeClr val="tx1"/>
                          </a:solidFill>
                          <a:latin typeface="Calibri"/>
                          <a:ea typeface="Times New Roman"/>
                          <a:cs typeface="Times New Roman"/>
                        </a:rPr>
                        <a:t> Дмитрий</a:t>
                      </a:r>
                    </a:p>
                    <a:p>
                      <a:pPr algn="l">
                        <a:lnSpc>
                          <a:spcPct val="115000"/>
                        </a:lnSpc>
                        <a:spcAft>
                          <a:spcPts val="0"/>
                        </a:spcAft>
                      </a:pPr>
                      <a:r>
                        <a:rPr lang="ru-RU" sz="1200" b="1" dirty="0" err="1">
                          <a:solidFill>
                            <a:schemeClr val="tx1"/>
                          </a:solidFill>
                          <a:latin typeface="Calibri"/>
                          <a:ea typeface="Times New Roman"/>
                          <a:cs typeface="Times New Roman"/>
                        </a:rPr>
                        <a:t>Цай</a:t>
                      </a:r>
                      <a:r>
                        <a:rPr lang="ru-RU" sz="1200" b="1" dirty="0">
                          <a:solidFill>
                            <a:schemeClr val="tx1"/>
                          </a:solidFill>
                          <a:latin typeface="Calibri"/>
                          <a:ea typeface="Times New Roman"/>
                          <a:cs typeface="Times New Roman"/>
                        </a:rPr>
                        <a:t> Мария</a:t>
                      </a:r>
                    </a:p>
                    <a:p>
                      <a:pPr algn="l">
                        <a:lnSpc>
                          <a:spcPct val="115000"/>
                        </a:lnSpc>
                        <a:spcAft>
                          <a:spcPts val="0"/>
                        </a:spcAft>
                      </a:pPr>
                      <a:r>
                        <a:rPr lang="ru-RU" sz="1200" b="1" dirty="0" err="1">
                          <a:solidFill>
                            <a:schemeClr val="tx1"/>
                          </a:solidFill>
                          <a:latin typeface="Calibri"/>
                          <a:ea typeface="Times New Roman"/>
                          <a:cs typeface="Times New Roman"/>
                        </a:rPr>
                        <a:t>Гасымова</a:t>
                      </a:r>
                      <a:r>
                        <a:rPr lang="ru-RU" sz="1200" b="1" dirty="0">
                          <a:solidFill>
                            <a:schemeClr val="tx1"/>
                          </a:solidFill>
                          <a:latin typeface="Calibri"/>
                          <a:ea typeface="Times New Roman"/>
                          <a:cs typeface="Times New Roman"/>
                        </a:rPr>
                        <a:t> </a:t>
                      </a:r>
                      <a:r>
                        <a:rPr lang="ru-RU" sz="1200" b="1" dirty="0" err="1">
                          <a:solidFill>
                            <a:schemeClr val="tx1"/>
                          </a:solidFill>
                          <a:latin typeface="Calibri"/>
                          <a:ea typeface="Times New Roman"/>
                          <a:cs typeface="Times New Roman"/>
                        </a:rPr>
                        <a:t>Сабина</a:t>
                      </a:r>
                      <a:endParaRPr lang="ru-RU" sz="1200" b="1" dirty="0">
                        <a:solidFill>
                          <a:schemeClr val="tx1"/>
                        </a:solidFill>
                        <a:latin typeface="Calibri"/>
                        <a:ea typeface="Times New Roman"/>
                        <a:cs typeface="Times New Roman"/>
                      </a:endParaRPr>
                    </a:p>
                    <a:p>
                      <a:pPr algn="l">
                        <a:lnSpc>
                          <a:spcPct val="115000"/>
                        </a:lnSpc>
                        <a:spcAft>
                          <a:spcPts val="0"/>
                        </a:spcAft>
                      </a:pPr>
                      <a:r>
                        <a:rPr lang="ru-RU" sz="1200" b="1" dirty="0" err="1">
                          <a:solidFill>
                            <a:schemeClr val="tx1"/>
                          </a:solidFill>
                          <a:latin typeface="Calibri"/>
                          <a:ea typeface="Times New Roman"/>
                          <a:cs typeface="Times New Roman"/>
                        </a:rPr>
                        <a:t>Уколова</a:t>
                      </a:r>
                      <a:r>
                        <a:rPr lang="ru-RU" sz="1200" b="1" dirty="0">
                          <a:solidFill>
                            <a:schemeClr val="tx1"/>
                          </a:solidFill>
                          <a:latin typeface="Calibri"/>
                          <a:ea typeface="Times New Roman"/>
                          <a:cs typeface="Times New Roman"/>
                        </a:rPr>
                        <a:t>  Дарья</a:t>
                      </a:r>
                    </a:p>
                    <a:p>
                      <a:pPr algn="l">
                        <a:lnSpc>
                          <a:spcPct val="115000"/>
                        </a:lnSpc>
                        <a:spcAft>
                          <a:spcPts val="0"/>
                        </a:spcAft>
                      </a:pPr>
                      <a:r>
                        <a:rPr lang="ru-RU" sz="1200" b="1" dirty="0" err="1">
                          <a:solidFill>
                            <a:schemeClr val="tx1"/>
                          </a:solidFill>
                          <a:latin typeface="Calibri"/>
                          <a:ea typeface="Times New Roman"/>
                          <a:cs typeface="Times New Roman"/>
                        </a:rPr>
                        <a:t>Лисикян</a:t>
                      </a:r>
                      <a:r>
                        <a:rPr lang="ru-RU" sz="1200" b="1" dirty="0">
                          <a:solidFill>
                            <a:schemeClr val="tx1"/>
                          </a:solidFill>
                          <a:latin typeface="Calibri"/>
                          <a:ea typeface="Times New Roman"/>
                          <a:cs typeface="Times New Roman"/>
                        </a:rPr>
                        <a:t> Артем</a:t>
                      </a:r>
                    </a:p>
                    <a:p>
                      <a:pPr algn="l">
                        <a:lnSpc>
                          <a:spcPct val="115000"/>
                        </a:lnSpc>
                        <a:spcAft>
                          <a:spcPts val="0"/>
                        </a:spcAft>
                      </a:pPr>
                      <a:r>
                        <a:rPr lang="ru-RU" sz="1200" b="1" dirty="0" err="1">
                          <a:solidFill>
                            <a:schemeClr val="tx1"/>
                          </a:solidFill>
                          <a:latin typeface="Calibri"/>
                          <a:ea typeface="Times New Roman"/>
                          <a:cs typeface="Times New Roman"/>
                        </a:rPr>
                        <a:t>Сытникова</a:t>
                      </a:r>
                      <a:r>
                        <a:rPr lang="ru-RU" sz="1200" b="1" dirty="0">
                          <a:solidFill>
                            <a:schemeClr val="tx1"/>
                          </a:solidFill>
                          <a:latin typeface="Calibri"/>
                          <a:ea typeface="Times New Roman"/>
                          <a:cs typeface="Times New Roman"/>
                        </a:rPr>
                        <a:t>  </a:t>
                      </a:r>
                      <a:r>
                        <a:rPr lang="ru-RU" sz="1200" b="1" dirty="0" err="1">
                          <a:solidFill>
                            <a:schemeClr val="tx1"/>
                          </a:solidFill>
                          <a:latin typeface="Calibri"/>
                          <a:ea typeface="Times New Roman"/>
                          <a:cs typeface="Times New Roman"/>
                        </a:rPr>
                        <a:t>Виолетта</a:t>
                      </a:r>
                      <a:endParaRPr lang="ru-RU" sz="1200" b="1" dirty="0">
                        <a:solidFill>
                          <a:schemeClr val="tx1"/>
                        </a:solidFill>
                        <a:latin typeface="Calibri"/>
                        <a:ea typeface="Times New Roman"/>
                        <a:cs typeface="Times New Roman"/>
                      </a:endParaRPr>
                    </a:p>
                    <a:p>
                      <a:pPr algn="l">
                        <a:lnSpc>
                          <a:spcPct val="115000"/>
                        </a:lnSpc>
                        <a:spcAft>
                          <a:spcPts val="0"/>
                        </a:spcAft>
                      </a:pPr>
                      <a:r>
                        <a:rPr lang="ru-RU" sz="1200" b="1" dirty="0" err="1">
                          <a:solidFill>
                            <a:schemeClr val="tx1"/>
                          </a:solidFill>
                          <a:latin typeface="Calibri"/>
                          <a:ea typeface="Times New Roman"/>
                          <a:cs typeface="Times New Roman"/>
                        </a:rPr>
                        <a:t>Цай</a:t>
                      </a:r>
                      <a:r>
                        <a:rPr lang="ru-RU" sz="1200" b="1" dirty="0">
                          <a:solidFill>
                            <a:schemeClr val="tx1"/>
                          </a:solidFill>
                          <a:latin typeface="Calibri"/>
                          <a:ea typeface="Times New Roman"/>
                          <a:cs typeface="Times New Roman"/>
                        </a:rPr>
                        <a:t> Екатерина</a:t>
                      </a:r>
                    </a:p>
                    <a:p>
                      <a:pPr algn="l">
                        <a:lnSpc>
                          <a:spcPct val="115000"/>
                        </a:lnSpc>
                        <a:spcAft>
                          <a:spcPts val="0"/>
                        </a:spcAft>
                      </a:pPr>
                      <a:r>
                        <a:rPr lang="ru-RU" sz="1200" b="1" dirty="0" err="1">
                          <a:solidFill>
                            <a:schemeClr val="tx1"/>
                          </a:solidFill>
                          <a:latin typeface="Calibri"/>
                          <a:ea typeface="Times New Roman"/>
                          <a:cs typeface="Times New Roman"/>
                        </a:rPr>
                        <a:t>Негреба</a:t>
                      </a:r>
                      <a:r>
                        <a:rPr lang="ru-RU" sz="1200" b="1" dirty="0">
                          <a:solidFill>
                            <a:schemeClr val="tx1"/>
                          </a:solidFill>
                          <a:latin typeface="Calibri"/>
                          <a:ea typeface="Times New Roman"/>
                          <a:cs typeface="Times New Roman"/>
                        </a:rPr>
                        <a:t> Алина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Русский яз.</a:t>
                      </a:r>
                    </a:p>
                    <a:p>
                      <a:pPr algn="l">
                        <a:lnSpc>
                          <a:spcPct val="115000"/>
                        </a:lnSpc>
                        <a:spcAft>
                          <a:spcPts val="0"/>
                        </a:spcAft>
                      </a:pPr>
                      <a:r>
                        <a:rPr lang="ru-RU" sz="1200" b="1">
                          <a:solidFill>
                            <a:schemeClr val="tx1"/>
                          </a:solidFill>
                          <a:latin typeface="Calibri"/>
                          <a:ea typeface="Times New Roman"/>
                          <a:cs typeface="Times New Roman"/>
                        </a:rPr>
                        <a:t>Лит-ра.</a:t>
                      </a:r>
                    </a:p>
                    <a:p>
                      <a:pPr algn="l">
                        <a:lnSpc>
                          <a:spcPct val="115000"/>
                        </a:lnSpc>
                        <a:spcAft>
                          <a:spcPts val="0"/>
                        </a:spcAft>
                      </a:pPr>
                      <a:r>
                        <a:rPr lang="ru-RU" sz="1200" b="1">
                          <a:solidFill>
                            <a:schemeClr val="tx1"/>
                          </a:solidFill>
                          <a:latin typeface="Calibri"/>
                          <a:ea typeface="Times New Roman"/>
                          <a:cs typeface="Times New Roman"/>
                        </a:rPr>
                        <a:t>Лит-ра.</a:t>
                      </a:r>
                    </a:p>
                    <a:p>
                      <a:pPr algn="l">
                        <a:lnSpc>
                          <a:spcPct val="115000"/>
                        </a:lnSpc>
                        <a:spcAft>
                          <a:spcPts val="0"/>
                        </a:spcAft>
                      </a:pPr>
                      <a:r>
                        <a:rPr lang="ru-RU" sz="1200" b="1">
                          <a:solidFill>
                            <a:schemeClr val="tx1"/>
                          </a:solidFill>
                          <a:latin typeface="Calibri"/>
                          <a:ea typeface="Times New Roman"/>
                          <a:cs typeface="Times New Roman"/>
                        </a:rPr>
                        <a:t>Русский яз.</a:t>
                      </a:r>
                    </a:p>
                    <a:p>
                      <a:pPr algn="l">
                        <a:lnSpc>
                          <a:spcPct val="115000"/>
                        </a:lnSpc>
                        <a:spcAft>
                          <a:spcPts val="0"/>
                        </a:spcAft>
                      </a:pPr>
                      <a:r>
                        <a:rPr lang="ru-RU" sz="1200" b="1">
                          <a:solidFill>
                            <a:schemeClr val="tx1"/>
                          </a:solidFill>
                          <a:latin typeface="Calibri"/>
                          <a:ea typeface="Times New Roman"/>
                          <a:cs typeface="Times New Roman"/>
                        </a:rPr>
                        <a:t>Лит-ра.</a:t>
                      </a:r>
                    </a:p>
                    <a:p>
                      <a:pPr algn="l">
                        <a:lnSpc>
                          <a:spcPct val="115000"/>
                        </a:lnSpc>
                        <a:spcAft>
                          <a:spcPts val="0"/>
                        </a:spcAft>
                      </a:pPr>
                      <a:r>
                        <a:rPr lang="ru-RU" sz="1200" b="1">
                          <a:solidFill>
                            <a:schemeClr val="tx1"/>
                          </a:solidFill>
                          <a:latin typeface="Calibri"/>
                          <a:ea typeface="Times New Roman"/>
                          <a:cs typeface="Times New Roman"/>
                        </a:rPr>
                        <a:t>Русский яз.</a:t>
                      </a:r>
                    </a:p>
                    <a:p>
                      <a:pPr algn="l">
                        <a:lnSpc>
                          <a:spcPct val="115000"/>
                        </a:lnSpc>
                        <a:spcAft>
                          <a:spcPts val="0"/>
                        </a:spcAft>
                      </a:pPr>
                      <a:r>
                        <a:rPr lang="ru-RU" sz="1200" b="1">
                          <a:solidFill>
                            <a:schemeClr val="tx1"/>
                          </a:solidFill>
                          <a:latin typeface="Calibri"/>
                          <a:ea typeface="Times New Roman"/>
                          <a:cs typeface="Times New Roman"/>
                        </a:rPr>
                        <a:t>Русский яз.</a:t>
                      </a:r>
                    </a:p>
                    <a:p>
                      <a:pPr algn="l">
                        <a:lnSpc>
                          <a:spcPct val="115000"/>
                        </a:lnSpc>
                        <a:spcAft>
                          <a:spcPts val="0"/>
                        </a:spcAft>
                      </a:pPr>
                      <a:r>
                        <a:rPr lang="ru-RU" sz="1200" b="1">
                          <a:solidFill>
                            <a:schemeClr val="tx1"/>
                          </a:solidFill>
                          <a:latin typeface="Calibri"/>
                          <a:ea typeface="Times New Roman"/>
                          <a:cs typeface="Times New Roman"/>
                        </a:rPr>
                        <a:t>Русский яз.</a:t>
                      </a:r>
                    </a:p>
                    <a:p>
                      <a:pPr algn="l">
                        <a:lnSpc>
                          <a:spcPct val="115000"/>
                        </a:lnSpc>
                        <a:spcAft>
                          <a:spcPts val="0"/>
                        </a:spcAft>
                      </a:pPr>
                      <a:r>
                        <a:rPr lang="ru-RU" sz="1200" b="1">
                          <a:solidFill>
                            <a:schemeClr val="tx1"/>
                          </a:solidFill>
                          <a:latin typeface="Calibri"/>
                          <a:ea typeface="Times New Roman"/>
                          <a:cs typeface="Times New Roman"/>
                        </a:rPr>
                        <a:t>Руский яз.</a:t>
                      </a:r>
                    </a:p>
                    <a:p>
                      <a:pPr algn="l">
                        <a:lnSpc>
                          <a:spcPct val="115000"/>
                        </a:lnSpc>
                        <a:spcAft>
                          <a:spcPts val="0"/>
                        </a:spcAft>
                      </a:pPr>
                      <a:r>
                        <a:rPr lang="ru-RU" sz="1200" b="1">
                          <a:solidFill>
                            <a:schemeClr val="tx1"/>
                          </a:solidFill>
                          <a:latin typeface="Calibri"/>
                          <a:ea typeface="Times New Roman"/>
                          <a:cs typeface="Times New Roman"/>
                        </a:rPr>
                        <a:t>Русский яз.</a:t>
                      </a:r>
                    </a:p>
                    <a:p>
                      <a:pPr algn="l">
                        <a:lnSpc>
                          <a:spcPct val="115000"/>
                        </a:lnSpc>
                        <a:spcAft>
                          <a:spcPts val="0"/>
                        </a:spcAft>
                      </a:pPr>
                      <a:r>
                        <a:rPr lang="ru-RU" sz="1200" b="1">
                          <a:solidFill>
                            <a:schemeClr val="tx1"/>
                          </a:solidFill>
                          <a:latin typeface="Calibri"/>
                          <a:ea typeface="Times New Roman"/>
                          <a:cs typeface="Times New Roman"/>
                        </a:rPr>
                        <a:t>Лит-ра.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 9</a:t>
                      </a:r>
                    </a:p>
                    <a:p>
                      <a:pPr algn="l">
                        <a:lnSpc>
                          <a:spcPct val="115000"/>
                        </a:lnSpc>
                        <a:spcAft>
                          <a:spcPts val="0"/>
                        </a:spcAft>
                      </a:pPr>
                      <a:r>
                        <a:rPr lang="ru-RU" sz="1200" b="1">
                          <a:solidFill>
                            <a:schemeClr val="tx1"/>
                          </a:solidFill>
                          <a:latin typeface="Calibri"/>
                          <a:ea typeface="Times New Roman"/>
                          <a:cs typeface="Times New Roman"/>
                        </a:rPr>
                        <a:t>9</a:t>
                      </a:r>
                    </a:p>
                    <a:p>
                      <a:pPr algn="l">
                        <a:lnSpc>
                          <a:spcPct val="115000"/>
                        </a:lnSpc>
                        <a:spcAft>
                          <a:spcPts val="0"/>
                        </a:spcAft>
                      </a:pPr>
                      <a:r>
                        <a:rPr lang="ru-RU" sz="1200" b="1">
                          <a:solidFill>
                            <a:schemeClr val="tx1"/>
                          </a:solidFill>
                          <a:latin typeface="Calibri"/>
                          <a:ea typeface="Times New Roman"/>
                          <a:cs typeface="Times New Roman"/>
                        </a:rPr>
                        <a:t>9</a:t>
                      </a:r>
                    </a:p>
                    <a:p>
                      <a:pPr algn="l">
                        <a:lnSpc>
                          <a:spcPct val="115000"/>
                        </a:lnSpc>
                        <a:spcAft>
                          <a:spcPts val="0"/>
                        </a:spcAft>
                      </a:pPr>
                      <a:r>
                        <a:rPr lang="ru-RU" sz="1200" b="1">
                          <a:solidFill>
                            <a:schemeClr val="tx1"/>
                          </a:solidFill>
                          <a:latin typeface="Calibri"/>
                          <a:ea typeface="Times New Roman"/>
                          <a:cs typeface="Times New Roman"/>
                        </a:rPr>
                        <a:t>6</a:t>
                      </a:r>
                    </a:p>
                    <a:p>
                      <a:pPr algn="l">
                        <a:lnSpc>
                          <a:spcPct val="115000"/>
                        </a:lnSpc>
                        <a:spcAft>
                          <a:spcPts val="0"/>
                        </a:spcAft>
                      </a:pPr>
                      <a:r>
                        <a:rPr lang="ru-RU" sz="1200" b="1">
                          <a:solidFill>
                            <a:schemeClr val="tx1"/>
                          </a:solidFill>
                          <a:latin typeface="Calibri"/>
                          <a:ea typeface="Times New Roman"/>
                          <a:cs typeface="Times New Roman"/>
                        </a:rPr>
                        <a:t>6</a:t>
                      </a:r>
                    </a:p>
                    <a:p>
                      <a:pPr algn="l">
                        <a:lnSpc>
                          <a:spcPct val="115000"/>
                        </a:lnSpc>
                        <a:spcAft>
                          <a:spcPts val="0"/>
                        </a:spcAft>
                      </a:pPr>
                      <a:r>
                        <a:rPr lang="ru-RU" sz="1200" b="1">
                          <a:solidFill>
                            <a:schemeClr val="tx1"/>
                          </a:solidFill>
                          <a:latin typeface="Calibri"/>
                          <a:ea typeface="Times New Roman"/>
                          <a:cs typeface="Times New Roman"/>
                        </a:rPr>
                        <a:t>6</a:t>
                      </a:r>
                    </a:p>
                    <a:p>
                      <a:pPr algn="l">
                        <a:lnSpc>
                          <a:spcPct val="115000"/>
                        </a:lnSpc>
                        <a:spcAft>
                          <a:spcPts val="0"/>
                        </a:spcAft>
                      </a:pPr>
                      <a:r>
                        <a:rPr lang="ru-RU" sz="1200" b="1">
                          <a:solidFill>
                            <a:schemeClr val="tx1"/>
                          </a:solidFill>
                          <a:latin typeface="Calibri"/>
                          <a:ea typeface="Times New Roman"/>
                          <a:cs typeface="Times New Roman"/>
                        </a:rPr>
                        <a:t>6</a:t>
                      </a:r>
                    </a:p>
                    <a:p>
                      <a:pPr algn="l">
                        <a:lnSpc>
                          <a:spcPct val="115000"/>
                        </a:lnSpc>
                        <a:spcAft>
                          <a:spcPts val="0"/>
                        </a:spcAft>
                      </a:pPr>
                      <a:r>
                        <a:rPr lang="ru-RU" sz="1200" b="1">
                          <a:solidFill>
                            <a:schemeClr val="tx1"/>
                          </a:solidFill>
                          <a:latin typeface="Calibri"/>
                          <a:ea typeface="Times New Roman"/>
                          <a:cs typeface="Times New Roman"/>
                        </a:rPr>
                        <a:t>7</a:t>
                      </a:r>
                    </a:p>
                    <a:p>
                      <a:pPr algn="l">
                        <a:lnSpc>
                          <a:spcPct val="115000"/>
                        </a:lnSpc>
                        <a:spcAft>
                          <a:spcPts val="0"/>
                        </a:spcAft>
                      </a:pPr>
                      <a:r>
                        <a:rPr lang="ru-RU" sz="1200" b="1">
                          <a:solidFill>
                            <a:schemeClr val="tx1"/>
                          </a:solidFill>
                          <a:latin typeface="Calibri"/>
                          <a:ea typeface="Times New Roman"/>
                          <a:cs typeface="Times New Roman"/>
                        </a:rPr>
                        <a:t>7</a:t>
                      </a:r>
                    </a:p>
                    <a:p>
                      <a:pPr algn="l">
                        <a:lnSpc>
                          <a:spcPct val="115000"/>
                        </a:lnSpc>
                        <a:spcAft>
                          <a:spcPts val="0"/>
                        </a:spcAft>
                      </a:pPr>
                      <a:r>
                        <a:rPr lang="ru-RU" sz="1200" b="1">
                          <a:solidFill>
                            <a:schemeClr val="tx1"/>
                          </a:solidFill>
                          <a:latin typeface="Calibri"/>
                          <a:ea typeface="Times New Roman"/>
                          <a:cs typeface="Times New Roman"/>
                        </a:rPr>
                        <a:t>7</a:t>
                      </a:r>
                    </a:p>
                    <a:p>
                      <a:pPr algn="l">
                        <a:lnSpc>
                          <a:spcPct val="115000"/>
                        </a:lnSpc>
                        <a:spcAft>
                          <a:spcPts val="0"/>
                        </a:spcAft>
                      </a:pPr>
                      <a:r>
                        <a:rPr lang="ru-RU" sz="1200" b="1">
                          <a:solidFill>
                            <a:schemeClr val="tx1"/>
                          </a:solidFill>
                          <a:latin typeface="Calibri"/>
                          <a:ea typeface="Times New Roman"/>
                          <a:cs typeface="Times New Roman"/>
                        </a:rPr>
                        <a:t>7</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3</a:t>
                      </a:r>
                    </a:p>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3</a:t>
                      </a:r>
                    </a:p>
                    <a:p>
                      <a:pPr algn="l">
                        <a:lnSpc>
                          <a:spcPct val="115000"/>
                        </a:lnSpc>
                        <a:spcAft>
                          <a:spcPts val="0"/>
                        </a:spcAft>
                      </a:pPr>
                      <a:r>
                        <a:rPr lang="ru-RU" sz="1200" b="1">
                          <a:solidFill>
                            <a:schemeClr val="tx1"/>
                          </a:solidFill>
                          <a:latin typeface="Calibri"/>
                          <a:ea typeface="Times New Roman"/>
                          <a:cs typeface="Times New Roman"/>
                        </a:rPr>
                        <a:t>3</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000" b="1" dirty="0">
                          <a:solidFill>
                            <a:schemeClr val="tx1"/>
                          </a:solidFill>
                          <a:latin typeface="Calibri"/>
                          <a:ea typeface="Times New Roman"/>
                          <a:cs typeface="Times New Roman"/>
                        </a:rPr>
                        <a:t>Школа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3559">
                <a:tc>
                  <a:txBody>
                    <a:bodyPr/>
                    <a:lstStyle/>
                    <a:p>
                      <a:pPr algn="l">
                        <a:lnSpc>
                          <a:spcPct val="115000"/>
                        </a:lnSpc>
                        <a:spcAft>
                          <a:spcPts val="0"/>
                        </a:spcAft>
                      </a:pPr>
                      <a:r>
                        <a:rPr lang="ru-RU" sz="1200" b="1">
                          <a:solidFill>
                            <a:schemeClr val="tx1"/>
                          </a:solidFill>
                          <a:latin typeface="Calibri"/>
                          <a:ea typeface="Times New Roman"/>
                          <a:cs typeface="Times New Roman"/>
                        </a:rPr>
                        <a:t>2010-2011</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dirty="0" err="1">
                          <a:solidFill>
                            <a:schemeClr val="tx1"/>
                          </a:solidFill>
                          <a:latin typeface="Calibri"/>
                          <a:ea typeface="Times New Roman"/>
                          <a:cs typeface="Times New Roman"/>
                        </a:rPr>
                        <a:t>Сытникова</a:t>
                      </a:r>
                      <a:r>
                        <a:rPr lang="ru-RU" sz="1200" b="1" dirty="0">
                          <a:solidFill>
                            <a:schemeClr val="tx1"/>
                          </a:solidFill>
                          <a:latin typeface="Calibri"/>
                          <a:ea typeface="Times New Roman"/>
                          <a:cs typeface="Times New Roman"/>
                        </a:rPr>
                        <a:t> </a:t>
                      </a:r>
                      <a:r>
                        <a:rPr lang="ru-RU" sz="1200" b="1" dirty="0" err="1">
                          <a:solidFill>
                            <a:schemeClr val="tx1"/>
                          </a:solidFill>
                          <a:latin typeface="Calibri"/>
                          <a:ea typeface="Times New Roman"/>
                          <a:cs typeface="Times New Roman"/>
                        </a:rPr>
                        <a:t>Виолетта</a:t>
                      </a:r>
                      <a:endParaRPr lang="ru-RU" sz="1200" b="1" dirty="0">
                        <a:solidFill>
                          <a:schemeClr val="tx1"/>
                        </a:solidFill>
                        <a:latin typeface="Calibri"/>
                        <a:ea typeface="Times New Roman"/>
                        <a:cs typeface="Times New Roman"/>
                      </a:endParaRPr>
                    </a:p>
                    <a:p>
                      <a:pPr algn="l">
                        <a:lnSpc>
                          <a:spcPct val="115000"/>
                        </a:lnSpc>
                        <a:spcAft>
                          <a:spcPts val="0"/>
                        </a:spcAft>
                      </a:pPr>
                      <a:r>
                        <a:rPr lang="ru-RU" sz="1200" b="1" dirty="0" err="1">
                          <a:solidFill>
                            <a:schemeClr val="tx1"/>
                          </a:solidFill>
                          <a:latin typeface="Calibri"/>
                          <a:ea typeface="Times New Roman"/>
                          <a:cs typeface="Times New Roman"/>
                        </a:rPr>
                        <a:t>Цай</a:t>
                      </a:r>
                      <a:r>
                        <a:rPr lang="ru-RU" sz="1200" b="1" dirty="0">
                          <a:solidFill>
                            <a:schemeClr val="tx1"/>
                          </a:solidFill>
                          <a:latin typeface="Calibri"/>
                          <a:ea typeface="Times New Roman"/>
                          <a:cs typeface="Times New Roman"/>
                        </a:rPr>
                        <a:t> Екатерина</a:t>
                      </a:r>
                    </a:p>
                    <a:p>
                      <a:pPr algn="l">
                        <a:lnSpc>
                          <a:spcPct val="115000"/>
                        </a:lnSpc>
                        <a:spcAft>
                          <a:spcPts val="0"/>
                        </a:spcAft>
                      </a:pPr>
                      <a:r>
                        <a:rPr lang="ru-RU" sz="1200" b="1" dirty="0" err="1">
                          <a:solidFill>
                            <a:schemeClr val="tx1"/>
                          </a:solidFill>
                          <a:latin typeface="Calibri"/>
                          <a:ea typeface="Times New Roman"/>
                          <a:cs typeface="Times New Roman"/>
                        </a:rPr>
                        <a:t>Лисикян</a:t>
                      </a:r>
                      <a:r>
                        <a:rPr lang="ru-RU" sz="1200" b="1" dirty="0">
                          <a:solidFill>
                            <a:schemeClr val="tx1"/>
                          </a:solidFill>
                          <a:latin typeface="Calibri"/>
                          <a:ea typeface="Times New Roman"/>
                          <a:cs typeface="Times New Roman"/>
                        </a:rPr>
                        <a:t> Артем</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200" b="1">
                        <a:solidFill>
                          <a:schemeClr val="tx1"/>
                        </a:solidFill>
                        <a:latin typeface="Calibri"/>
                        <a:ea typeface="Times New Roman"/>
                        <a:cs typeface="Times New Roman"/>
                      </a:endParaRPr>
                    </a:p>
                    <a:p>
                      <a:pPr algn="l">
                        <a:lnSpc>
                          <a:spcPct val="115000"/>
                        </a:lnSpc>
                        <a:spcAft>
                          <a:spcPts val="0"/>
                        </a:spcAft>
                      </a:pPr>
                      <a:r>
                        <a:rPr lang="ru-RU" sz="1200" b="1">
                          <a:solidFill>
                            <a:schemeClr val="tx1"/>
                          </a:solidFill>
                          <a:latin typeface="Calibri"/>
                          <a:ea typeface="Times New Roman"/>
                          <a:cs typeface="Times New Roman"/>
                        </a:rPr>
                        <a:t>Русский яз.</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8</a:t>
                      </a:r>
                    </a:p>
                    <a:p>
                      <a:pPr algn="l">
                        <a:lnSpc>
                          <a:spcPct val="115000"/>
                        </a:lnSpc>
                        <a:spcAft>
                          <a:spcPts val="0"/>
                        </a:spcAft>
                      </a:pPr>
                      <a:r>
                        <a:rPr lang="ru-RU" sz="1200" b="1">
                          <a:solidFill>
                            <a:schemeClr val="tx1"/>
                          </a:solidFill>
                          <a:latin typeface="Calibri"/>
                          <a:ea typeface="Times New Roman"/>
                          <a:cs typeface="Times New Roman"/>
                        </a:rPr>
                        <a:t>8</a:t>
                      </a:r>
                    </a:p>
                    <a:p>
                      <a:pPr algn="l">
                        <a:lnSpc>
                          <a:spcPct val="115000"/>
                        </a:lnSpc>
                        <a:spcAft>
                          <a:spcPts val="0"/>
                        </a:spcAft>
                      </a:pPr>
                      <a:r>
                        <a:rPr lang="ru-RU" sz="1200" b="1">
                          <a:solidFill>
                            <a:schemeClr val="tx1"/>
                          </a:solidFill>
                          <a:latin typeface="Calibri"/>
                          <a:ea typeface="Times New Roman"/>
                          <a:cs typeface="Times New Roman"/>
                        </a:rPr>
                        <a:t>8</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2</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000" b="1" dirty="0">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3559">
                <a:tc>
                  <a:txBody>
                    <a:bodyPr/>
                    <a:lstStyle/>
                    <a:p>
                      <a:pPr algn="l">
                        <a:lnSpc>
                          <a:spcPct val="115000"/>
                        </a:lnSpc>
                        <a:spcAft>
                          <a:spcPts val="0"/>
                        </a:spcAft>
                      </a:pPr>
                      <a:endParaRPr lang="ru-RU" sz="1200" b="1">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Негреба Алина</a:t>
                      </a:r>
                    </a:p>
                    <a:p>
                      <a:pPr algn="l">
                        <a:lnSpc>
                          <a:spcPct val="115000"/>
                        </a:lnSpc>
                        <a:spcAft>
                          <a:spcPts val="0"/>
                        </a:spcAft>
                      </a:pPr>
                      <a:r>
                        <a:rPr lang="ru-RU" sz="1200" b="1">
                          <a:solidFill>
                            <a:schemeClr val="tx1"/>
                          </a:solidFill>
                          <a:latin typeface="Calibri"/>
                          <a:ea typeface="Times New Roman"/>
                          <a:cs typeface="Times New Roman"/>
                        </a:rPr>
                        <a:t>Цай Екатерина</a:t>
                      </a:r>
                    </a:p>
                    <a:p>
                      <a:pPr algn="l">
                        <a:lnSpc>
                          <a:spcPct val="115000"/>
                        </a:lnSpc>
                        <a:spcAft>
                          <a:spcPts val="0"/>
                        </a:spcAft>
                      </a:pPr>
                      <a:r>
                        <a:rPr lang="ru-RU" sz="1200" b="1">
                          <a:solidFill>
                            <a:schemeClr val="tx1"/>
                          </a:solidFill>
                          <a:latin typeface="Calibri"/>
                          <a:ea typeface="Times New Roman"/>
                          <a:cs typeface="Times New Roman"/>
                        </a:rPr>
                        <a:t>Лисикян Артем</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200" b="1">
                        <a:solidFill>
                          <a:schemeClr val="tx1"/>
                        </a:solidFill>
                        <a:latin typeface="Calibri"/>
                        <a:ea typeface="Times New Roman"/>
                        <a:cs typeface="Times New Roman"/>
                      </a:endParaRPr>
                    </a:p>
                    <a:p>
                      <a:pPr algn="l">
                        <a:lnSpc>
                          <a:spcPct val="115000"/>
                        </a:lnSpc>
                        <a:spcAft>
                          <a:spcPts val="0"/>
                        </a:spcAft>
                      </a:pPr>
                      <a:r>
                        <a:rPr lang="ru-RU" sz="1200" b="1">
                          <a:solidFill>
                            <a:schemeClr val="tx1"/>
                          </a:solidFill>
                          <a:latin typeface="Calibri"/>
                          <a:ea typeface="Times New Roman"/>
                          <a:cs typeface="Times New Roman"/>
                        </a:rPr>
                        <a:t>Лит-ра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8</a:t>
                      </a:r>
                    </a:p>
                    <a:p>
                      <a:pPr algn="l">
                        <a:lnSpc>
                          <a:spcPct val="115000"/>
                        </a:lnSpc>
                        <a:spcAft>
                          <a:spcPts val="0"/>
                        </a:spcAft>
                      </a:pPr>
                      <a:r>
                        <a:rPr lang="ru-RU" sz="1200" b="1">
                          <a:solidFill>
                            <a:schemeClr val="tx1"/>
                          </a:solidFill>
                          <a:latin typeface="Calibri"/>
                          <a:ea typeface="Times New Roman"/>
                          <a:cs typeface="Times New Roman"/>
                        </a:rPr>
                        <a:t>8</a:t>
                      </a:r>
                    </a:p>
                    <a:p>
                      <a:pPr algn="l">
                        <a:lnSpc>
                          <a:spcPct val="115000"/>
                        </a:lnSpc>
                        <a:spcAft>
                          <a:spcPts val="0"/>
                        </a:spcAft>
                      </a:pPr>
                      <a:r>
                        <a:rPr lang="ru-RU" sz="1200" b="1">
                          <a:solidFill>
                            <a:schemeClr val="tx1"/>
                          </a:solidFill>
                          <a:latin typeface="Calibri"/>
                          <a:ea typeface="Times New Roman"/>
                          <a:cs typeface="Times New Roman"/>
                        </a:rPr>
                        <a:t>8</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3</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000" b="1" dirty="0">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9039">
                <a:tc>
                  <a:txBody>
                    <a:bodyPr/>
                    <a:lstStyle/>
                    <a:p>
                      <a:pPr algn="l">
                        <a:lnSpc>
                          <a:spcPct val="115000"/>
                        </a:lnSpc>
                        <a:spcAft>
                          <a:spcPts val="0"/>
                        </a:spcAft>
                      </a:pPr>
                      <a:endParaRPr lang="ru-RU" sz="1200" b="1">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Уколова  Дарья</a:t>
                      </a:r>
                    </a:p>
                    <a:p>
                      <a:pPr algn="l">
                        <a:lnSpc>
                          <a:spcPct val="115000"/>
                        </a:lnSpc>
                        <a:spcAft>
                          <a:spcPts val="0"/>
                        </a:spcAft>
                      </a:pPr>
                      <a:r>
                        <a:rPr lang="ru-RU" sz="1200" b="1">
                          <a:solidFill>
                            <a:schemeClr val="tx1"/>
                          </a:solidFill>
                          <a:latin typeface="Calibri"/>
                          <a:ea typeface="Times New Roman"/>
                          <a:cs typeface="Times New Roman"/>
                        </a:rPr>
                        <a:t>Цай Мария</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Русский яз.</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7</a:t>
                      </a:r>
                    </a:p>
                    <a:p>
                      <a:pPr algn="l">
                        <a:lnSpc>
                          <a:spcPct val="115000"/>
                        </a:lnSpc>
                        <a:spcAft>
                          <a:spcPts val="0"/>
                        </a:spcAft>
                      </a:pPr>
                      <a:r>
                        <a:rPr lang="ru-RU" sz="1200" b="1">
                          <a:solidFill>
                            <a:schemeClr val="tx1"/>
                          </a:solidFill>
                          <a:latin typeface="Calibri"/>
                          <a:ea typeface="Times New Roman"/>
                          <a:cs typeface="Times New Roman"/>
                        </a:rPr>
                        <a:t>7</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3</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000" b="1" dirty="0">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3559">
                <a:tc>
                  <a:txBody>
                    <a:bodyPr/>
                    <a:lstStyle/>
                    <a:p>
                      <a:pPr algn="l">
                        <a:lnSpc>
                          <a:spcPct val="115000"/>
                        </a:lnSpc>
                        <a:spcAft>
                          <a:spcPts val="0"/>
                        </a:spcAft>
                      </a:pPr>
                      <a:endParaRPr lang="ru-RU" sz="1200" b="1">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Беляева Анастасия</a:t>
                      </a:r>
                    </a:p>
                    <a:p>
                      <a:pPr algn="l">
                        <a:lnSpc>
                          <a:spcPct val="115000"/>
                        </a:lnSpc>
                        <a:spcAft>
                          <a:spcPts val="0"/>
                        </a:spcAft>
                      </a:pPr>
                      <a:r>
                        <a:rPr lang="ru-RU" sz="1200" b="1">
                          <a:solidFill>
                            <a:schemeClr val="tx1"/>
                          </a:solidFill>
                          <a:latin typeface="Calibri"/>
                          <a:ea typeface="Times New Roman"/>
                          <a:cs typeface="Times New Roman"/>
                        </a:rPr>
                        <a:t>Караман  Оксана</a:t>
                      </a:r>
                    </a:p>
                    <a:p>
                      <a:pPr algn="l">
                        <a:lnSpc>
                          <a:spcPct val="115000"/>
                        </a:lnSpc>
                        <a:spcAft>
                          <a:spcPts val="0"/>
                        </a:spcAft>
                      </a:pPr>
                      <a:r>
                        <a:rPr lang="ru-RU" sz="1200" b="1">
                          <a:solidFill>
                            <a:schemeClr val="tx1"/>
                          </a:solidFill>
                          <a:latin typeface="Calibri"/>
                          <a:ea typeface="Times New Roman"/>
                          <a:cs typeface="Times New Roman"/>
                        </a:rPr>
                        <a:t>Лисикян Леон</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200" b="1">
                        <a:solidFill>
                          <a:schemeClr val="tx1"/>
                        </a:solidFill>
                        <a:latin typeface="Calibri"/>
                        <a:ea typeface="Times New Roman"/>
                        <a:cs typeface="Times New Roman"/>
                      </a:endParaRPr>
                    </a:p>
                    <a:p>
                      <a:pPr algn="l">
                        <a:lnSpc>
                          <a:spcPct val="115000"/>
                        </a:lnSpc>
                        <a:spcAft>
                          <a:spcPts val="0"/>
                        </a:spcAft>
                      </a:pPr>
                      <a:r>
                        <a:rPr lang="ru-RU" sz="1200" b="1">
                          <a:solidFill>
                            <a:schemeClr val="tx1"/>
                          </a:solidFill>
                          <a:latin typeface="Calibri"/>
                          <a:ea typeface="Times New Roman"/>
                          <a:cs typeface="Times New Roman"/>
                        </a:rPr>
                        <a:t>Русский яз.</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5</a:t>
                      </a:r>
                    </a:p>
                    <a:p>
                      <a:pPr algn="l">
                        <a:lnSpc>
                          <a:spcPct val="115000"/>
                        </a:lnSpc>
                        <a:spcAft>
                          <a:spcPts val="0"/>
                        </a:spcAft>
                      </a:pPr>
                      <a:r>
                        <a:rPr lang="ru-RU" sz="1200" b="1">
                          <a:solidFill>
                            <a:schemeClr val="tx1"/>
                          </a:solidFill>
                          <a:latin typeface="Calibri"/>
                          <a:ea typeface="Times New Roman"/>
                          <a:cs typeface="Times New Roman"/>
                        </a:rPr>
                        <a:t>5</a:t>
                      </a:r>
                    </a:p>
                    <a:p>
                      <a:pPr algn="l">
                        <a:lnSpc>
                          <a:spcPct val="115000"/>
                        </a:lnSpc>
                        <a:spcAft>
                          <a:spcPts val="0"/>
                        </a:spcAft>
                      </a:pPr>
                      <a:r>
                        <a:rPr lang="ru-RU" sz="1200" b="1">
                          <a:solidFill>
                            <a:schemeClr val="tx1"/>
                          </a:solidFill>
                          <a:latin typeface="Calibri"/>
                          <a:ea typeface="Times New Roman"/>
                          <a:cs typeface="Times New Roman"/>
                        </a:rPr>
                        <a:t>5</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2</a:t>
                      </a:r>
                    </a:p>
                    <a:p>
                      <a:pPr algn="l">
                        <a:lnSpc>
                          <a:spcPct val="115000"/>
                        </a:lnSpc>
                        <a:spcAft>
                          <a:spcPts val="0"/>
                        </a:spcAft>
                      </a:pPr>
                      <a:r>
                        <a:rPr lang="ru-RU" sz="1200" b="1">
                          <a:solidFill>
                            <a:schemeClr val="tx1"/>
                          </a:solidFill>
                          <a:latin typeface="Calibri"/>
                          <a:ea typeface="Times New Roman"/>
                          <a:cs typeface="Times New Roman"/>
                        </a:rPr>
                        <a:t>3</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000" b="1" dirty="0">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9039">
                <a:tc>
                  <a:txBody>
                    <a:bodyPr/>
                    <a:lstStyle/>
                    <a:p>
                      <a:pPr algn="l">
                        <a:lnSpc>
                          <a:spcPct val="115000"/>
                        </a:lnSpc>
                        <a:spcAft>
                          <a:spcPts val="0"/>
                        </a:spcAft>
                      </a:pPr>
                      <a:r>
                        <a:rPr lang="ru-RU" sz="1200" b="1">
                          <a:solidFill>
                            <a:schemeClr val="tx1"/>
                          </a:solidFill>
                          <a:latin typeface="Calibri"/>
                          <a:ea typeface="Times New Roman"/>
                          <a:cs typeface="Times New Roman"/>
                        </a:rPr>
                        <a:t>2011-2012</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Сытникова Виолетта</a:t>
                      </a:r>
                    </a:p>
                    <a:p>
                      <a:pPr algn="l">
                        <a:lnSpc>
                          <a:spcPct val="115000"/>
                        </a:lnSpc>
                        <a:spcAft>
                          <a:spcPts val="0"/>
                        </a:spcAft>
                      </a:pPr>
                      <a:r>
                        <a:rPr lang="ru-RU" sz="1200" b="1">
                          <a:solidFill>
                            <a:schemeClr val="tx1"/>
                          </a:solidFill>
                          <a:latin typeface="Calibri"/>
                          <a:ea typeface="Times New Roman"/>
                          <a:cs typeface="Times New Roman"/>
                        </a:rPr>
                        <a:t>Цай Екатерина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Русский яз.</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9</a:t>
                      </a:r>
                    </a:p>
                    <a:p>
                      <a:pPr algn="l">
                        <a:lnSpc>
                          <a:spcPct val="115000"/>
                        </a:lnSpc>
                        <a:spcAft>
                          <a:spcPts val="0"/>
                        </a:spcAft>
                      </a:pPr>
                      <a:r>
                        <a:rPr lang="ru-RU" sz="1200" b="1">
                          <a:solidFill>
                            <a:schemeClr val="tx1"/>
                          </a:solidFill>
                          <a:latin typeface="Calibri"/>
                          <a:ea typeface="Times New Roman"/>
                          <a:cs typeface="Times New Roman"/>
                        </a:rPr>
                        <a:t>9</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1</a:t>
                      </a:r>
                    </a:p>
                    <a:p>
                      <a:pPr algn="l">
                        <a:lnSpc>
                          <a:spcPct val="115000"/>
                        </a:lnSpc>
                        <a:spcAft>
                          <a:spcPts val="0"/>
                        </a:spcAft>
                      </a:pPr>
                      <a:r>
                        <a:rPr lang="ru-RU" sz="1200" b="1">
                          <a:solidFill>
                            <a:schemeClr val="tx1"/>
                          </a:solidFill>
                          <a:latin typeface="Calibri"/>
                          <a:ea typeface="Times New Roman"/>
                          <a:cs typeface="Times New Roman"/>
                        </a:rPr>
                        <a:t>3</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000" b="1" dirty="0">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9039">
                <a:tc>
                  <a:txBody>
                    <a:bodyPr/>
                    <a:lstStyle/>
                    <a:p>
                      <a:pPr algn="l">
                        <a:lnSpc>
                          <a:spcPct val="115000"/>
                        </a:lnSpc>
                        <a:spcAft>
                          <a:spcPts val="0"/>
                        </a:spcAft>
                      </a:pPr>
                      <a:endParaRPr lang="ru-RU" sz="1200" b="1">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Цай Екатерина</a:t>
                      </a:r>
                    </a:p>
                    <a:p>
                      <a:pPr algn="l">
                        <a:lnSpc>
                          <a:spcPct val="115000"/>
                        </a:lnSpc>
                        <a:spcAft>
                          <a:spcPts val="0"/>
                        </a:spcAft>
                      </a:pPr>
                      <a:r>
                        <a:rPr lang="ru-RU" sz="1200" b="1">
                          <a:solidFill>
                            <a:schemeClr val="tx1"/>
                          </a:solidFill>
                          <a:latin typeface="Calibri"/>
                          <a:ea typeface="Times New Roman"/>
                          <a:cs typeface="Times New Roman"/>
                        </a:rPr>
                        <a:t>Склярова Анна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Лит-ра</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a:solidFill>
                            <a:schemeClr val="tx1"/>
                          </a:solidFill>
                          <a:latin typeface="Calibri"/>
                          <a:ea typeface="Times New Roman"/>
                          <a:cs typeface="Times New Roman"/>
                        </a:rPr>
                        <a:t>9</a:t>
                      </a:r>
                    </a:p>
                    <a:p>
                      <a:pPr algn="l">
                        <a:lnSpc>
                          <a:spcPct val="115000"/>
                        </a:lnSpc>
                        <a:spcAft>
                          <a:spcPts val="0"/>
                        </a:spcAft>
                      </a:pPr>
                      <a:r>
                        <a:rPr lang="ru-RU" sz="1200" b="1">
                          <a:solidFill>
                            <a:schemeClr val="tx1"/>
                          </a:solidFill>
                          <a:latin typeface="Calibri"/>
                          <a:ea typeface="Times New Roman"/>
                          <a:cs typeface="Times New Roman"/>
                        </a:rPr>
                        <a:t>9</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1200" b="1" dirty="0">
                          <a:solidFill>
                            <a:schemeClr val="tx1"/>
                          </a:solidFill>
                          <a:latin typeface="Calibri"/>
                          <a:ea typeface="Times New Roman"/>
                          <a:cs typeface="Times New Roman"/>
                        </a:rPr>
                        <a:t>2</a:t>
                      </a:r>
                    </a:p>
                    <a:p>
                      <a:pPr algn="l">
                        <a:lnSpc>
                          <a:spcPct val="115000"/>
                        </a:lnSpc>
                        <a:spcAft>
                          <a:spcPts val="0"/>
                        </a:spcAft>
                      </a:pPr>
                      <a:r>
                        <a:rPr lang="ru-RU" sz="1200" b="1" dirty="0">
                          <a:solidFill>
                            <a:schemeClr val="tx1"/>
                          </a:solidFill>
                          <a:latin typeface="Calibri"/>
                          <a:ea typeface="Times New Roman"/>
                          <a:cs typeface="Times New Roman"/>
                        </a:rPr>
                        <a:t>3</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ru-RU" sz="1000" b="1" dirty="0">
                        <a:solidFill>
                          <a:schemeClr val="tx1"/>
                        </a:solidFill>
                        <a:latin typeface="Calibri"/>
                        <a:ea typeface="Times New Roman"/>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214413" y="37953"/>
          <a:ext cx="5929356" cy="6748632"/>
        </p:xfrm>
        <a:graphic>
          <a:graphicData uri="http://schemas.openxmlformats.org/drawingml/2006/table">
            <a:tbl>
              <a:tblPr/>
              <a:tblGrid>
                <a:gridCol w="1479830"/>
                <a:gridCol w="1479830"/>
                <a:gridCol w="1000124"/>
                <a:gridCol w="629750"/>
                <a:gridCol w="669911"/>
                <a:gridCol w="669911"/>
              </a:tblGrid>
              <a:tr h="175096">
                <a:tc>
                  <a:txBody>
                    <a:bodyPr/>
                    <a:lstStyle/>
                    <a:p>
                      <a:pPr algn="l">
                        <a:lnSpc>
                          <a:spcPct val="115000"/>
                        </a:lnSpc>
                        <a:spcAft>
                          <a:spcPts val="0"/>
                        </a:spcAft>
                      </a:pPr>
                      <a:r>
                        <a:rPr lang="ru-RU" sz="1000" b="1" dirty="0">
                          <a:latin typeface="Calibri"/>
                          <a:ea typeface="Times New Roman"/>
                          <a:cs typeface="Times New Roman"/>
                        </a:rPr>
                        <a:t>Учебный год.</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Ф.И.учащийся</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Предмет</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класс</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место</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уровень</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11">
                <a:tc rowSpan="3">
                  <a:txBody>
                    <a:bodyPr/>
                    <a:lstStyle/>
                    <a:p>
                      <a:pPr algn="l">
                        <a:lnSpc>
                          <a:spcPct val="115000"/>
                        </a:lnSpc>
                        <a:spcAft>
                          <a:spcPts val="0"/>
                        </a:spcAft>
                      </a:pPr>
                      <a:r>
                        <a:rPr lang="ru-RU" sz="1000" b="1" dirty="0">
                          <a:latin typeface="Calibri"/>
                          <a:ea typeface="Times New Roman"/>
                          <a:cs typeface="Times New Roman"/>
                        </a:rPr>
                        <a:t>2009-2010</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Каркавин Илья</a:t>
                      </a:r>
                    </a:p>
                    <a:p>
                      <a:pPr algn="l">
                        <a:lnSpc>
                          <a:spcPct val="115000"/>
                        </a:lnSpc>
                        <a:spcAft>
                          <a:spcPts val="0"/>
                        </a:spcAft>
                      </a:pPr>
                      <a:r>
                        <a:rPr lang="ru-RU" sz="1000" b="1">
                          <a:latin typeface="Calibri"/>
                          <a:ea typeface="Times New Roman"/>
                          <a:cs typeface="Times New Roman"/>
                        </a:rPr>
                        <a:t>Казанцева Екатерина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Конкурс сочинений</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 9</a:t>
                      </a:r>
                    </a:p>
                    <a:p>
                      <a:pPr algn="l">
                        <a:lnSpc>
                          <a:spcPct val="115000"/>
                        </a:lnSpc>
                        <a:spcAft>
                          <a:spcPts val="0"/>
                        </a:spcAft>
                      </a:pPr>
                      <a:r>
                        <a:rPr lang="ru-RU" sz="1000" b="1">
                          <a:latin typeface="Calibri"/>
                          <a:ea typeface="Times New Roman"/>
                          <a:cs typeface="Times New Roman"/>
                        </a:rPr>
                        <a:t>9</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1</a:t>
                      </a:r>
                    </a:p>
                    <a:p>
                      <a:pPr algn="l">
                        <a:lnSpc>
                          <a:spcPct val="115000"/>
                        </a:lnSpc>
                        <a:spcAft>
                          <a:spcPts val="0"/>
                        </a:spcAft>
                      </a:pPr>
                      <a:r>
                        <a:rPr lang="ru-RU" sz="1000" b="1">
                          <a:latin typeface="Calibri"/>
                          <a:ea typeface="Times New Roman"/>
                          <a:cs typeface="Times New Roman"/>
                        </a:rPr>
                        <a:t>2</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городской</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08">
                <a:tc vMerge="1">
                  <a:txBody>
                    <a:bodyPr/>
                    <a:lstStyle/>
                    <a:p>
                      <a:endParaRPr lang="ru-RU"/>
                    </a:p>
                  </a:txBody>
                  <a:tcPr/>
                </a:tc>
                <a:tc>
                  <a:txBody>
                    <a:bodyPr/>
                    <a:lstStyle/>
                    <a:p>
                      <a:pPr algn="l">
                        <a:lnSpc>
                          <a:spcPct val="115000"/>
                        </a:lnSpc>
                        <a:spcAft>
                          <a:spcPts val="0"/>
                        </a:spcAft>
                      </a:pPr>
                      <a:r>
                        <a:rPr lang="ru-RU" sz="1000" b="1">
                          <a:latin typeface="Calibri"/>
                          <a:ea typeface="Times New Roman"/>
                          <a:cs typeface="Times New Roman"/>
                        </a:rPr>
                        <a:t>Галушка Екатерина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Конкурс чтецов</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9</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3</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58">
                <a:tc vMerge="1">
                  <a:txBody>
                    <a:bodyPr/>
                    <a:lstStyle/>
                    <a:p>
                      <a:endParaRPr lang="ru-RU"/>
                    </a:p>
                  </a:txBody>
                  <a:tcPr/>
                </a:tc>
                <a:tc>
                  <a:txBody>
                    <a:bodyPr/>
                    <a:lstStyle/>
                    <a:p>
                      <a:pPr algn="l">
                        <a:lnSpc>
                          <a:spcPct val="115000"/>
                        </a:lnSpc>
                        <a:spcAft>
                          <a:spcPts val="0"/>
                        </a:spcAft>
                      </a:pPr>
                      <a:r>
                        <a:rPr lang="ru-RU" sz="1000" b="1">
                          <a:latin typeface="Calibri"/>
                          <a:ea typeface="Times New Roman"/>
                          <a:cs typeface="Times New Roman"/>
                        </a:rPr>
                        <a:t>Галушка Екатерина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Русския яз.</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9</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2</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08">
                <a:tc rowSpan="2">
                  <a:txBody>
                    <a:bodyPr/>
                    <a:lstStyle/>
                    <a:p>
                      <a:pPr algn="l">
                        <a:lnSpc>
                          <a:spcPct val="115000"/>
                        </a:lnSpc>
                        <a:spcAft>
                          <a:spcPts val="0"/>
                        </a:spcAft>
                      </a:pPr>
                      <a:r>
                        <a:rPr lang="ru-RU" sz="1000" b="1">
                          <a:latin typeface="Calibri"/>
                          <a:ea typeface="Times New Roman"/>
                          <a:cs typeface="Times New Roman"/>
                        </a:rPr>
                        <a:t>2010-2012</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Склярова Анна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Конкурс чтецов</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8</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1</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11">
                <a:tc vMerge="1">
                  <a:txBody>
                    <a:bodyPr/>
                    <a:lstStyle/>
                    <a:p>
                      <a:endParaRPr lang="ru-RU"/>
                    </a:p>
                  </a:txBody>
                  <a:tcPr/>
                </a:tc>
                <a:tc>
                  <a:txBody>
                    <a:bodyPr/>
                    <a:lstStyle/>
                    <a:p>
                      <a:pPr algn="l">
                        <a:lnSpc>
                          <a:spcPct val="115000"/>
                        </a:lnSpc>
                        <a:spcAft>
                          <a:spcPts val="0"/>
                        </a:spcAft>
                      </a:pPr>
                      <a:r>
                        <a:rPr lang="ru-RU" sz="1000" b="1">
                          <a:latin typeface="Calibri"/>
                          <a:ea typeface="Times New Roman"/>
                          <a:cs typeface="Times New Roman"/>
                        </a:rPr>
                        <a:t>Караман Оксана</a:t>
                      </a:r>
                    </a:p>
                    <a:p>
                      <a:pPr algn="l">
                        <a:lnSpc>
                          <a:spcPct val="115000"/>
                        </a:lnSpc>
                        <a:spcAft>
                          <a:spcPts val="0"/>
                        </a:spcAft>
                      </a:pPr>
                      <a:r>
                        <a:rPr lang="ru-RU" sz="1000" b="1">
                          <a:latin typeface="Calibri"/>
                          <a:ea typeface="Times New Roman"/>
                          <a:cs typeface="Times New Roman"/>
                        </a:rPr>
                        <a:t>Сухов Виктор</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Конкурс сочинений</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5</a:t>
                      </a:r>
                    </a:p>
                    <a:p>
                      <a:pPr algn="l">
                        <a:lnSpc>
                          <a:spcPct val="115000"/>
                        </a:lnSpc>
                        <a:spcAft>
                          <a:spcPts val="0"/>
                        </a:spcAft>
                      </a:pPr>
                      <a:r>
                        <a:rPr lang="ru-RU" sz="1000" b="1">
                          <a:latin typeface="Calibri"/>
                          <a:ea typeface="Times New Roman"/>
                          <a:cs typeface="Times New Roman"/>
                        </a:rPr>
                        <a:t>5</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1</a:t>
                      </a:r>
                    </a:p>
                    <a:p>
                      <a:pPr algn="l">
                        <a:lnSpc>
                          <a:spcPct val="115000"/>
                        </a:lnSpc>
                        <a:spcAft>
                          <a:spcPts val="0"/>
                        </a:spcAft>
                      </a:pPr>
                      <a:r>
                        <a:rPr lang="ru-RU" sz="1000" b="1">
                          <a:latin typeface="Calibri"/>
                          <a:ea typeface="Times New Roman"/>
                          <a:cs typeface="Times New Roman"/>
                        </a:rPr>
                        <a:t>1</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125">
                <a:tc>
                  <a:txBody>
                    <a:bodyPr/>
                    <a:lstStyle/>
                    <a:p>
                      <a:pPr algn="l">
                        <a:lnSpc>
                          <a:spcPct val="115000"/>
                        </a:lnSpc>
                        <a:spcAft>
                          <a:spcPts val="0"/>
                        </a:spcAft>
                      </a:pPr>
                      <a:r>
                        <a:rPr lang="ru-RU" sz="1000" b="1">
                          <a:latin typeface="Calibri"/>
                          <a:ea typeface="Times New Roman"/>
                          <a:cs typeface="Times New Roman"/>
                        </a:rPr>
                        <a:t>2009-2010</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Сытникова Виолетта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p>
                      <a:pPr algn="l">
                        <a:lnSpc>
                          <a:spcPct val="115000"/>
                        </a:lnSpc>
                        <a:spcAft>
                          <a:spcPts val="0"/>
                        </a:spcAft>
                      </a:pPr>
                      <a:r>
                        <a:rPr lang="ru-RU" sz="1000" b="1">
                          <a:latin typeface="Calibri"/>
                          <a:ea typeface="Times New Roman"/>
                          <a:cs typeface="Times New Roman"/>
                        </a:rPr>
                        <a:t>Творческий конкурс</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7</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Благод. письмо</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область</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125">
                <a:tc>
                  <a:txBody>
                    <a:bodyPr/>
                    <a:lstStyle/>
                    <a:p>
                      <a:pPr algn="l">
                        <a:lnSpc>
                          <a:spcPct val="115000"/>
                        </a:lnSpc>
                        <a:spcAft>
                          <a:spcPts val="0"/>
                        </a:spcAft>
                      </a:pPr>
                      <a:r>
                        <a:rPr lang="ru-RU" sz="1000" b="1">
                          <a:latin typeface="Calibri"/>
                          <a:ea typeface="Times New Roman"/>
                          <a:cs typeface="Times New Roman"/>
                        </a:rPr>
                        <a:t>2009-2010</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Каркавин Илья</a:t>
                      </a:r>
                    </a:p>
                    <a:p>
                      <a:pPr algn="l">
                        <a:lnSpc>
                          <a:spcPct val="115000"/>
                        </a:lnSpc>
                        <a:spcAft>
                          <a:spcPts val="0"/>
                        </a:spcAft>
                      </a:pPr>
                      <a:r>
                        <a:rPr lang="ru-RU" sz="1000" b="1">
                          <a:latin typeface="Calibri"/>
                          <a:ea typeface="Times New Roman"/>
                          <a:cs typeface="Times New Roman"/>
                        </a:rPr>
                        <a:t>Лисикян Артем</a:t>
                      </a:r>
                    </a:p>
                    <a:p>
                      <a:pPr algn="l">
                        <a:lnSpc>
                          <a:spcPct val="115000"/>
                        </a:lnSpc>
                        <a:spcAft>
                          <a:spcPts val="0"/>
                        </a:spcAft>
                      </a:pPr>
                      <a:r>
                        <a:rPr lang="ru-RU" sz="1000" b="1">
                          <a:latin typeface="Calibri"/>
                          <a:ea typeface="Times New Roman"/>
                          <a:cs typeface="Times New Roman"/>
                        </a:rPr>
                        <a:t>Амиросланов Тимур</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Олимпиада </a:t>
                      </a:r>
                    </a:p>
                    <a:p>
                      <a:pPr algn="l">
                        <a:lnSpc>
                          <a:spcPct val="115000"/>
                        </a:lnSpc>
                        <a:spcAft>
                          <a:spcPts val="0"/>
                        </a:spcAft>
                      </a:pPr>
                      <a:r>
                        <a:rPr lang="ru-RU" sz="1000" b="1">
                          <a:latin typeface="Calibri"/>
                          <a:ea typeface="Times New Roman"/>
                          <a:cs typeface="Times New Roman"/>
                        </a:rPr>
                        <a:t>«познание и творчество»</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8</a:t>
                      </a:r>
                    </a:p>
                    <a:p>
                      <a:pPr algn="l">
                        <a:lnSpc>
                          <a:spcPct val="115000"/>
                        </a:lnSpc>
                        <a:spcAft>
                          <a:spcPts val="0"/>
                        </a:spcAft>
                      </a:pPr>
                      <a:r>
                        <a:rPr lang="ru-RU" sz="1000" b="1">
                          <a:latin typeface="Calibri"/>
                          <a:ea typeface="Times New Roman"/>
                          <a:cs typeface="Times New Roman"/>
                        </a:rPr>
                        <a:t>7</a:t>
                      </a:r>
                    </a:p>
                    <a:p>
                      <a:pPr algn="l">
                        <a:lnSpc>
                          <a:spcPct val="115000"/>
                        </a:lnSpc>
                        <a:spcAft>
                          <a:spcPts val="0"/>
                        </a:spcAft>
                      </a:pPr>
                      <a:r>
                        <a:rPr lang="ru-RU" sz="1000" b="1">
                          <a:latin typeface="Calibri"/>
                          <a:ea typeface="Times New Roman"/>
                          <a:cs typeface="Times New Roman"/>
                        </a:rPr>
                        <a:t>7</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Лауреат</a:t>
                      </a:r>
                    </a:p>
                    <a:p>
                      <a:pPr algn="l">
                        <a:lnSpc>
                          <a:spcPct val="115000"/>
                        </a:lnSpc>
                        <a:spcAft>
                          <a:spcPts val="0"/>
                        </a:spcAft>
                      </a:pPr>
                      <a:r>
                        <a:rPr lang="ru-RU" sz="1000" b="1">
                          <a:latin typeface="Calibri"/>
                          <a:ea typeface="Times New Roman"/>
                          <a:cs typeface="Times New Roman"/>
                        </a:rPr>
                        <a:t>Лауреат</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российский</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125">
                <a:tc rowSpan="2">
                  <a:txBody>
                    <a:bodyPr/>
                    <a:lstStyle/>
                    <a:p>
                      <a:pPr algn="l">
                        <a:lnSpc>
                          <a:spcPct val="115000"/>
                        </a:lnSpc>
                        <a:spcAft>
                          <a:spcPts val="0"/>
                        </a:spcAft>
                      </a:pPr>
                      <a:r>
                        <a:rPr lang="ru-RU" sz="1000" b="1">
                          <a:latin typeface="Calibri"/>
                          <a:ea typeface="Times New Roman"/>
                          <a:cs typeface="Times New Roman"/>
                        </a:rPr>
                        <a:t>2010-2011</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Лисикян Артем</a:t>
                      </a:r>
                    </a:p>
                    <a:p>
                      <a:pPr algn="l">
                        <a:lnSpc>
                          <a:spcPct val="115000"/>
                        </a:lnSpc>
                        <a:spcAft>
                          <a:spcPts val="0"/>
                        </a:spcAft>
                      </a:pPr>
                      <a:r>
                        <a:rPr lang="ru-RU" sz="1000" b="1">
                          <a:latin typeface="Calibri"/>
                          <a:ea typeface="Times New Roman"/>
                          <a:cs typeface="Times New Roman"/>
                        </a:rPr>
                        <a:t>Лисикян Леон</a:t>
                      </a:r>
                    </a:p>
                    <a:p>
                      <a:pPr algn="l">
                        <a:lnSpc>
                          <a:spcPct val="115000"/>
                        </a:lnSpc>
                        <a:spcAft>
                          <a:spcPts val="0"/>
                        </a:spcAft>
                      </a:pPr>
                      <a:r>
                        <a:rPr lang="ru-RU" sz="1000" b="1">
                          <a:latin typeface="Calibri"/>
                          <a:ea typeface="Times New Roman"/>
                          <a:cs typeface="Times New Roman"/>
                        </a:rPr>
                        <a:t> Караман Оксана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лингвистическая</a:t>
                      </a:r>
                    </a:p>
                    <a:p>
                      <a:pPr algn="l">
                        <a:lnSpc>
                          <a:spcPct val="115000"/>
                        </a:lnSpc>
                        <a:spcAft>
                          <a:spcPts val="0"/>
                        </a:spcAft>
                      </a:pPr>
                      <a:r>
                        <a:rPr lang="ru-RU" sz="1000" b="1">
                          <a:latin typeface="Calibri"/>
                          <a:ea typeface="Times New Roman"/>
                          <a:cs typeface="Times New Roman"/>
                        </a:rPr>
                        <a:t>археология</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8</a:t>
                      </a:r>
                    </a:p>
                    <a:p>
                      <a:pPr algn="l">
                        <a:lnSpc>
                          <a:spcPct val="115000"/>
                        </a:lnSpc>
                        <a:spcAft>
                          <a:spcPts val="0"/>
                        </a:spcAft>
                      </a:pPr>
                      <a:r>
                        <a:rPr lang="ru-RU" sz="1000" b="1">
                          <a:latin typeface="Calibri"/>
                          <a:ea typeface="Times New Roman"/>
                          <a:cs typeface="Times New Roman"/>
                        </a:rPr>
                        <a:t>5</a:t>
                      </a:r>
                    </a:p>
                    <a:p>
                      <a:pPr algn="l">
                        <a:lnSpc>
                          <a:spcPct val="115000"/>
                        </a:lnSpc>
                        <a:spcAft>
                          <a:spcPts val="0"/>
                        </a:spcAft>
                      </a:pPr>
                      <a:r>
                        <a:rPr lang="ru-RU" sz="1000" b="1">
                          <a:latin typeface="Calibri"/>
                          <a:ea typeface="Times New Roman"/>
                          <a:cs typeface="Times New Roman"/>
                        </a:rPr>
                        <a:t>5</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3</a:t>
                      </a:r>
                    </a:p>
                    <a:p>
                      <a:pPr algn="l">
                        <a:lnSpc>
                          <a:spcPct val="115000"/>
                        </a:lnSpc>
                        <a:spcAft>
                          <a:spcPts val="0"/>
                        </a:spcAft>
                      </a:pPr>
                      <a:r>
                        <a:rPr lang="ru-RU" sz="1000" b="1">
                          <a:latin typeface="Calibri"/>
                          <a:ea typeface="Times New Roman"/>
                          <a:cs typeface="Times New Roman"/>
                        </a:rPr>
                        <a:t>2</a:t>
                      </a:r>
                    </a:p>
                    <a:p>
                      <a:pPr algn="l">
                        <a:lnSpc>
                          <a:spcPct val="115000"/>
                        </a:lnSpc>
                        <a:spcAft>
                          <a:spcPts val="0"/>
                        </a:spcAft>
                      </a:pPr>
                      <a:r>
                        <a:rPr lang="ru-RU" sz="1000" b="1">
                          <a:latin typeface="Calibri"/>
                          <a:ea typeface="Times New Roman"/>
                          <a:cs typeface="Times New Roman"/>
                        </a:rPr>
                        <a:t>3</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111">
                <a:tc vMerge="1">
                  <a:txBody>
                    <a:bodyPr/>
                    <a:lstStyle/>
                    <a:p>
                      <a:endParaRPr lang="ru-RU"/>
                    </a:p>
                  </a:txBody>
                  <a:tcPr/>
                </a:tc>
                <a:tc>
                  <a:txBody>
                    <a:bodyPr/>
                    <a:lstStyle/>
                    <a:p>
                      <a:pPr algn="l">
                        <a:lnSpc>
                          <a:spcPct val="115000"/>
                        </a:lnSpc>
                        <a:spcAft>
                          <a:spcPts val="0"/>
                        </a:spcAft>
                      </a:pPr>
                      <a:r>
                        <a:rPr lang="ru-RU" sz="1000" b="1">
                          <a:latin typeface="Calibri"/>
                          <a:ea typeface="Times New Roman"/>
                          <a:cs typeface="Times New Roman"/>
                        </a:rPr>
                        <a:t>Попова Марья</a:t>
                      </a:r>
                    </a:p>
                    <a:p>
                      <a:pPr algn="l">
                        <a:lnSpc>
                          <a:spcPct val="115000"/>
                        </a:lnSpc>
                        <a:spcAft>
                          <a:spcPts val="0"/>
                        </a:spcAft>
                      </a:pPr>
                      <a:r>
                        <a:rPr lang="ru-RU" sz="1000" b="1">
                          <a:latin typeface="Calibri"/>
                          <a:ea typeface="Times New Roman"/>
                          <a:cs typeface="Times New Roman"/>
                        </a:rPr>
                        <a:t>Амиросланов Тимур</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«познание и творчество»</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5</a:t>
                      </a:r>
                    </a:p>
                    <a:p>
                      <a:pPr algn="l">
                        <a:lnSpc>
                          <a:spcPct val="115000"/>
                        </a:lnSpc>
                        <a:spcAft>
                          <a:spcPts val="0"/>
                        </a:spcAft>
                      </a:pPr>
                      <a:r>
                        <a:rPr lang="ru-RU" sz="1000" b="1">
                          <a:latin typeface="Calibri"/>
                          <a:ea typeface="Times New Roman"/>
                          <a:cs typeface="Times New Roman"/>
                        </a:rPr>
                        <a:t>8</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p>
                      <a:pPr algn="l">
                        <a:lnSpc>
                          <a:spcPct val="115000"/>
                        </a:lnSpc>
                        <a:spcAft>
                          <a:spcPts val="0"/>
                        </a:spcAft>
                      </a:pPr>
                      <a:r>
                        <a:rPr lang="ru-RU" sz="1000" b="1">
                          <a:latin typeface="Calibri"/>
                          <a:ea typeface="Times New Roman"/>
                          <a:cs typeface="Times New Roman"/>
                        </a:rPr>
                        <a:t>лауреаты</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154">
                <a:tc>
                  <a:txBody>
                    <a:bodyPr/>
                    <a:lstStyle/>
                    <a:p>
                      <a:pPr algn="l">
                        <a:lnSpc>
                          <a:spcPct val="115000"/>
                        </a:lnSpc>
                        <a:spcAft>
                          <a:spcPts val="0"/>
                        </a:spcAft>
                      </a:pPr>
                      <a:r>
                        <a:rPr lang="ru-RU" sz="1000" b="1">
                          <a:latin typeface="Calibri"/>
                          <a:ea typeface="Times New Roman"/>
                          <a:cs typeface="Times New Roman"/>
                        </a:rPr>
                        <a:t>2011-2012</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Каркавин Илья</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9 интернет фестиваль молодых читателей России.</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8</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Финалист</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168">
                <a:tc>
                  <a:txBody>
                    <a:bodyPr/>
                    <a:lstStyle/>
                    <a:p>
                      <a:pPr algn="l">
                        <a:lnSpc>
                          <a:spcPct val="115000"/>
                        </a:lnSpc>
                        <a:spcAft>
                          <a:spcPts val="0"/>
                        </a:spcAft>
                      </a:pPr>
                      <a:r>
                        <a:rPr lang="ru-RU" sz="1000" b="1">
                          <a:latin typeface="Calibri"/>
                          <a:ea typeface="Times New Roman"/>
                          <a:cs typeface="Times New Roman"/>
                        </a:rPr>
                        <a:t>2009-2010</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Лисикян Артем</a:t>
                      </a:r>
                    </a:p>
                    <a:p>
                      <a:pPr algn="l">
                        <a:lnSpc>
                          <a:spcPct val="115000"/>
                        </a:lnSpc>
                        <a:spcAft>
                          <a:spcPts val="0"/>
                        </a:spcAft>
                      </a:pPr>
                      <a:r>
                        <a:rPr lang="ru-RU" sz="1000" b="1">
                          <a:latin typeface="Calibri"/>
                          <a:ea typeface="Times New Roman"/>
                          <a:cs typeface="Times New Roman"/>
                        </a:rPr>
                        <a:t>Пороло Елена</a:t>
                      </a:r>
                    </a:p>
                    <a:p>
                      <a:pPr algn="l">
                        <a:lnSpc>
                          <a:spcPct val="115000"/>
                        </a:lnSpc>
                        <a:spcAft>
                          <a:spcPts val="0"/>
                        </a:spcAft>
                      </a:pPr>
                      <a:r>
                        <a:rPr lang="ru-RU" sz="1000" b="1">
                          <a:latin typeface="Calibri"/>
                          <a:ea typeface="Times New Roman"/>
                          <a:cs typeface="Times New Roman"/>
                        </a:rPr>
                        <a:t>Сытникова Виолетта</a:t>
                      </a:r>
                    </a:p>
                    <a:p>
                      <a:pPr algn="l">
                        <a:lnSpc>
                          <a:spcPct val="115000"/>
                        </a:lnSpc>
                        <a:spcAft>
                          <a:spcPts val="0"/>
                        </a:spcAft>
                      </a:pPr>
                      <a:r>
                        <a:rPr lang="ru-RU" sz="1000" b="1">
                          <a:latin typeface="Calibri"/>
                          <a:ea typeface="Times New Roman"/>
                          <a:cs typeface="Times New Roman"/>
                        </a:rPr>
                        <a:t>Рыщенко Дмитрий</a:t>
                      </a:r>
                    </a:p>
                    <a:p>
                      <a:pPr algn="l">
                        <a:lnSpc>
                          <a:spcPct val="115000"/>
                        </a:lnSpc>
                        <a:spcAft>
                          <a:spcPts val="0"/>
                        </a:spcAft>
                      </a:pPr>
                      <a:r>
                        <a:rPr lang="ru-RU" sz="1000" b="1">
                          <a:latin typeface="Calibri"/>
                          <a:ea typeface="Times New Roman"/>
                          <a:cs typeface="Times New Roman"/>
                        </a:rPr>
                        <a:t>Долголенко Елена</a:t>
                      </a:r>
                    </a:p>
                    <a:p>
                      <a:pPr algn="l">
                        <a:lnSpc>
                          <a:spcPct val="115000"/>
                        </a:lnSpc>
                        <a:spcAft>
                          <a:spcPts val="0"/>
                        </a:spcAft>
                      </a:pPr>
                      <a:r>
                        <a:rPr lang="ru-RU" sz="1000" b="1">
                          <a:latin typeface="Calibri"/>
                          <a:ea typeface="Times New Roman"/>
                          <a:cs typeface="Times New Roman"/>
                        </a:rPr>
                        <a:t>УколоваДарья</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a:latin typeface="Calibri"/>
                        <a:ea typeface="Times New Roman"/>
                        <a:cs typeface="Times New Roman"/>
                      </a:endParaRPr>
                    </a:p>
                    <a:p>
                      <a:pPr algn="l">
                        <a:lnSpc>
                          <a:spcPct val="115000"/>
                        </a:lnSpc>
                        <a:spcAft>
                          <a:spcPts val="0"/>
                        </a:spcAft>
                      </a:pPr>
                      <a:r>
                        <a:rPr lang="ru-RU" sz="1000" b="1">
                          <a:latin typeface="Calibri"/>
                          <a:ea typeface="Times New Roman"/>
                          <a:cs typeface="Times New Roman"/>
                        </a:rPr>
                        <a:t>«Русский медвежонок»</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7</a:t>
                      </a:r>
                    </a:p>
                    <a:p>
                      <a:pPr algn="l">
                        <a:lnSpc>
                          <a:spcPct val="115000"/>
                        </a:lnSpc>
                        <a:spcAft>
                          <a:spcPts val="0"/>
                        </a:spcAft>
                      </a:pPr>
                      <a:r>
                        <a:rPr lang="ru-RU" sz="1000" b="1">
                          <a:latin typeface="Calibri"/>
                          <a:ea typeface="Times New Roman"/>
                          <a:cs typeface="Times New Roman"/>
                        </a:rPr>
                        <a:t>7</a:t>
                      </a:r>
                    </a:p>
                    <a:p>
                      <a:pPr algn="l">
                        <a:lnSpc>
                          <a:spcPct val="115000"/>
                        </a:lnSpc>
                        <a:spcAft>
                          <a:spcPts val="0"/>
                        </a:spcAft>
                      </a:pPr>
                      <a:r>
                        <a:rPr lang="ru-RU" sz="1000" b="1">
                          <a:latin typeface="Calibri"/>
                          <a:ea typeface="Times New Roman"/>
                          <a:cs typeface="Times New Roman"/>
                        </a:rPr>
                        <a:t>7</a:t>
                      </a:r>
                    </a:p>
                    <a:p>
                      <a:pPr algn="l">
                        <a:lnSpc>
                          <a:spcPct val="115000"/>
                        </a:lnSpc>
                        <a:spcAft>
                          <a:spcPts val="0"/>
                        </a:spcAft>
                      </a:pPr>
                      <a:r>
                        <a:rPr lang="ru-RU" sz="1000" b="1">
                          <a:latin typeface="Calibri"/>
                          <a:ea typeface="Times New Roman"/>
                          <a:cs typeface="Times New Roman"/>
                        </a:rPr>
                        <a:t>6</a:t>
                      </a:r>
                    </a:p>
                    <a:p>
                      <a:pPr algn="l">
                        <a:lnSpc>
                          <a:spcPct val="115000"/>
                        </a:lnSpc>
                        <a:spcAft>
                          <a:spcPts val="0"/>
                        </a:spcAft>
                      </a:pPr>
                      <a:r>
                        <a:rPr lang="ru-RU" sz="1000" b="1">
                          <a:latin typeface="Calibri"/>
                          <a:ea typeface="Times New Roman"/>
                          <a:cs typeface="Times New Roman"/>
                        </a:rPr>
                        <a:t>6</a:t>
                      </a:r>
                    </a:p>
                    <a:p>
                      <a:pPr algn="l">
                        <a:lnSpc>
                          <a:spcPct val="115000"/>
                        </a:lnSpc>
                        <a:spcAft>
                          <a:spcPts val="0"/>
                        </a:spcAft>
                      </a:pPr>
                      <a:r>
                        <a:rPr lang="ru-RU" sz="1000" b="1">
                          <a:latin typeface="Calibri"/>
                          <a:ea typeface="Times New Roman"/>
                          <a:cs typeface="Times New Roman"/>
                        </a:rPr>
                        <a:t>6</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1</a:t>
                      </a:r>
                    </a:p>
                    <a:p>
                      <a:pPr algn="l">
                        <a:lnSpc>
                          <a:spcPct val="115000"/>
                        </a:lnSpc>
                        <a:spcAft>
                          <a:spcPts val="0"/>
                        </a:spcAft>
                      </a:pPr>
                      <a:r>
                        <a:rPr lang="ru-RU" sz="1000" b="1">
                          <a:latin typeface="Calibri"/>
                          <a:ea typeface="Times New Roman"/>
                          <a:cs typeface="Times New Roman"/>
                        </a:rPr>
                        <a:t>2</a:t>
                      </a:r>
                    </a:p>
                    <a:p>
                      <a:pPr algn="l">
                        <a:lnSpc>
                          <a:spcPct val="115000"/>
                        </a:lnSpc>
                        <a:spcAft>
                          <a:spcPts val="0"/>
                        </a:spcAft>
                      </a:pPr>
                      <a:r>
                        <a:rPr lang="ru-RU" sz="1000" b="1">
                          <a:latin typeface="Calibri"/>
                          <a:ea typeface="Times New Roman"/>
                          <a:cs typeface="Times New Roman"/>
                        </a:rPr>
                        <a:t>3</a:t>
                      </a:r>
                    </a:p>
                    <a:p>
                      <a:pPr algn="l">
                        <a:lnSpc>
                          <a:spcPct val="115000"/>
                        </a:lnSpc>
                        <a:spcAft>
                          <a:spcPts val="0"/>
                        </a:spcAft>
                      </a:pPr>
                      <a:r>
                        <a:rPr lang="ru-RU" sz="1000" b="1">
                          <a:latin typeface="Calibri"/>
                          <a:ea typeface="Times New Roman"/>
                          <a:cs typeface="Times New Roman"/>
                        </a:rPr>
                        <a:t>1</a:t>
                      </a:r>
                    </a:p>
                    <a:p>
                      <a:pPr algn="l">
                        <a:lnSpc>
                          <a:spcPct val="115000"/>
                        </a:lnSpc>
                        <a:spcAft>
                          <a:spcPts val="0"/>
                        </a:spcAft>
                      </a:pPr>
                      <a:r>
                        <a:rPr lang="ru-RU" sz="1000" b="1">
                          <a:latin typeface="Calibri"/>
                          <a:ea typeface="Times New Roman"/>
                          <a:cs typeface="Times New Roman"/>
                        </a:rPr>
                        <a:t>2</a:t>
                      </a:r>
                    </a:p>
                    <a:p>
                      <a:pPr algn="l">
                        <a:lnSpc>
                          <a:spcPct val="115000"/>
                        </a:lnSpc>
                        <a:spcAft>
                          <a:spcPts val="0"/>
                        </a:spcAft>
                      </a:pPr>
                      <a:r>
                        <a:rPr lang="ru-RU" sz="1000" b="1">
                          <a:latin typeface="Calibri"/>
                          <a:ea typeface="Times New Roman"/>
                          <a:cs typeface="Times New Roman"/>
                        </a:rPr>
                        <a:t>3</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международный</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168">
                <a:tc>
                  <a:txBody>
                    <a:bodyPr/>
                    <a:lstStyle/>
                    <a:p>
                      <a:pPr algn="l">
                        <a:lnSpc>
                          <a:spcPct val="115000"/>
                        </a:lnSpc>
                        <a:spcAft>
                          <a:spcPts val="0"/>
                        </a:spcAft>
                      </a:pPr>
                      <a:r>
                        <a:rPr lang="ru-RU" sz="1000" b="1" dirty="0">
                          <a:latin typeface="Calibri"/>
                          <a:ea typeface="Times New Roman"/>
                          <a:cs typeface="Times New Roman"/>
                        </a:rPr>
                        <a:t>2010-2011</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Попова Марья</a:t>
                      </a:r>
                    </a:p>
                    <a:p>
                      <a:pPr algn="l">
                        <a:lnSpc>
                          <a:spcPct val="115000"/>
                        </a:lnSpc>
                        <a:spcAft>
                          <a:spcPts val="0"/>
                        </a:spcAft>
                      </a:pPr>
                      <a:r>
                        <a:rPr lang="ru-RU" sz="1000" b="1">
                          <a:latin typeface="Calibri"/>
                          <a:ea typeface="Times New Roman"/>
                          <a:cs typeface="Times New Roman"/>
                        </a:rPr>
                        <a:t>Михерева Оксана</a:t>
                      </a:r>
                    </a:p>
                    <a:p>
                      <a:pPr algn="l">
                        <a:lnSpc>
                          <a:spcPct val="115000"/>
                        </a:lnSpc>
                        <a:spcAft>
                          <a:spcPts val="0"/>
                        </a:spcAft>
                      </a:pPr>
                      <a:r>
                        <a:rPr lang="ru-RU" sz="1000" b="1">
                          <a:latin typeface="Calibri"/>
                          <a:ea typeface="Times New Roman"/>
                          <a:cs typeface="Times New Roman"/>
                        </a:rPr>
                        <a:t>Караман Оксана</a:t>
                      </a:r>
                    </a:p>
                    <a:p>
                      <a:pPr algn="l">
                        <a:lnSpc>
                          <a:spcPct val="115000"/>
                        </a:lnSpc>
                        <a:spcAft>
                          <a:spcPts val="0"/>
                        </a:spcAft>
                      </a:pPr>
                      <a:r>
                        <a:rPr lang="ru-RU" sz="1000" b="1">
                          <a:latin typeface="Calibri"/>
                          <a:ea typeface="Times New Roman"/>
                          <a:cs typeface="Times New Roman"/>
                        </a:rPr>
                        <a:t>Лисикян Артем</a:t>
                      </a:r>
                    </a:p>
                    <a:p>
                      <a:pPr algn="l">
                        <a:lnSpc>
                          <a:spcPct val="115000"/>
                        </a:lnSpc>
                        <a:spcAft>
                          <a:spcPts val="0"/>
                        </a:spcAft>
                      </a:pPr>
                      <a:r>
                        <a:rPr lang="ru-RU" sz="1000" b="1">
                          <a:latin typeface="Calibri"/>
                          <a:ea typeface="Times New Roman"/>
                          <a:cs typeface="Times New Roman"/>
                        </a:rPr>
                        <a:t>Сытникова Виолетта</a:t>
                      </a:r>
                    </a:p>
                    <a:p>
                      <a:pPr algn="l">
                        <a:lnSpc>
                          <a:spcPct val="115000"/>
                        </a:lnSpc>
                        <a:spcAft>
                          <a:spcPts val="0"/>
                        </a:spcAft>
                      </a:pPr>
                      <a:r>
                        <a:rPr lang="ru-RU" sz="1000" b="1">
                          <a:latin typeface="Calibri"/>
                          <a:ea typeface="Times New Roman"/>
                          <a:cs typeface="Times New Roman"/>
                        </a:rPr>
                        <a:t>Склярова Анна</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«Русский медвежонок»</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5</a:t>
                      </a:r>
                    </a:p>
                    <a:p>
                      <a:pPr algn="l">
                        <a:lnSpc>
                          <a:spcPct val="115000"/>
                        </a:lnSpc>
                        <a:spcAft>
                          <a:spcPts val="0"/>
                        </a:spcAft>
                      </a:pPr>
                      <a:r>
                        <a:rPr lang="ru-RU" sz="1000" b="1">
                          <a:latin typeface="Calibri"/>
                          <a:ea typeface="Times New Roman"/>
                          <a:cs typeface="Times New Roman"/>
                        </a:rPr>
                        <a:t>5</a:t>
                      </a:r>
                    </a:p>
                    <a:p>
                      <a:pPr algn="l">
                        <a:lnSpc>
                          <a:spcPct val="115000"/>
                        </a:lnSpc>
                        <a:spcAft>
                          <a:spcPts val="0"/>
                        </a:spcAft>
                      </a:pPr>
                      <a:r>
                        <a:rPr lang="ru-RU" sz="1000" b="1">
                          <a:latin typeface="Calibri"/>
                          <a:ea typeface="Times New Roman"/>
                          <a:cs typeface="Times New Roman"/>
                        </a:rPr>
                        <a:t>5</a:t>
                      </a:r>
                    </a:p>
                    <a:p>
                      <a:pPr algn="l">
                        <a:lnSpc>
                          <a:spcPct val="115000"/>
                        </a:lnSpc>
                        <a:spcAft>
                          <a:spcPts val="0"/>
                        </a:spcAft>
                      </a:pPr>
                      <a:r>
                        <a:rPr lang="ru-RU" sz="1000" b="1">
                          <a:latin typeface="Calibri"/>
                          <a:ea typeface="Times New Roman"/>
                          <a:cs typeface="Times New Roman"/>
                        </a:rPr>
                        <a:t>8</a:t>
                      </a:r>
                    </a:p>
                    <a:p>
                      <a:pPr algn="l">
                        <a:lnSpc>
                          <a:spcPct val="115000"/>
                        </a:lnSpc>
                        <a:spcAft>
                          <a:spcPts val="0"/>
                        </a:spcAft>
                      </a:pPr>
                      <a:r>
                        <a:rPr lang="ru-RU" sz="1000" b="1">
                          <a:latin typeface="Calibri"/>
                          <a:ea typeface="Times New Roman"/>
                          <a:cs typeface="Times New Roman"/>
                        </a:rPr>
                        <a:t>8</a:t>
                      </a:r>
                    </a:p>
                    <a:p>
                      <a:pPr algn="l">
                        <a:lnSpc>
                          <a:spcPct val="115000"/>
                        </a:lnSpc>
                        <a:spcAft>
                          <a:spcPts val="0"/>
                        </a:spcAft>
                      </a:pPr>
                      <a:r>
                        <a:rPr lang="ru-RU" sz="1000" b="1">
                          <a:latin typeface="Calibri"/>
                          <a:ea typeface="Times New Roman"/>
                          <a:cs typeface="Times New Roman"/>
                        </a:rPr>
                        <a:t>8</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b="1">
                          <a:latin typeface="Calibri"/>
                          <a:ea typeface="Times New Roman"/>
                          <a:cs typeface="Times New Roman"/>
                        </a:rPr>
                        <a:t>1</a:t>
                      </a:r>
                    </a:p>
                    <a:p>
                      <a:pPr algn="l">
                        <a:lnSpc>
                          <a:spcPct val="115000"/>
                        </a:lnSpc>
                        <a:spcAft>
                          <a:spcPts val="0"/>
                        </a:spcAft>
                      </a:pPr>
                      <a:r>
                        <a:rPr lang="ru-RU" sz="1000" b="1">
                          <a:latin typeface="Calibri"/>
                          <a:ea typeface="Times New Roman"/>
                          <a:cs typeface="Times New Roman"/>
                        </a:rPr>
                        <a:t>2</a:t>
                      </a:r>
                    </a:p>
                    <a:p>
                      <a:pPr algn="l">
                        <a:lnSpc>
                          <a:spcPct val="115000"/>
                        </a:lnSpc>
                        <a:spcAft>
                          <a:spcPts val="0"/>
                        </a:spcAft>
                      </a:pPr>
                      <a:r>
                        <a:rPr lang="ru-RU" sz="1000" b="1">
                          <a:latin typeface="Calibri"/>
                          <a:ea typeface="Times New Roman"/>
                          <a:cs typeface="Times New Roman"/>
                        </a:rPr>
                        <a:t>3</a:t>
                      </a: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000" b="1" dirty="0">
                        <a:latin typeface="Calibri"/>
                        <a:ea typeface="Times New Roman"/>
                        <a:cs typeface="Times New Roman"/>
                      </a:endParaRPr>
                    </a:p>
                  </a:txBody>
                  <a:tcPr marL="35610" marR="35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357166"/>
            <a:ext cx="8156448" cy="777240"/>
          </a:xfrm>
        </p:spPr>
        <p:txBody>
          <a:bodyPr/>
          <a:lstStyle/>
          <a:p>
            <a:r>
              <a:rPr lang="ru-RU" sz="4000" dirty="0" smtClean="0">
                <a:solidFill>
                  <a:schemeClr val="tx1"/>
                </a:solidFill>
                <a:latin typeface="Calibri" pitchFamily="34" charset="0"/>
                <a:ea typeface="Times New Roman" pitchFamily="18" charset="0"/>
                <a:cs typeface="Times New Roman" pitchFamily="18" charset="0"/>
              </a:rPr>
              <a:t>                      Мои достижения</a:t>
            </a:r>
            <a:endParaRPr lang="ru-RU" dirty="0"/>
          </a:p>
        </p:txBody>
      </p:sp>
      <p:graphicFrame>
        <p:nvGraphicFramePr>
          <p:cNvPr id="4" name="Таблица 3"/>
          <p:cNvGraphicFramePr>
            <a:graphicFrameLocks noGrp="1"/>
          </p:cNvGraphicFramePr>
          <p:nvPr/>
        </p:nvGraphicFramePr>
        <p:xfrm>
          <a:off x="1071538" y="1500174"/>
          <a:ext cx="6572295" cy="5143536"/>
        </p:xfrm>
        <a:graphic>
          <a:graphicData uri="http://schemas.openxmlformats.org/drawingml/2006/table">
            <a:tbl>
              <a:tblPr/>
              <a:tblGrid>
                <a:gridCol w="1378850"/>
                <a:gridCol w="3933385"/>
                <a:gridCol w="1260060"/>
              </a:tblGrid>
              <a:tr h="1104681">
                <a:tc>
                  <a:txBody>
                    <a:bodyPr/>
                    <a:lstStyle/>
                    <a:p>
                      <a:pPr>
                        <a:lnSpc>
                          <a:spcPct val="115000"/>
                        </a:lnSpc>
                        <a:spcAft>
                          <a:spcPts val="0"/>
                        </a:spcAft>
                      </a:pPr>
                      <a:r>
                        <a:rPr lang="ru-RU" sz="1200" b="1" dirty="0">
                          <a:latin typeface="Calibri"/>
                          <a:ea typeface="Times New Roman"/>
                          <a:cs typeface="Times New Roman"/>
                        </a:rPr>
                        <a:t>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latin typeface="Calibri"/>
                          <a:ea typeface="Times New Roman"/>
                          <a:cs typeface="Times New Roman"/>
                        </a:rPr>
                        <a:t>Участник Юбилейной Международной конференция «развивающее образование»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smtClean="0">
                          <a:latin typeface="Calibri"/>
                          <a:ea typeface="Times New Roman"/>
                          <a:cs typeface="Times New Roman"/>
                        </a:rPr>
                        <a:t>Город</a:t>
                      </a:r>
                      <a:endParaRPr lang="ru-RU"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681">
                <a:tc>
                  <a:txBody>
                    <a:bodyPr/>
                    <a:lstStyle/>
                    <a:p>
                      <a:pPr>
                        <a:lnSpc>
                          <a:spcPct val="115000"/>
                        </a:lnSpc>
                        <a:spcAft>
                          <a:spcPts val="0"/>
                        </a:spcAft>
                      </a:pPr>
                      <a:r>
                        <a:rPr lang="ru-RU" sz="1200" b="1">
                          <a:latin typeface="Calibri"/>
                          <a:ea typeface="Times New Roman"/>
                          <a:cs typeface="Times New Roman"/>
                        </a:rPr>
                        <a:t>2004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latin typeface="Calibri"/>
                          <a:ea typeface="Times New Roman"/>
                          <a:cs typeface="Times New Roman"/>
                        </a:rPr>
                        <a:t>Грамота за активное участие во 2 городском педагогическом марафоне учебных предметов.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smtClean="0">
                          <a:latin typeface="Calibri"/>
                          <a:ea typeface="Times New Roman"/>
                          <a:cs typeface="Times New Roman"/>
                        </a:rPr>
                        <a:t>Город</a:t>
                      </a:r>
                      <a:endParaRPr lang="ru-RU"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455">
                <a:tc>
                  <a:txBody>
                    <a:bodyPr/>
                    <a:lstStyle/>
                    <a:p>
                      <a:pPr>
                        <a:lnSpc>
                          <a:spcPct val="115000"/>
                        </a:lnSpc>
                        <a:spcAft>
                          <a:spcPts val="0"/>
                        </a:spcAft>
                      </a:pPr>
                      <a:r>
                        <a:rPr lang="ru-RU" sz="1200" b="1">
                          <a:latin typeface="Calibri"/>
                          <a:ea typeface="Times New Roman"/>
                          <a:cs typeface="Times New Roman"/>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mj-lt"/>
                        <a:buAutoNum type="romanUcPeriod"/>
                      </a:pPr>
                      <a:r>
                        <a:rPr lang="ru-RU" sz="1200" b="1" dirty="0" smtClean="0">
                          <a:latin typeface="Calibri"/>
                          <a:ea typeface="Times New Roman"/>
                          <a:cs typeface="Times New Roman"/>
                        </a:rPr>
                        <a:t>место в </a:t>
                      </a:r>
                      <a:r>
                        <a:rPr lang="ru-RU" sz="1200" b="1" dirty="0">
                          <a:latin typeface="Calibri"/>
                          <a:ea typeface="Times New Roman"/>
                          <a:cs typeface="Times New Roman"/>
                        </a:rPr>
                        <a:t>конкурсе </a:t>
                      </a:r>
                      <a:r>
                        <a:rPr lang="ru-RU" sz="1200" b="1" dirty="0" smtClean="0">
                          <a:latin typeface="Calibri"/>
                          <a:ea typeface="Times New Roman"/>
                          <a:cs typeface="Times New Roman"/>
                        </a:rPr>
                        <a:t>«За </a:t>
                      </a:r>
                      <a:r>
                        <a:rPr lang="ru-RU" sz="1200" b="1" dirty="0">
                          <a:latin typeface="Calibri"/>
                          <a:ea typeface="Times New Roman"/>
                          <a:cs typeface="Times New Roman"/>
                        </a:rPr>
                        <a:t>успехи в воспитании»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smtClean="0">
                          <a:latin typeface="Calibri"/>
                          <a:ea typeface="Times New Roman"/>
                          <a:cs typeface="Times New Roman"/>
                        </a:rPr>
                        <a:t>Город</a:t>
                      </a:r>
                      <a:endParaRPr lang="ru-RU"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622">
                <a:tc>
                  <a:txBody>
                    <a:bodyPr/>
                    <a:lstStyle/>
                    <a:p>
                      <a:pPr>
                        <a:lnSpc>
                          <a:spcPct val="115000"/>
                        </a:lnSpc>
                        <a:spcAft>
                          <a:spcPts val="0"/>
                        </a:spcAft>
                      </a:pPr>
                      <a:endParaRPr lang="ru-RU" sz="1200" b="1">
                        <a:latin typeface="Calibri"/>
                        <a:ea typeface="Times New Roman"/>
                        <a:cs typeface="Times New Roman"/>
                      </a:endParaRPr>
                    </a:p>
                    <a:p>
                      <a:pPr>
                        <a:lnSpc>
                          <a:spcPct val="115000"/>
                        </a:lnSpc>
                        <a:spcAft>
                          <a:spcPts val="0"/>
                        </a:spcAft>
                      </a:pPr>
                      <a:r>
                        <a:rPr lang="ru-RU" sz="1200" b="1">
                          <a:latin typeface="Calibri"/>
                          <a:ea typeface="Times New Roman"/>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mj-lt"/>
                        <a:buNone/>
                      </a:pPr>
                      <a:r>
                        <a:rPr lang="ru-RU" sz="1200" b="1" dirty="0">
                          <a:latin typeface="Calibri"/>
                          <a:ea typeface="Times New Roman"/>
                          <a:cs typeface="Times New Roman"/>
                        </a:rPr>
                        <a:t>Сертификат, подтверждающий подготовку призеров </a:t>
                      </a:r>
                      <a:r>
                        <a:rPr lang="ru-RU" sz="1200" b="1" dirty="0" smtClean="0">
                          <a:latin typeface="Calibri"/>
                          <a:ea typeface="Times New Roman"/>
                          <a:cs typeface="Times New Roman"/>
                        </a:rPr>
                        <a:t>олимпиад .</a:t>
                      </a:r>
                      <a:endParaRPr lang="ru-RU"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b="1">
                        <a:latin typeface="Calibri"/>
                        <a:ea typeface="Times New Roman"/>
                        <a:cs typeface="Times New Roman"/>
                      </a:endParaRPr>
                    </a:p>
                    <a:p>
                      <a:pPr>
                        <a:lnSpc>
                          <a:spcPct val="115000"/>
                        </a:lnSpc>
                        <a:spcAft>
                          <a:spcPts val="0"/>
                        </a:spcAft>
                      </a:pPr>
                      <a:r>
                        <a:rPr lang="ru-RU" sz="1200" b="1">
                          <a:latin typeface="Calibri"/>
                          <a:ea typeface="Times New Roman"/>
                          <a:cs typeface="Times New Roman"/>
                        </a:rPr>
                        <a:t>Россия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097">
                <a:tc>
                  <a:txBody>
                    <a:bodyPr/>
                    <a:lstStyle/>
                    <a:p>
                      <a:pPr>
                        <a:lnSpc>
                          <a:spcPct val="115000"/>
                        </a:lnSpc>
                        <a:spcAft>
                          <a:spcPts val="0"/>
                        </a:spcAft>
                      </a:pPr>
                      <a:r>
                        <a:rPr lang="ru-RU" sz="1200" b="1">
                          <a:latin typeface="Calibri"/>
                          <a:ea typeface="Times New Roman"/>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latin typeface="Calibri"/>
                          <a:ea typeface="Times New Roman"/>
                          <a:cs typeface="Times New Roman"/>
                        </a:rPr>
                        <a:t>Грамота отдела образования за добросовестный и творческий труд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b="1" dirty="0">
                        <a:latin typeface="Calibri"/>
                        <a:ea typeface="Times New Roman"/>
                        <a:cs typeface="Times New Roman"/>
                      </a:endParaRPr>
                    </a:p>
                    <a:p>
                      <a:pPr>
                        <a:lnSpc>
                          <a:spcPct val="115000"/>
                        </a:lnSpc>
                        <a:spcAft>
                          <a:spcPts val="0"/>
                        </a:spcAft>
                      </a:pPr>
                      <a:r>
                        <a:rPr lang="ru-RU" sz="1200" b="1" dirty="0" smtClean="0">
                          <a:latin typeface="Calibri"/>
                          <a:ea typeface="Times New Roman"/>
                          <a:cs typeface="Times New Roman"/>
                        </a:rPr>
                        <a:t>Город</a:t>
                      </a:r>
                      <a:endParaRPr lang="ru-RU"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41" name="Rectangle 1"/>
          <p:cNvSpPr>
            <a:spLocks noChangeArrowheads="1"/>
          </p:cNvSpPr>
          <p:nvPr/>
        </p:nvSpPr>
        <p:spPr bwMode="auto">
          <a:xfrm>
            <a:off x="-142908" y="0"/>
            <a:ext cx="1595309"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7937064" cy="5434914"/>
          </a:xfrm>
        </p:spPr>
        <p:txBody>
          <a:bodyPr>
            <a:normAutofit/>
          </a:bodyPr>
          <a:lstStyle/>
          <a:p>
            <a:r>
              <a:rPr lang="ru-RU" dirty="0" smtClean="0"/>
              <a:t>Новая школа - это новые учителя, открытые ко всему новому, понимающие детскую психологию и особенности развития школьников, хорошо знающие свой предмет. Д.А.Медведев</a:t>
            </a:r>
          </a:p>
          <a:p>
            <a:endParaRPr lang="ru-RU" dirty="0"/>
          </a:p>
        </p:txBody>
      </p:sp>
      <p:sp>
        <p:nvSpPr>
          <p:cNvPr id="3" name="Заголовок 2"/>
          <p:cNvSpPr>
            <a:spLocks noGrp="1"/>
          </p:cNvSpPr>
          <p:nvPr>
            <p:ph type="title"/>
          </p:nvPr>
        </p:nvSpPr>
        <p:spPr/>
        <p:txBody>
          <a:bodyPr/>
          <a:lstStyle/>
          <a:p>
            <a:endParaRPr lang="ru-RU"/>
          </a:p>
        </p:txBody>
      </p:sp>
      <p:pic>
        <p:nvPicPr>
          <p:cNvPr id="65538" name="Picture 2" descr="C:\Users\Марья\Desktop\D.Medvedev .jpg"/>
          <p:cNvPicPr>
            <a:picLocks noChangeAspect="1" noChangeArrowheads="1"/>
          </p:cNvPicPr>
          <p:nvPr/>
        </p:nvPicPr>
        <p:blipFill>
          <a:blip r:embed="rId2" cstate="email"/>
          <a:srcRect/>
          <a:stretch>
            <a:fillRect/>
          </a:stretch>
        </p:blipFill>
        <p:spPr bwMode="auto">
          <a:xfrm>
            <a:off x="1928794" y="2340742"/>
            <a:ext cx="5000660" cy="43934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8222816" cy="5149162"/>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r>
              <a:rPr lang="ru-RU" dirty="0" smtClean="0"/>
              <a:t>                               Помочь ребятам найти себя в будущем.</a:t>
            </a:r>
          </a:p>
          <a:p>
            <a:r>
              <a:rPr lang="ru-RU" dirty="0" smtClean="0"/>
              <a:t>                                       Стать самостоятельными.</a:t>
            </a:r>
          </a:p>
          <a:p>
            <a:r>
              <a:rPr lang="ru-RU" dirty="0" smtClean="0"/>
              <a:t>                          Творческими и уверенными в себе людьми.</a:t>
            </a:r>
          </a:p>
          <a:p>
            <a:r>
              <a:rPr lang="ru-RU" dirty="0" smtClean="0"/>
              <a:t>                                         </a:t>
            </a:r>
          </a:p>
          <a:p>
            <a:r>
              <a:rPr lang="ru-RU" dirty="0" smtClean="0"/>
              <a:t>                                               В этом  мне помогает  взаимодействие  с</a:t>
            </a:r>
          </a:p>
          <a:p>
            <a:endParaRPr lang="ru-RU" dirty="0"/>
          </a:p>
        </p:txBody>
      </p:sp>
      <p:sp>
        <p:nvSpPr>
          <p:cNvPr id="3" name="Заголовок 2"/>
          <p:cNvSpPr>
            <a:spLocks noGrp="1"/>
          </p:cNvSpPr>
          <p:nvPr>
            <p:ph type="title"/>
          </p:nvPr>
        </p:nvSpPr>
        <p:spPr/>
        <p:txBody>
          <a:bodyPr/>
          <a:lstStyle/>
          <a:p>
            <a:r>
              <a:rPr lang="ru-RU" sz="4400" dirty="0" smtClean="0"/>
              <a:t>                            Моя задача </a:t>
            </a:r>
            <a:endParaRPr lang="ru-RU" sz="4400" dirty="0"/>
          </a:p>
        </p:txBody>
      </p:sp>
      <p:sp>
        <p:nvSpPr>
          <p:cNvPr id="4" name="Стрелка вправо с вырезом 3"/>
          <p:cNvSpPr/>
          <p:nvPr/>
        </p:nvSpPr>
        <p:spPr>
          <a:xfrm rot="5400000">
            <a:off x="4572000" y="1500174"/>
            <a:ext cx="1357322" cy="192882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8" name="Стрелка вправо с вырезом 7"/>
          <p:cNvSpPr/>
          <p:nvPr/>
        </p:nvSpPr>
        <p:spPr>
          <a:xfrm rot="5400000">
            <a:off x="6500826" y="5214926"/>
            <a:ext cx="1357322" cy="192882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8992" y="1857364"/>
            <a:ext cx="8156448" cy="777240"/>
          </a:xfrm>
        </p:spPr>
        <p:txBody>
          <a:bodyPr/>
          <a:lstStyle/>
          <a:p>
            <a:r>
              <a:rPr lang="ru-RU" dirty="0" smtClean="0"/>
              <a:t>С родителями</a:t>
            </a:r>
            <a:endParaRPr lang="ru-RU" dirty="0"/>
          </a:p>
        </p:txBody>
      </p:sp>
      <p:sp>
        <p:nvSpPr>
          <p:cNvPr id="5" name="Стрелка вправо с вырезом 4"/>
          <p:cNvSpPr/>
          <p:nvPr/>
        </p:nvSpPr>
        <p:spPr>
          <a:xfrm rot="6703143">
            <a:off x="4683241" y="22957"/>
            <a:ext cx="1357322" cy="192882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pic>
        <p:nvPicPr>
          <p:cNvPr id="2052" name="Picture 4" descr="G:\Поповой\DSC00113.jpg"/>
          <p:cNvPicPr>
            <a:picLocks noChangeAspect="1" noChangeArrowheads="1"/>
          </p:cNvPicPr>
          <p:nvPr/>
        </p:nvPicPr>
        <p:blipFill>
          <a:blip r:embed="rId2" cstate="email"/>
          <a:srcRect/>
          <a:stretch>
            <a:fillRect/>
          </a:stretch>
        </p:blipFill>
        <p:spPr bwMode="auto">
          <a:xfrm>
            <a:off x="2143108" y="2643182"/>
            <a:ext cx="5619757" cy="421481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87552" y="1643050"/>
            <a:ext cx="8156448" cy="777240"/>
          </a:xfrm>
        </p:spPr>
        <p:txBody>
          <a:bodyPr/>
          <a:lstStyle/>
          <a:p>
            <a:r>
              <a:rPr lang="ru-RU" sz="4000" dirty="0" smtClean="0"/>
              <a:t>     учреждениями культуры</a:t>
            </a:r>
            <a:br>
              <a:rPr lang="ru-RU" sz="4000" dirty="0" smtClean="0"/>
            </a:br>
            <a:r>
              <a:rPr lang="ru-RU" sz="4000" dirty="0" smtClean="0"/>
              <a:t>                                                                                                   </a:t>
            </a:r>
            <a:br>
              <a:rPr lang="ru-RU" sz="4000" dirty="0" smtClean="0"/>
            </a:br>
            <a:r>
              <a:rPr lang="ru-RU" sz="4000" dirty="0" smtClean="0"/>
              <a:t> </a:t>
            </a:r>
            <a:r>
              <a:rPr lang="ru-RU" dirty="0" smtClean="0"/>
              <a:t/>
            </a:r>
            <a:br>
              <a:rPr lang="ru-RU" dirty="0" smtClean="0"/>
            </a:br>
            <a:endParaRPr lang="ru-RU" dirty="0"/>
          </a:p>
        </p:txBody>
      </p:sp>
      <p:sp>
        <p:nvSpPr>
          <p:cNvPr id="4" name="Стрелка вправо с вырезом 3"/>
          <p:cNvSpPr/>
          <p:nvPr/>
        </p:nvSpPr>
        <p:spPr>
          <a:xfrm rot="3412224">
            <a:off x="2428680" y="-83331"/>
            <a:ext cx="1357322" cy="192882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pic>
        <p:nvPicPr>
          <p:cNvPr id="3075" name="Picture 3" descr="C:\Documents and Settings\user\Рабочий стол\моя презентация\DSC02934.JPG"/>
          <p:cNvPicPr>
            <a:picLocks noChangeAspect="1" noChangeArrowheads="1"/>
          </p:cNvPicPr>
          <p:nvPr/>
        </p:nvPicPr>
        <p:blipFill>
          <a:blip r:embed="rId2" cstate="email"/>
          <a:srcRect/>
          <a:stretch>
            <a:fillRect/>
          </a:stretch>
        </p:blipFill>
        <p:spPr bwMode="auto">
          <a:xfrm>
            <a:off x="0" y="3258000"/>
            <a:ext cx="4800000" cy="3600000"/>
          </a:xfrm>
          <a:prstGeom prst="rect">
            <a:avLst/>
          </a:prstGeom>
          <a:noFill/>
        </p:spPr>
      </p:pic>
      <p:pic>
        <p:nvPicPr>
          <p:cNvPr id="3074" name="Picture 2" descr="C:\Documents and Settings\user\Рабочий стол\моя презентация\DSC01654.JPG"/>
          <p:cNvPicPr>
            <a:picLocks noChangeAspect="1" noChangeArrowheads="1"/>
          </p:cNvPicPr>
          <p:nvPr/>
        </p:nvPicPr>
        <p:blipFill>
          <a:blip r:embed="rId3" cstate="email"/>
          <a:srcRect/>
          <a:stretch>
            <a:fillRect/>
          </a:stretch>
        </p:blipFill>
        <p:spPr bwMode="auto">
          <a:xfrm>
            <a:off x="4286248" y="3214686"/>
            <a:ext cx="4857752" cy="364331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t>Моя педагогическая философия.</a:t>
            </a:r>
            <a:endParaRPr lang="ru-RU" sz="4400" dirty="0"/>
          </a:p>
        </p:txBody>
      </p:sp>
      <p:sp>
        <p:nvSpPr>
          <p:cNvPr id="3" name="Текст 2"/>
          <p:cNvSpPr>
            <a:spLocks noGrp="1"/>
          </p:cNvSpPr>
          <p:nvPr>
            <p:ph type="body" idx="2"/>
          </p:nvPr>
        </p:nvSpPr>
        <p:spPr>
          <a:xfrm>
            <a:off x="642910" y="1071546"/>
            <a:ext cx="7600976" cy="5208610"/>
          </a:xfrm>
        </p:spPr>
        <p:txBody>
          <a:bodyPr>
            <a:noAutofit/>
          </a:bodyPr>
          <a:lstStyle/>
          <a:p>
            <a:endParaRPr lang="ru-RU" sz="3600" i="1" dirty="0" smtClean="0"/>
          </a:p>
          <a:p>
            <a:r>
              <a:rPr lang="ru-RU" sz="3600" i="1" dirty="0" smtClean="0"/>
              <a:t>Первое направление </a:t>
            </a:r>
            <a:r>
              <a:rPr lang="ru-RU" sz="2800" dirty="0" smtClean="0"/>
              <a:t>– это основные ценности  (доброта, любовь, справедливость, честность, требовательность) .</a:t>
            </a:r>
          </a:p>
          <a:p>
            <a:endParaRPr lang="ru-RU" sz="2800" dirty="0" smtClean="0"/>
          </a:p>
          <a:p>
            <a:r>
              <a:rPr lang="ru-RU" sz="3600" i="1" dirty="0" smtClean="0"/>
              <a:t>Второе направление </a:t>
            </a:r>
            <a:r>
              <a:rPr lang="ru-RU" sz="2800" dirty="0" smtClean="0"/>
              <a:t>– постоянно находиться в творческом поиске.</a:t>
            </a:r>
          </a:p>
          <a:p>
            <a:endParaRPr lang="ru-RU" sz="2800" dirty="0" smtClean="0"/>
          </a:p>
          <a:p>
            <a:r>
              <a:rPr lang="ru-RU" sz="3600" i="1" dirty="0" smtClean="0"/>
              <a:t>Третье направление </a:t>
            </a:r>
            <a:r>
              <a:rPr lang="ru-RU" sz="2800" dirty="0" smtClean="0"/>
              <a:t>-  спешить передать свои знания, учить, не всех, а каждого.</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dirty="0"/>
          </a:p>
        </p:txBody>
      </p:sp>
      <p:sp>
        <p:nvSpPr>
          <p:cNvPr id="3" name="Заголовок 2"/>
          <p:cNvSpPr>
            <a:spLocks noGrp="1"/>
          </p:cNvSpPr>
          <p:nvPr>
            <p:ph type="title"/>
          </p:nvPr>
        </p:nvSpPr>
        <p:spPr>
          <a:xfrm>
            <a:off x="714348" y="1571612"/>
            <a:ext cx="8156448" cy="777240"/>
          </a:xfrm>
        </p:spPr>
        <p:txBody>
          <a:bodyPr/>
          <a:lstStyle/>
          <a:p>
            <a:r>
              <a:rPr lang="ru-RU" smtClean="0"/>
              <a:t>                                 досуга</a:t>
            </a:r>
            <a:endParaRPr lang="ru-RU" dirty="0"/>
          </a:p>
        </p:txBody>
      </p:sp>
      <p:sp>
        <p:nvSpPr>
          <p:cNvPr id="4" name="Стрелка вправо с вырезом 3"/>
          <p:cNvSpPr/>
          <p:nvPr/>
        </p:nvSpPr>
        <p:spPr>
          <a:xfrm rot="6703143">
            <a:off x="4968992" y="-119944"/>
            <a:ext cx="1357322" cy="192882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pic>
        <p:nvPicPr>
          <p:cNvPr id="5122" name="Picture 2" descr="C:\Documents and Settings\user\Рабочий стол\моя презентация\DSC02734.JPG"/>
          <p:cNvPicPr>
            <a:picLocks noChangeAspect="1" noChangeArrowheads="1"/>
          </p:cNvPicPr>
          <p:nvPr/>
        </p:nvPicPr>
        <p:blipFill>
          <a:blip r:embed="rId2" cstate="email"/>
          <a:srcRect/>
          <a:stretch>
            <a:fillRect/>
          </a:stretch>
        </p:blipFill>
        <p:spPr bwMode="auto">
          <a:xfrm>
            <a:off x="1928794" y="2357430"/>
            <a:ext cx="6000760" cy="450057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1785926"/>
            <a:ext cx="8156448" cy="777240"/>
          </a:xfrm>
        </p:spPr>
        <p:txBody>
          <a:bodyPr/>
          <a:lstStyle/>
          <a:p>
            <a:r>
              <a:rPr lang="ru-RU" sz="4000" dirty="0" smtClean="0"/>
              <a:t>              педагогическим сообществом</a:t>
            </a:r>
            <a:endParaRPr lang="ru-RU" dirty="0"/>
          </a:p>
        </p:txBody>
      </p:sp>
      <p:sp>
        <p:nvSpPr>
          <p:cNvPr id="4" name="Стрелка вправо с вырезом 3"/>
          <p:cNvSpPr/>
          <p:nvPr/>
        </p:nvSpPr>
        <p:spPr>
          <a:xfrm rot="5183402">
            <a:off x="4357686" y="71414"/>
            <a:ext cx="1357322" cy="192882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pic>
        <p:nvPicPr>
          <p:cNvPr id="4098" name="Picture 2" descr="G:\Поповой\DSC_0090.JPG"/>
          <p:cNvPicPr>
            <a:picLocks noChangeAspect="1" noChangeArrowheads="1"/>
          </p:cNvPicPr>
          <p:nvPr/>
        </p:nvPicPr>
        <p:blipFill>
          <a:blip r:embed="rId2" cstate="email"/>
          <a:srcRect/>
          <a:stretch>
            <a:fillRect/>
          </a:stretch>
        </p:blipFill>
        <p:spPr bwMode="auto">
          <a:xfrm>
            <a:off x="2071670" y="2571744"/>
            <a:ext cx="6402256" cy="428625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8222816" cy="5149162"/>
          </a:xfrm>
        </p:spPr>
        <p:txBody>
          <a:bodyPr>
            <a:normAutofit fontScale="92500" lnSpcReduction="20000"/>
          </a:bodyPr>
          <a:lstStyle/>
          <a:p>
            <a:endParaRPr lang="ru-RU" dirty="0" smtClean="0"/>
          </a:p>
          <a:p>
            <a:endParaRPr lang="ru-RU" dirty="0" smtClean="0"/>
          </a:p>
          <a:p>
            <a:r>
              <a:rPr lang="ru-RU" dirty="0" smtClean="0"/>
              <a:t>                               Помочь ребятам найти себя в будущем.</a:t>
            </a:r>
          </a:p>
          <a:p>
            <a:r>
              <a:rPr lang="ru-RU" dirty="0" smtClean="0"/>
              <a:t>                                       Стать самостоятельными.</a:t>
            </a:r>
          </a:p>
          <a:p>
            <a:r>
              <a:rPr lang="ru-RU" dirty="0" smtClean="0"/>
              <a:t>                          Творческими и уверенными в себе людьми.</a:t>
            </a:r>
          </a:p>
          <a:p>
            <a:r>
              <a:rPr lang="ru-RU" dirty="0" smtClean="0"/>
              <a:t>                                         </a:t>
            </a:r>
          </a:p>
          <a:p>
            <a:r>
              <a:rPr lang="ru-RU" dirty="0" smtClean="0"/>
              <a:t>                                               В этом  мне помогает  взаимодействие  с</a:t>
            </a:r>
          </a:p>
          <a:p>
            <a:endParaRPr lang="ru-RU" dirty="0" smtClean="0"/>
          </a:p>
          <a:p>
            <a:endParaRPr lang="ru-RU" i="1" dirty="0" smtClean="0"/>
          </a:p>
          <a:p>
            <a:endParaRPr lang="ru-RU" dirty="0" smtClean="0"/>
          </a:p>
          <a:p>
            <a:r>
              <a:rPr lang="ru-RU" dirty="0" smtClean="0"/>
              <a:t> </a:t>
            </a:r>
            <a:r>
              <a:rPr lang="ru-RU" sz="2100" dirty="0" smtClean="0"/>
              <a:t>Родителями  </a:t>
            </a:r>
          </a:p>
          <a:p>
            <a:r>
              <a:rPr lang="ru-RU" sz="2100" dirty="0" smtClean="0"/>
              <a:t>                          педагогическим сообществом</a:t>
            </a:r>
          </a:p>
          <a:p>
            <a:r>
              <a:rPr lang="ru-RU" sz="2100" dirty="0" smtClean="0"/>
              <a:t>                                                                                      учреждениями культуры,</a:t>
            </a:r>
          </a:p>
          <a:p>
            <a:r>
              <a:rPr lang="ru-RU" sz="2100" dirty="0" smtClean="0"/>
              <a:t>                                                                                                   здравоохранения,</a:t>
            </a:r>
          </a:p>
          <a:p>
            <a:r>
              <a:rPr lang="ru-RU" sz="2100" dirty="0" smtClean="0"/>
              <a:t> другими организациями социальной сферы                                       </a:t>
            </a:r>
            <a:r>
              <a:rPr lang="ru-RU" dirty="0" smtClean="0"/>
              <a:t>досуга.</a:t>
            </a:r>
          </a:p>
          <a:p>
            <a:endParaRPr lang="ru-RU" dirty="0"/>
          </a:p>
        </p:txBody>
      </p:sp>
      <p:sp>
        <p:nvSpPr>
          <p:cNvPr id="3" name="Заголовок 2"/>
          <p:cNvSpPr>
            <a:spLocks noGrp="1"/>
          </p:cNvSpPr>
          <p:nvPr>
            <p:ph type="title"/>
          </p:nvPr>
        </p:nvSpPr>
        <p:spPr/>
        <p:txBody>
          <a:bodyPr/>
          <a:lstStyle/>
          <a:p>
            <a:r>
              <a:rPr lang="ru-RU" dirty="0" smtClean="0"/>
              <a:t>                             Моя задача </a:t>
            </a:r>
            <a:endParaRPr lang="ru-RU" dirty="0"/>
          </a:p>
        </p:txBody>
      </p:sp>
      <p:sp>
        <p:nvSpPr>
          <p:cNvPr id="4" name="Стрелка вправо с вырезом 3"/>
          <p:cNvSpPr/>
          <p:nvPr/>
        </p:nvSpPr>
        <p:spPr>
          <a:xfrm rot="5400000">
            <a:off x="4429124" y="1000108"/>
            <a:ext cx="857256" cy="114300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5" name="Стрелка вправо с вырезом 4"/>
          <p:cNvSpPr/>
          <p:nvPr/>
        </p:nvSpPr>
        <p:spPr>
          <a:xfrm rot="19210543">
            <a:off x="2695435" y="3570927"/>
            <a:ext cx="857256" cy="114300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Стрелка вправо с вырезом 5"/>
          <p:cNvSpPr/>
          <p:nvPr/>
        </p:nvSpPr>
        <p:spPr>
          <a:xfrm rot="14270597">
            <a:off x="7427105" y="3524547"/>
            <a:ext cx="857256" cy="114300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7" name="Стрелка вправо с вырезом 6"/>
          <p:cNvSpPr/>
          <p:nvPr/>
        </p:nvSpPr>
        <p:spPr>
          <a:xfrm rot="16200000">
            <a:off x="5286380" y="3571876"/>
            <a:ext cx="857256" cy="114300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48" y="928670"/>
            <a:ext cx="7929618" cy="5786478"/>
          </a:xfrm>
        </p:spPr>
        <p:txBody>
          <a:bodyPr>
            <a:normAutofit/>
          </a:bodyPr>
          <a:lstStyle/>
          <a:p>
            <a:r>
              <a:rPr lang="ru-RU" sz="3600" i="1" dirty="0" smtClean="0">
                <a:solidFill>
                  <a:srgbClr val="FF0000"/>
                </a:solidFill>
              </a:rPr>
              <a:t>Ведущая идея моей работы </a:t>
            </a:r>
            <a:r>
              <a:rPr lang="en-US" sz="2800" dirty="0" smtClean="0"/>
              <a:t>: </a:t>
            </a:r>
            <a:r>
              <a:rPr lang="ru-RU" sz="2800" dirty="0" smtClean="0"/>
              <a:t>на каждом уроке формировать учебную деятельность, которая превращала бы ученика в субъекта, заинтересованного в учении.</a:t>
            </a:r>
          </a:p>
          <a:p>
            <a:endParaRPr lang="ru-RU" sz="2800" b="1" dirty="0" smtClean="0"/>
          </a:p>
          <a:p>
            <a:r>
              <a:rPr lang="ru-RU" sz="2800" b="1" dirty="0" smtClean="0"/>
              <a:t> </a:t>
            </a:r>
            <a:r>
              <a:rPr lang="ru-RU" sz="2800" b="1" dirty="0" smtClean="0">
                <a:solidFill>
                  <a:srgbClr val="FF0000"/>
                </a:solidFill>
              </a:rPr>
              <a:t>Цель</a:t>
            </a:r>
            <a:r>
              <a:rPr lang="ru-RU" sz="2800" dirty="0" smtClean="0"/>
              <a:t>: достижение высокого уровня самостоятельной творческой учебной активности школьника путём максимальной мобилизации интеллектуальных ресурсов личности обучаемого.</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57158" y="0"/>
            <a:ext cx="8358246" cy="6858000"/>
          </a:xfrm>
        </p:spPr>
        <p:txBody>
          <a:bodyPr>
            <a:normAutofit fontScale="85000" lnSpcReduction="10000"/>
          </a:bodyPr>
          <a:lstStyle/>
          <a:p>
            <a:r>
              <a:rPr lang="ru-RU" dirty="0" smtClean="0"/>
              <a:t> </a:t>
            </a:r>
          </a:p>
          <a:p>
            <a:r>
              <a:rPr lang="ru-RU" sz="3600" dirty="0" smtClean="0">
                <a:solidFill>
                  <a:srgbClr val="FF0000"/>
                </a:solidFill>
              </a:rPr>
              <a:t>Реализации поставленной цели способствует </a:t>
            </a:r>
            <a:r>
              <a:rPr lang="ru-RU" sz="3600" b="1" dirty="0" smtClean="0">
                <a:solidFill>
                  <a:srgbClr val="FF0000"/>
                </a:solidFill>
              </a:rPr>
              <a:t>решение следующих задач</a:t>
            </a:r>
            <a:r>
              <a:rPr lang="ru-RU" dirty="0" smtClean="0"/>
              <a:t>:</a:t>
            </a:r>
          </a:p>
          <a:p>
            <a:endParaRPr lang="ru-RU" dirty="0" smtClean="0"/>
          </a:p>
          <a:p>
            <a:r>
              <a:rPr lang="ru-RU" sz="2800" dirty="0" smtClean="0"/>
              <a:t>активизация познавательного процесса; </a:t>
            </a:r>
          </a:p>
          <a:p>
            <a:endParaRPr lang="ru-RU" sz="2800" dirty="0" smtClean="0"/>
          </a:p>
          <a:p>
            <a:r>
              <a:rPr lang="ru-RU" sz="2800" dirty="0" smtClean="0"/>
              <a:t>развитие логического мышления;</a:t>
            </a:r>
          </a:p>
          <a:p>
            <a:endParaRPr lang="ru-RU" sz="2800" dirty="0" smtClean="0"/>
          </a:p>
          <a:p>
            <a:r>
              <a:rPr lang="ru-RU" sz="2800" dirty="0" smtClean="0"/>
              <a:t>формирование коммуникативных, рефлексивных, информационных и проектных компетентностей учащихся, а также умений использовать приобретенные знания для решения практических задач повседневной жизни; </a:t>
            </a:r>
          </a:p>
          <a:p>
            <a:endParaRPr lang="ru-RU" sz="2800" dirty="0" smtClean="0"/>
          </a:p>
          <a:p>
            <a:r>
              <a:rPr lang="ru-RU" sz="2800" dirty="0" smtClean="0"/>
              <a:t>воспитание нравственно и духовно богатой личности; </a:t>
            </a:r>
          </a:p>
          <a:p>
            <a:r>
              <a:rPr lang="ru-RU" sz="2800" dirty="0" smtClean="0"/>
              <a:t>освоение культуры работы с текстом.</a:t>
            </a:r>
          </a:p>
          <a:p>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5800" y="285728"/>
            <a:ext cx="8101042" cy="6286544"/>
          </a:xfrm>
        </p:spPr>
        <p:txBody>
          <a:bodyPr>
            <a:normAutofit fontScale="92500" lnSpcReduction="20000"/>
          </a:bodyPr>
          <a:lstStyle/>
          <a:p>
            <a:r>
              <a:rPr lang="ru-RU" sz="2400" b="1" dirty="0" smtClean="0">
                <a:solidFill>
                  <a:srgbClr val="FF0000"/>
                </a:solidFill>
              </a:rPr>
              <a:t>Основным способом активизации</a:t>
            </a:r>
            <a:r>
              <a:rPr lang="ru-RU" sz="2400" dirty="0" smtClean="0">
                <a:solidFill>
                  <a:srgbClr val="FF0000"/>
                </a:solidFill>
              </a:rPr>
              <a:t> </a:t>
            </a:r>
            <a:r>
              <a:rPr lang="ru-RU" dirty="0" smtClean="0">
                <a:solidFill>
                  <a:srgbClr val="FF0000"/>
                </a:solidFill>
              </a:rPr>
              <a:t>познавательного процесса на моих уроках русского языка и литературы являются методы </a:t>
            </a:r>
          </a:p>
          <a:p>
            <a:r>
              <a:rPr lang="ru-RU" dirty="0" smtClean="0"/>
              <a:t>проблемно-поисковый, методы развивающего характера: учебный диалог, беседа-рассуждение, учебный спор, метод решения логических задач, игра.</a:t>
            </a:r>
          </a:p>
          <a:p>
            <a:endParaRPr lang="ru-RU" dirty="0" smtClean="0"/>
          </a:p>
          <a:p>
            <a:r>
              <a:rPr lang="ru-RU" dirty="0" smtClean="0"/>
              <a:t> Данные методы я  строю на следующих </a:t>
            </a:r>
            <a:r>
              <a:rPr lang="ru-RU" b="1" dirty="0" smtClean="0">
                <a:solidFill>
                  <a:srgbClr val="FF0000"/>
                </a:solidFill>
              </a:rPr>
              <a:t>принципах обучения</a:t>
            </a:r>
            <a:r>
              <a:rPr lang="ru-RU" dirty="0" smtClean="0"/>
              <a:t>:</a:t>
            </a:r>
            <a:br>
              <a:rPr lang="ru-RU" dirty="0" smtClean="0"/>
            </a:br>
            <a:r>
              <a:rPr lang="ru-RU" dirty="0" smtClean="0"/>
              <a:t>принцип опережающего отражения в сознании учащегося предстоящей ему учебной деятельности;</a:t>
            </a:r>
          </a:p>
          <a:p>
            <a:endParaRPr lang="ru-RU" dirty="0" smtClean="0"/>
          </a:p>
          <a:p>
            <a:r>
              <a:rPr lang="ru-RU" dirty="0" smtClean="0"/>
              <a:t> принцип комплексного воздействия на интеллект ребёнка (одновременное развитие речи, внимания, памяти, мышления, наблюдательности);</a:t>
            </a:r>
          </a:p>
          <a:p>
            <a:endParaRPr lang="ru-RU" dirty="0" smtClean="0"/>
          </a:p>
          <a:p>
            <a:r>
              <a:rPr lang="ru-RU" dirty="0" smtClean="0"/>
              <a:t> принцип обоснованного, аргументированного ответа школьника; </a:t>
            </a:r>
          </a:p>
          <a:p>
            <a:endParaRPr lang="ru-RU" dirty="0" smtClean="0"/>
          </a:p>
          <a:p>
            <a:r>
              <a:rPr lang="ru-RU" dirty="0" smtClean="0"/>
              <a:t>принцип сотрудничества, делового партнёрства учителя и учащихся.</a:t>
            </a:r>
          </a:p>
          <a:p>
            <a:endParaRPr lang="ru-RU" dirty="0" smtClean="0"/>
          </a:p>
          <a:p>
            <a:r>
              <a:rPr lang="ru-RU" dirty="0" smtClean="0"/>
              <a:t/>
            </a:r>
            <a:br>
              <a:rPr lang="ru-RU" dirty="0" smtClean="0"/>
            </a:br>
            <a:r>
              <a:rPr lang="ru-RU" dirty="0" smtClean="0"/>
              <a:t>Для реализации методов и принципов </a:t>
            </a:r>
            <a:r>
              <a:rPr lang="ru-RU" b="1" dirty="0" smtClean="0">
                <a:solidFill>
                  <a:srgbClr val="FF0000"/>
                </a:solidFill>
              </a:rPr>
              <a:t>использую средства субъективизации и оптимизации обучения</a:t>
            </a:r>
            <a:r>
              <a:rPr lang="ru-RU" dirty="0" smtClean="0"/>
              <a:t>, которые невозможны без высокой учебной мотивации.</a:t>
            </a:r>
          </a:p>
          <a:p>
            <a:r>
              <a:rPr lang="ru-RU" sz="2600" dirty="0" smtClean="0"/>
              <a:t>                   </a:t>
            </a:r>
            <a:r>
              <a:rPr lang="ru-RU" sz="5200" dirty="0" smtClean="0">
                <a:solidFill>
                  <a:srgbClr val="FFFF00"/>
                </a:solidFill>
              </a:rPr>
              <a:t>Как я её создаю?</a:t>
            </a:r>
            <a:endParaRPr lang="ru-RU" sz="2600" dirty="0" smtClean="0">
              <a:solidFill>
                <a:srgbClr val="FFFF00"/>
              </a:solidFill>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162050"/>
          </a:xfrm>
        </p:spPr>
        <p:txBody>
          <a:bodyPr/>
          <a:lstStyle/>
          <a:p>
            <a:r>
              <a:rPr lang="ru-RU" dirty="0" smtClean="0"/>
              <a:t>                            До звонка.</a:t>
            </a:r>
            <a:endParaRPr lang="ru-RU" dirty="0"/>
          </a:p>
        </p:txBody>
      </p:sp>
      <p:sp>
        <p:nvSpPr>
          <p:cNvPr id="3" name="Текст 2"/>
          <p:cNvSpPr>
            <a:spLocks noGrp="1"/>
          </p:cNvSpPr>
          <p:nvPr>
            <p:ph type="body" idx="2"/>
          </p:nvPr>
        </p:nvSpPr>
        <p:spPr>
          <a:xfrm>
            <a:off x="214282" y="1000108"/>
            <a:ext cx="8929718" cy="5572164"/>
          </a:xfrm>
        </p:spPr>
        <p:txBody>
          <a:bodyPr/>
          <a:lstStyle/>
          <a:p>
            <a:r>
              <a:rPr lang="ru-RU" dirty="0" smtClean="0"/>
              <a:t>    Урок русского языка в 7 классе по теме</a:t>
            </a:r>
          </a:p>
          <a:p>
            <a:endParaRPr lang="ru-RU" dirty="0" smtClean="0"/>
          </a:p>
          <a:p>
            <a:r>
              <a:rPr lang="ru-RU" dirty="0" smtClean="0"/>
              <a:t>     «Н – НН в отглагольных прилагательных и страдательных причастиях». </a:t>
            </a:r>
          </a:p>
          <a:p>
            <a:endParaRPr lang="ru-RU" sz="2400" dirty="0" smtClean="0"/>
          </a:p>
          <a:p>
            <a:r>
              <a:rPr lang="ru-RU" sz="2400" dirty="0" smtClean="0"/>
              <a:t>           </a:t>
            </a:r>
            <a:r>
              <a:rPr lang="ru-RU" sz="3600" dirty="0" smtClean="0"/>
              <a:t>             Семена рассеяны по полю.</a:t>
            </a:r>
          </a:p>
          <a:p>
            <a:endParaRPr lang="ru-RU" sz="3600" dirty="0" smtClean="0"/>
          </a:p>
          <a:p>
            <a:r>
              <a:rPr lang="ru-RU" sz="3600" dirty="0" smtClean="0"/>
              <a:t>                    Девочка рассеянна на уроке.</a:t>
            </a:r>
            <a:endParaRPr lang="ru-RU"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25.wav">
            <a:hlinkClick r:id="" action="ppaction://media"/>
          </p:cNvPr>
          <p:cNvPicPr>
            <a:picLocks noGrp="1" noRot="1" noChangeAspect="1"/>
          </p:cNvPicPr>
          <p:nvPr>
            <p:ph sz="half" idx="1"/>
            <a:wavAudioFile r:embed="rId1" name="025.wav"/>
          </p:nvPr>
        </p:nvPicPr>
        <p:blipFill>
          <a:blip r:embed="rId3" cstate="email"/>
          <a:stretch>
            <a:fillRect/>
          </a:stretch>
        </p:blipFill>
        <p:spPr>
          <a:xfrm>
            <a:off x="8572528" y="6429396"/>
            <a:ext cx="244475" cy="244475"/>
          </a:xfrm>
          <a:prstGeom prst="rect">
            <a:avLst/>
          </a:prstGeom>
        </p:spPr>
      </p:pic>
      <p:sp>
        <p:nvSpPr>
          <p:cNvPr id="2" name="Заголовок 1"/>
          <p:cNvSpPr>
            <a:spLocks noGrp="1"/>
          </p:cNvSpPr>
          <p:nvPr>
            <p:ph type="title"/>
          </p:nvPr>
        </p:nvSpPr>
        <p:spPr/>
        <p:txBody>
          <a:bodyPr/>
          <a:lstStyle/>
          <a:p>
            <a:r>
              <a:rPr lang="ru-RU" dirty="0" smtClean="0">
                <a:latin typeface="Calibri" pitchFamily="34" charset="0"/>
                <a:ea typeface="Times New Roman" pitchFamily="18" charset="0"/>
                <a:cs typeface="Times New Roman" pitchFamily="18" charset="0"/>
              </a:rPr>
              <a:t>                  </a:t>
            </a:r>
            <a:r>
              <a:rPr lang="ru-RU" sz="4800" dirty="0" smtClean="0">
                <a:latin typeface="Calibri" pitchFamily="34" charset="0"/>
                <a:ea typeface="Times New Roman" pitchFamily="18" charset="0"/>
                <a:cs typeface="Times New Roman" pitchFamily="18" charset="0"/>
              </a:rPr>
              <a:t>Урок литературы </a:t>
            </a:r>
            <a:endParaRPr lang="ru-RU" dirty="0"/>
          </a:p>
        </p:txBody>
      </p:sp>
      <p:sp>
        <p:nvSpPr>
          <p:cNvPr id="35843" name="Rectangle 3"/>
          <p:cNvSpPr>
            <a:spLocks noChangeArrowheads="1"/>
          </p:cNvSpPr>
          <p:nvPr/>
        </p:nvSpPr>
        <p:spPr bwMode="auto">
          <a:xfrm>
            <a:off x="357126" y="2928934"/>
            <a:ext cx="878687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Calibri" pitchFamily="34" charset="0"/>
                <a:ea typeface="Times New Roman" pitchFamily="18" charset="0"/>
                <a:cs typeface="Times New Roman" pitchFamily="18" charset="0"/>
              </a:rPr>
              <a:t>«Нас толпой окружают звезды. Они заполонили экраны телевизоров, мелькают на полосах газет, дают бесконечные интервью. Многие пытаются им подражать. Поэтому мы можем сказать, что чумой нашего времени стала еще одна болезнь. Догадались какая? Правильно, «звездная». А О.Уайльд и его сказка помогут нам найти ответ на вопрос: «Что нужно делать, чтобы не заболеть такой опасной «звездной» болезнью».</a:t>
            </a:r>
            <a:endParaRPr kumimoji="0" lang="ru-RU" sz="1000" b="0" i="0" u="none" strike="noStrike" cap="none" normalizeH="0" baseline="0" dirty="0" smtClean="0">
              <a:ln>
                <a:noFill/>
              </a:ln>
              <a:effectLst/>
              <a:latin typeface="Arial" pitchFamily="34" charset="0"/>
              <a:cs typeface="Arial" pitchFamily="34" charset="0"/>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effectLst/>
              <a:latin typeface="Arial" pitchFamily="34" charset="0"/>
              <a:cs typeface="Arial" pitchFamily="34" charset="0"/>
            </a:endParaRPr>
          </a:p>
        </p:txBody>
      </p:sp>
      <p:sp>
        <p:nvSpPr>
          <p:cNvPr id="8" name="Прямоугольник 7"/>
          <p:cNvSpPr/>
          <p:nvPr/>
        </p:nvSpPr>
        <p:spPr>
          <a:xfrm>
            <a:off x="2428860" y="1928802"/>
            <a:ext cx="4125296" cy="461665"/>
          </a:xfrm>
          <a:prstGeom prst="rect">
            <a:avLst/>
          </a:prstGeom>
        </p:spPr>
        <p:txBody>
          <a:bodyPr wrap="none">
            <a:spAutoFit/>
          </a:bodyPr>
          <a:lstStyle/>
          <a:p>
            <a:r>
              <a:rPr lang="ru-RU" sz="2400" dirty="0" smtClean="0">
                <a:latin typeface="Calibri" pitchFamily="34" charset="0"/>
                <a:ea typeface="Times New Roman" pitchFamily="18" charset="0"/>
                <a:cs typeface="Times New Roman" pitchFamily="18" charset="0"/>
              </a:rPr>
              <a:t>О.Уайльд «Мальчик - звезда»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Метро">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373</TotalTime>
  <Words>1495</Words>
  <Application>Microsoft Office PowerPoint</Application>
  <PresentationFormat>Экран (4:3)</PresentationFormat>
  <Paragraphs>412</Paragraphs>
  <Slides>42</Slides>
  <Notes>1</Notes>
  <HiddenSlides>0</HiddenSlides>
  <MMClips>1</MMClips>
  <ScaleCrop>false</ScaleCrop>
  <HeadingPairs>
    <vt:vector size="4" baseType="variant">
      <vt:variant>
        <vt:lpstr>Тема</vt:lpstr>
      </vt:variant>
      <vt:variant>
        <vt:i4>4</vt:i4>
      </vt:variant>
      <vt:variant>
        <vt:lpstr>Заголовки слайдов</vt:lpstr>
      </vt:variant>
      <vt:variant>
        <vt:i4>42</vt:i4>
      </vt:variant>
    </vt:vector>
  </HeadingPairs>
  <TitlesOfParts>
    <vt:vector size="46" baseType="lpstr">
      <vt:lpstr>Метро</vt:lpstr>
      <vt:lpstr>Аспект</vt:lpstr>
      <vt:lpstr>1_Аспект</vt:lpstr>
      <vt:lpstr>2_Аспект</vt:lpstr>
      <vt:lpstr>Слайд 1</vt:lpstr>
      <vt:lpstr>  </vt:lpstr>
      <vt:lpstr>Педагогическая концепция</vt:lpstr>
      <vt:lpstr>Моя педагогическая философия.</vt:lpstr>
      <vt:lpstr>Слайд 5</vt:lpstr>
      <vt:lpstr>Слайд 6</vt:lpstr>
      <vt:lpstr>Слайд 7</vt:lpstr>
      <vt:lpstr>                            До звонка.</vt:lpstr>
      <vt:lpstr>                  Урок литературы </vt:lpstr>
      <vt:lpstr>                 Начало урока </vt:lpstr>
      <vt:lpstr>Изучение нового материала.</vt:lpstr>
      <vt:lpstr>Словарная работа превращается в мини-исследование.</vt:lpstr>
      <vt:lpstr>Закрепление  знаний</vt:lpstr>
      <vt:lpstr>                         МИЛОСТЫНЯ </vt:lpstr>
      <vt:lpstr>Слайд 15</vt:lpstr>
      <vt:lpstr>Привлекаю учеников к учительским функциям. Так появляются ассистенты , лаборанты, консультанты. </vt:lpstr>
      <vt:lpstr>Слайд 17</vt:lpstr>
      <vt:lpstr>Слайд 18</vt:lpstr>
      <vt:lpstr>Слайд 19</vt:lpstr>
      <vt:lpstr>Слайд 20</vt:lpstr>
      <vt:lpstr>Слайд 21</vt:lpstr>
      <vt:lpstr>Мои наработки были представлены на  педмарафоне 2004 года.  </vt:lpstr>
      <vt:lpstr>Завершение урока </vt:lpstr>
      <vt:lpstr>Если урок был интересный, то он не укладывается в 45 минут, наше сотрудничество с детьми продолжается во внеурочной деятельности. </vt:lpstr>
      <vt:lpstr>Во всех наших проектах  нас поддерживают родители.   Так благодаря их участию, организованы экскурсии по литературным местам  Санкт-Петербурга; на международные Каяльские  чтения в Белой Калитве,  в том числе мы принимаем участие в истории реконструкции « Слова о полку Игоря…»</vt:lpstr>
      <vt:lpstr>Участвуем в научных интернет – фестивалях. </vt:lpstr>
      <vt:lpstr>Слайд 27</vt:lpstr>
      <vt:lpstr>Слайд 28</vt:lpstr>
      <vt:lpstr>И я сама являюсь активным участником педагогического интернет сообщества : </vt:lpstr>
      <vt:lpstr>Слайд 30</vt:lpstr>
      <vt:lpstr>Результаты  моей работы-представлены в таблице</vt:lpstr>
      <vt:lpstr>Мои уроки служат укреплению физического и психического здоровья детей.  </vt:lpstr>
      <vt:lpstr>Слайд 33</vt:lpstr>
      <vt:lpstr>Слайд 34</vt:lpstr>
      <vt:lpstr>                      Мои достижения</vt:lpstr>
      <vt:lpstr>Слайд 36</vt:lpstr>
      <vt:lpstr>                            Моя задача </vt:lpstr>
      <vt:lpstr>С родителями</vt:lpstr>
      <vt:lpstr>     учреждениями культуры                                                                                                       </vt:lpstr>
      <vt:lpstr>                                 досуга</vt:lpstr>
      <vt:lpstr>              педагогическим сообществом</vt:lpstr>
      <vt:lpstr>                             Моя задача </vt:lpstr>
    </vt:vector>
  </TitlesOfParts>
  <Company>Lycee5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педагогического опыта учителя русского языка и литературы  Поповой Оксаны Владимировны.</dc:title>
  <dc:creator>k209</dc:creator>
  <cp:lastModifiedBy>Марья</cp:lastModifiedBy>
  <cp:revision>42</cp:revision>
  <dcterms:created xsi:type="dcterms:W3CDTF">2011-03-17T05:36:38Z</dcterms:created>
  <dcterms:modified xsi:type="dcterms:W3CDTF">2013-07-23T09:18:27Z</dcterms:modified>
</cp:coreProperties>
</file>