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64" r:id="rId4"/>
    <p:sldId id="257" r:id="rId5"/>
    <p:sldId id="258" r:id="rId6"/>
    <p:sldId id="265" r:id="rId7"/>
    <p:sldId id="266" r:id="rId8"/>
    <p:sldId id="267" r:id="rId9"/>
    <p:sldId id="262" r:id="rId10"/>
    <p:sldId id="261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C524B11-EB50-400F-A499-C8FBD24791AE}" type="datetimeFigureOut">
              <a:rPr lang="ru-RU" smtClean="0"/>
              <a:t>25.07.2012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F72115F-2A1E-49A1-828F-77359F755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4B11-EB50-400F-A499-C8FBD24791AE}" type="datetimeFigureOut">
              <a:rPr lang="ru-RU" smtClean="0"/>
              <a:t>25.07.2012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115F-2A1E-49A1-828F-77359F755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4B11-EB50-400F-A499-C8FBD24791AE}" type="datetimeFigureOut">
              <a:rPr lang="ru-RU" smtClean="0"/>
              <a:t>25.07.2012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115F-2A1E-49A1-828F-77359F755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4B11-EB50-400F-A499-C8FBD24791AE}" type="datetimeFigureOut">
              <a:rPr lang="ru-RU" smtClean="0"/>
              <a:t>25.07.2012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115F-2A1E-49A1-828F-77359F755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4B11-EB50-400F-A499-C8FBD24791AE}" type="datetimeFigureOut">
              <a:rPr lang="ru-RU" smtClean="0"/>
              <a:t>25.07.2012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115F-2A1E-49A1-828F-77359F755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4B11-EB50-400F-A499-C8FBD24791AE}" type="datetimeFigureOut">
              <a:rPr lang="ru-RU" smtClean="0"/>
              <a:t>25.07.2012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115F-2A1E-49A1-828F-77359F75517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4B11-EB50-400F-A499-C8FBD24791AE}" type="datetimeFigureOut">
              <a:rPr lang="ru-RU" smtClean="0"/>
              <a:t>25.07.2012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115F-2A1E-49A1-828F-77359F75517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4B11-EB50-400F-A499-C8FBD24791AE}" type="datetimeFigureOut">
              <a:rPr lang="ru-RU" smtClean="0"/>
              <a:t>25.07.2012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115F-2A1E-49A1-828F-77359F755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4B11-EB50-400F-A499-C8FBD24791AE}" type="datetimeFigureOut">
              <a:rPr lang="ru-RU" smtClean="0"/>
              <a:t>25.07.2012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115F-2A1E-49A1-828F-77359F755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C524B11-EB50-400F-A499-C8FBD24791AE}" type="datetimeFigureOut">
              <a:rPr lang="ru-RU" smtClean="0"/>
              <a:t>25.07.2012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F72115F-2A1E-49A1-828F-77359F755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C524B11-EB50-400F-A499-C8FBD24791AE}" type="datetimeFigureOut">
              <a:rPr lang="ru-RU" smtClean="0"/>
              <a:t>25.07.2012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F72115F-2A1E-49A1-828F-77359F755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C524B11-EB50-400F-A499-C8FBD24791AE}" type="datetimeFigureOut">
              <a:rPr lang="ru-RU" smtClean="0"/>
              <a:t>25.07.2012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F72115F-2A1E-49A1-828F-77359F75517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iki.pippkro.ru/index.php/%D0%A4%D0%B0%D0%B9%D0%BB:Black_hat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iki.pippkro.ru/index.php/%D0%A4%D0%B0%D0%B9%D0%BB:Blue_hat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iki.pippkro.ru/index.php/%D0%A4%D0%B0%D0%B9%D0%BB:Red_hat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wiki.pippkro.ru/index.php/%D0%A4%D0%B0%D0%B9%D0%BB:Yellow_hat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iki.pippkro.ru/index.php/%D0%A4%D0%B0%D0%B9%D0%BB:White_hat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iki.pippkro.ru/index.php/%D0%A4%D0%B0%D0%B9%D0%BB:Green_hat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Личные местоимения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i="1" dirty="0">
                <a:latin typeface="Arial" pitchFamily="34" charset="0"/>
                <a:ea typeface="Times New Roman" pitchFamily="18" charset="0"/>
              </a:rPr>
              <a:t>(</a:t>
            </a:r>
            <a:r>
              <a:rPr lang="ru-RU" sz="1600" i="1" dirty="0">
                <a:latin typeface="Arial" pitchFamily="34" charset="0"/>
                <a:ea typeface="Times New Roman" pitchFamily="18" charset="0"/>
              </a:rPr>
              <a:t>по методу Эдварда де </a:t>
            </a:r>
            <a:r>
              <a:rPr lang="ru-RU" sz="1600" i="1" dirty="0" err="1">
                <a:latin typeface="Arial" pitchFamily="34" charset="0"/>
                <a:ea typeface="Times New Roman" pitchFamily="18" charset="0"/>
              </a:rPr>
              <a:t>Боно</a:t>
            </a:r>
            <a:r>
              <a:rPr lang="ru-RU" sz="1600" i="1" dirty="0">
                <a:latin typeface="Arial" pitchFamily="34" charset="0"/>
                <a:ea typeface="Times New Roman" pitchFamily="18" charset="0"/>
              </a:rPr>
              <a:t> «Шесть шляп</a:t>
            </a:r>
            <a:r>
              <a:rPr lang="en-US" sz="1600" i="1" dirty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i="1" dirty="0">
                <a:latin typeface="Arial" pitchFamily="34" charset="0"/>
                <a:ea typeface="Times New Roman" pitchFamily="18" charset="0"/>
              </a:rPr>
              <a:t>мышления»)</a:t>
            </a:r>
            <a:endParaRPr lang="ru-RU" sz="1600" dirty="0"/>
          </a:p>
          <a:p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05273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err="1"/>
              <a:t>Карталинский</a:t>
            </a:r>
            <a:r>
              <a:rPr lang="ru-RU" sz="1400" dirty="0"/>
              <a:t> район</a:t>
            </a:r>
            <a:br>
              <a:rPr lang="ru-RU" sz="1400" dirty="0"/>
            </a:br>
            <a:r>
              <a:rPr lang="ru-RU" sz="1400" dirty="0"/>
              <a:t>МОУ Южно-Степная СОШ</a:t>
            </a:r>
            <a:br>
              <a:rPr lang="ru-RU" sz="1400" dirty="0"/>
            </a:br>
            <a:r>
              <a:rPr lang="ru-RU" sz="1400" dirty="0"/>
              <a:t>учитель русского языка и литературы Наумова Н.В.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dmin\Мои документы\Рамки детские\ramka 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57752" y="1071546"/>
            <a:ext cx="37147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Три местоимения </a:t>
            </a:r>
            <a:r>
              <a:rPr lang="ru-RU" sz="2400" b="1" i="1" dirty="0" smtClean="0">
                <a:solidFill>
                  <a:srgbClr val="FF0000"/>
                </a:solidFill>
              </a:rPr>
              <a:t>ОН, ОНА, ОНИ </a:t>
            </a:r>
            <a:r>
              <a:rPr lang="ru-RU" sz="2400" b="1" i="1" dirty="0" smtClean="0">
                <a:solidFill>
                  <a:srgbClr val="002060"/>
                </a:solidFill>
              </a:rPr>
              <a:t>после предлогов в косвенных падежах «</a:t>
            </a:r>
            <a:r>
              <a:rPr lang="ru-RU" sz="2400" b="1" i="1" dirty="0" smtClean="0">
                <a:solidFill>
                  <a:srgbClr val="7030A0"/>
                </a:solidFill>
              </a:rPr>
              <a:t>надевают» </a:t>
            </a:r>
            <a:r>
              <a:rPr lang="ru-RU" sz="2400" b="1" i="1" dirty="0" smtClean="0">
                <a:solidFill>
                  <a:srgbClr val="002060"/>
                </a:solidFill>
              </a:rPr>
              <a:t>лишнюю букву </a:t>
            </a:r>
            <a:r>
              <a:rPr lang="ru-RU" sz="2400" b="1" i="1" dirty="0" smtClean="0">
                <a:solidFill>
                  <a:srgbClr val="7030A0"/>
                </a:solidFill>
              </a:rPr>
              <a:t>Н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 (он)-___________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У(она)-__________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Перед(он)-_______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За(она)-_________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Над (он)-________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К (она)-</a:t>
            </a:r>
            <a:r>
              <a:rPr lang="en-US" sz="2400" b="1" i="1" dirty="0" smtClean="0">
                <a:solidFill>
                  <a:schemeClr val="tx1"/>
                </a:solidFill>
              </a:rPr>
              <a:t>_________</a:t>
            </a:r>
            <a:endParaRPr lang="ru-RU" sz="2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052736"/>
            <a:ext cx="698477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/>
              <a:t>Вывод.</a:t>
            </a:r>
          </a:p>
          <a:p>
            <a:pPr algn="ctr"/>
            <a:endParaRPr lang="ru-RU" dirty="0" smtClean="0"/>
          </a:p>
          <a:p>
            <a:r>
              <a:rPr lang="ru-RU" sz="2800" dirty="0" smtClean="0"/>
              <a:t>Что </a:t>
            </a:r>
            <a:r>
              <a:rPr lang="ru-RU" sz="2800" dirty="0"/>
              <a:t>вы узнали о местоимениях 3 лица </a:t>
            </a:r>
            <a:r>
              <a:rPr lang="ru-RU" sz="2800" dirty="0" smtClean="0"/>
              <a:t>?</a:t>
            </a:r>
          </a:p>
          <a:p>
            <a:endParaRPr lang="ru-RU" sz="2800" dirty="0"/>
          </a:p>
          <a:p>
            <a:r>
              <a:rPr lang="ru-RU" dirty="0"/>
              <a:t>Правило на стр.161</a:t>
            </a:r>
          </a:p>
        </p:txBody>
      </p:sp>
    </p:spTree>
    <p:extLst>
      <p:ext uri="{BB962C8B-B14F-4D97-AF65-F5344CB8AC3E}">
        <p14:creationId xmlns:p14="http://schemas.microsoft.com/office/powerpoint/2010/main" val="220595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2130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u="sng" dirty="0"/>
              <a:t>Упражнение 396</a:t>
            </a:r>
          </a:p>
          <a:p>
            <a:r>
              <a:rPr lang="ru-RU" dirty="0"/>
              <a:t>1ряд-1предл.</a:t>
            </a:r>
          </a:p>
          <a:p>
            <a:r>
              <a:rPr lang="ru-RU" dirty="0"/>
              <a:t>2ряд-2предл.</a:t>
            </a:r>
          </a:p>
          <a:p>
            <a:r>
              <a:rPr lang="ru-RU" dirty="0"/>
              <a:t>3ряд-3предл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-С какими местоимениями встретились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296733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u="sng" dirty="0" smtClean="0"/>
              <a:t>Итог урока</a:t>
            </a:r>
          </a:p>
          <a:p>
            <a:r>
              <a:rPr lang="ru-RU" b="1" i="1" dirty="0" smtClean="0"/>
              <a:t>-Ответьте </a:t>
            </a:r>
            <a:r>
              <a:rPr lang="ru-RU" b="1" i="1" dirty="0"/>
              <a:t>на вопрос: Что узнал?</a:t>
            </a:r>
            <a:endParaRPr lang="ru-RU" dirty="0"/>
          </a:p>
          <a:p>
            <a:r>
              <a:rPr lang="ru-RU" i="1" dirty="0" smtClean="0"/>
              <a:t>Д/З Упр.400 правило.</a:t>
            </a:r>
          </a:p>
          <a:p>
            <a:endParaRPr lang="ru-RU" dirty="0"/>
          </a:p>
          <a:p>
            <a:r>
              <a:rPr lang="ru-RU" b="1" i="1" dirty="0"/>
              <a:t>-Как вы оцените свою работу</a:t>
            </a:r>
            <a:r>
              <a:rPr lang="ru-RU" b="1" i="1" dirty="0" smtClean="0"/>
              <a:t>?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452453"/>
              </p:ext>
            </p:extLst>
          </p:nvPr>
        </p:nvGraphicFramePr>
        <p:xfrm>
          <a:off x="1763688" y="4662428"/>
          <a:ext cx="4411980" cy="10081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38475"/>
                <a:gridCol w="1373505"/>
              </a:tblGrid>
              <a:tr h="336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Работал (а) в полную силу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Белая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6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Работал(а) хорошо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Синяя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6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Могл(ла) работать лучше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Коричневая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27585" y="4293096"/>
            <a:ext cx="75225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</a:t>
            </a:r>
            <a:r>
              <a:rPr lang="ru-RU" dirty="0"/>
              <a:t>партах у каждого ученика есть три карточки разного цвета: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776" y="5624373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Выставление  оценок.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19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6714628" cy="330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04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78" y="908720"/>
            <a:ext cx="770485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34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44146"/>
              </p:ext>
            </p:extLst>
          </p:nvPr>
        </p:nvGraphicFramePr>
        <p:xfrm>
          <a:off x="1463675" y="2119313"/>
          <a:ext cx="6852741" cy="3643340"/>
        </p:xfrm>
        <a:graphic>
          <a:graphicData uri="http://schemas.openxmlformats.org/drawingml/2006/table">
            <a:tbl>
              <a:tblPr/>
              <a:tblGrid>
                <a:gridCol w="2284247"/>
                <a:gridCol w="2284247"/>
                <a:gridCol w="2284247"/>
              </a:tblGrid>
              <a:tr h="910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Единственное число</a:t>
                      </a:r>
                      <a:endParaRPr lang="ru-RU" sz="20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множественное число</a:t>
                      </a:r>
                      <a:endParaRPr lang="ru-RU" sz="20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4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Мы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4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Ты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Вы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4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Он,она,оно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Они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47664" y="867843"/>
            <a:ext cx="6124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Самостоятельно прочитайте п.69 и заполните 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таблицу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10" descr="школьник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902" y="476673"/>
            <a:ext cx="1020762" cy="13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333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42976" y="1428736"/>
          <a:ext cx="7215237" cy="3643340"/>
        </p:xfrm>
        <a:graphic>
          <a:graphicData uri="http://schemas.openxmlformats.org/drawingml/2006/table">
            <a:tbl>
              <a:tblPr/>
              <a:tblGrid>
                <a:gridCol w="2405079"/>
                <a:gridCol w="2405079"/>
                <a:gridCol w="2405079"/>
              </a:tblGrid>
              <a:tr h="910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Единственное число</a:t>
                      </a:r>
                      <a:endParaRPr lang="ru-RU" sz="20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множественное число</a:t>
                      </a:r>
                      <a:endParaRPr lang="ru-RU" sz="20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1-е лицо</a:t>
                      </a:r>
                      <a:endParaRPr lang="ru-RU" sz="4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Мы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2-е лицо</a:t>
                      </a:r>
                      <a:endParaRPr lang="ru-RU" sz="4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Ты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Вы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3-е лицо</a:t>
                      </a:r>
                      <a:endParaRPr lang="ru-RU" sz="4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Он,она,оно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Они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19084" y="357166"/>
            <a:ext cx="61820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самоПроверка</a:t>
            </a:r>
            <a:endParaRPr lang="ru-RU" sz="5400" b="1" cap="all" spc="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5445224"/>
            <a:ext cx="5857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Вывод.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Что ты узнал из этой таблицы?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857232"/>
            <a:ext cx="6643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Давайте подумаем!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 descr="Черная шляпа">
            <a:hlinkClick r:id="rId2" tooltip="&quot;Черная шляпа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8888" y="2615975"/>
            <a:ext cx="1333506" cy="135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иняя шляпа">
            <a:hlinkClick r:id="rId4" tooltip="&quot;Синяя шляпа&quot;"/>
          </p:cNvPr>
          <p:cNvPicPr/>
          <p:nvPr/>
        </p:nvPicPr>
        <p:blipFill rotWithShape="1">
          <a:blip r:embed="rId5" cstate="print"/>
          <a:srcRect t="18664" b="28330"/>
          <a:stretch/>
        </p:blipFill>
        <p:spPr bwMode="auto">
          <a:xfrm>
            <a:off x="1835696" y="600923"/>
            <a:ext cx="1224136" cy="51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512069" y="1648414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 теперь давайте посмотрим на местоимение </a:t>
            </a:r>
            <a:r>
              <a:rPr lang="ru-RU" b="1" dirty="0">
                <a:solidFill>
                  <a:srgbClr val="C00000"/>
                </a:solidFill>
              </a:rPr>
              <a:t>Я</a:t>
            </a:r>
            <a:r>
              <a:rPr lang="ru-RU" dirty="0"/>
              <a:t> с разных точек зрения, а для этого </a:t>
            </a:r>
            <a:r>
              <a:rPr lang="ru-RU" dirty="0" smtClean="0"/>
              <a:t> примерим </a:t>
            </a:r>
            <a:r>
              <a:rPr lang="ru-RU" dirty="0"/>
              <a:t>шляпы.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3971843"/>
            <a:ext cx="65259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1группа. Черная </a:t>
            </a:r>
            <a:r>
              <a:rPr lang="ru-RU" b="1" i="1" dirty="0"/>
              <a:t>шляпа -сбор критической информации  о местоимении Я.</a:t>
            </a:r>
            <a:endParaRPr lang="ru-RU" dirty="0"/>
          </a:p>
          <a:p>
            <a:r>
              <a:rPr lang="ru-RU" dirty="0"/>
              <a:t>-Что плохого несет местоимение Я для каждого в жизни?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асная шляпа">
            <a:hlinkClick r:id="rId2" tooltip="&quot;Красная шляпа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47800"/>
            <a:ext cx="1356582" cy="148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Желтая шляпа">
            <a:hlinkClick r:id="rId4" tooltip="&quot;Желтая шляпа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6025" y="647800"/>
            <a:ext cx="128588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3568" y="2474359"/>
            <a:ext cx="34563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2группа.</a:t>
            </a:r>
          </a:p>
          <a:p>
            <a:r>
              <a:rPr lang="ru-RU" b="1" dirty="0" smtClean="0"/>
              <a:t> </a:t>
            </a:r>
            <a:r>
              <a:rPr lang="ru-RU" b="1" i="1" dirty="0"/>
              <a:t>Желтая шляпа</a:t>
            </a:r>
            <a:r>
              <a:rPr lang="ru-RU" i="1" dirty="0"/>
              <a:t>-</a:t>
            </a:r>
            <a:r>
              <a:rPr lang="ru-RU" b="1" i="1" dirty="0"/>
              <a:t> сбор положительной информации о местоимении Я</a:t>
            </a:r>
            <a:endParaRPr lang="ru-RU" dirty="0"/>
          </a:p>
          <a:p>
            <a:r>
              <a:rPr lang="ru-RU" i="1" dirty="0"/>
              <a:t>-Что хорошего несет местоимение Я?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234888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/>
              <a:t>3 группа.</a:t>
            </a:r>
          </a:p>
          <a:p>
            <a:r>
              <a:rPr lang="ru-RU" b="1" i="1" dirty="0" smtClean="0"/>
              <a:t> </a:t>
            </a:r>
            <a:r>
              <a:rPr lang="ru-RU" b="1" i="1" dirty="0"/>
              <a:t>Красная шляпа- сбор информации о чувствах</a:t>
            </a:r>
            <a:endParaRPr lang="ru-RU" dirty="0"/>
          </a:p>
          <a:p>
            <a:r>
              <a:rPr lang="ru-RU" b="1" i="1" dirty="0"/>
              <a:t>-</a:t>
            </a:r>
            <a:r>
              <a:rPr lang="ru-RU" i="1" dirty="0"/>
              <a:t>какие чувства передает местоимение Я?</a:t>
            </a:r>
            <a:endParaRPr lang="ru-RU" dirty="0"/>
          </a:p>
          <a:p>
            <a:r>
              <a:rPr lang="ru-RU" i="1" dirty="0"/>
              <a:t>-Какое вы выбираете чувство?</a:t>
            </a:r>
            <a:endParaRPr lang="ru-RU" dirty="0"/>
          </a:p>
          <a:p>
            <a:endParaRPr lang="ru-RU" i="1" dirty="0" smtClean="0"/>
          </a:p>
          <a:p>
            <a:r>
              <a:rPr lang="ru-RU" dirty="0" smtClean="0"/>
              <a:t>(</a:t>
            </a:r>
            <a:r>
              <a:rPr lang="ru-RU" dirty="0"/>
              <a:t>хвастливость, гордость, самоуважение, терпимость, самореализацию, невнимание к окружающим, самолюбование)</a:t>
            </a:r>
          </a:p>
        </p:txBody>
      </p:sp>
    </p:spTree>
    <p:extLst>
      <p:ext uri="{BB962C8B-B14F-4D97-AF65-F5344CB8AC3E}">
        <p14:creationId xmlns:p14="http://schemas.microsoft.com/office/powerpoint/2010/main" val="356336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лая шляпа">
            <a:hlinkClick r:id="rId2" tooltip="&quot;Белая шляпа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750075"/>
            <a:ext cx="145256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79712" y="20901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/>
              <a:t>4 группа.</a:t>
            </a:r>
          </a:p>
          <a:p>
            <a:r>
              <a:rPr lang="ru-RU" b="1" i="1" dirty="0" smtClean="0"/>
              <a:t>Белая </a:t>
            </a:r>
            <a:r>
              <a:rPr lang="ru-RU" b="1" i="1" dirty="0"/>
              <a:t>шляпа</a:t>
            </a:r>
            <a:r>
              <a:rPr lang="ru-RU" i="1" dirty="0"/>
              <a:t>-сбор информации</a:t>
            </a:r>
            <a:endParaRPr lang="ru-RU" dirty="0"/>
          </a:p>
          <a:p>
            <a:r>
              <a:rPr lang="ru-RU" i="1" dirty="0"/>
              <a:t>Дается распечатка </a:t>
            </a:r>
            <a:r>
              <a:rPr lang="ru-RU" i="1" dirty="0" err="1"/>
              <a:t>ст</a:t>
            </a:r>
            <a:r>
              <a:rPr lang="ru-RU" i="1" dirty="0"/>
              <a:t>-сл.  и современного алфавита</a:t>
            </a:r>
            <a:endParaRPr lang="ru-RU" dirty="0"/>
          </a:p>
          <a:p>
            <a:r>
              <a:rPr lang="ru-RU" i="1" dirty="0"/>
              <a:t>-Сравните местонахождение  буквы 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88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еленая шляпа">
            <a:hlinkClick r:id="rId2" tooltip="&quot;Зеленая шляпа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692696"/>
            <a:ext cx="17145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43608" y="2551837"/>
            <a:ext cx="6984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 </a:t>
            </a:r>
            <a:r>
              <a:rPr lang="ru-RU" b="1" i="1" dirty="0" smtClean="0"/>
              <a:t>5 группа.</a:t>
            </a:r>
          </a:p>
          <a:p>
            <a:pPr algn="ctr"/>
            <a:r>
              <a:rPr lang="ru-RU" b="1" i="1" dirty="0" smtClean="0"/>
              <a:t> </a:t>
            </a:r>
            <a:r>
              <a:rPr lang="ru-RU" b="1" i="1" dirty="0"/>
              <a:t>Зеленая шляпа-вывод.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i="1" dirty="0" smtClean="0"/>
              <a:t>Нужно </a:t>
            </a:r>
            <a:r>
              <a:rPr lang="ru-RU" i="1" dirty="0"/>
              <a:t>ли местоимение Я в жизни</a:t>
            </a:r>
            <a:r>
              <a:rPr lang="ru-RU" i="1" dirty="0" smtClean="0"/>
              <a:t>?</a:t>
            </a:r>
          </a:p>
          <a:p>
            <a:pPr marL="285750" indent="-285750">
              <a:buFontTx/>
              <a:buChar char="-"/>
            </a:pPr>
            <a:endParaRPr lang="ru-RU" i="1" dirty="0"/>
          </a:p>
          <a:p>
            <a:pPr marL="285750" indent="-285750">
              <a:buFontTx/>
              <a:buChar char="-"/>
            </a:pPr>
            <a:endParaRPr lang="ru-RU" i="1" dirty="0" smtClean="0"/>
          </a:p>
          <a:p>
            <a:pPr algn="ctr"/>
            <a:r>
              <a:rPr lang="ru-RU" i="1" dirty="0" smtClean="0"/>
              <a:t>Вывод.</a:t>
            </a:r>
            <a:endParaRPr lang="ru-RU" dirty="0"/>
          </a:p>
          <a:p>
            <a:r>
              <a:rPr lang="ru-RU" dirty="0"/>
              <a:t>Мы пришли с вами к выводу, что местоимение Я нужно, если человек отдает свое Я близким , товарищам.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1332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Admin\Мои документы\Рамки детские\ramka 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58346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14744" y="1000108"/>
            <a:ext cx="46434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Что изменяется при склонении  местоимения Я?</a:t>
            </a:r>
          </a:p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Просклоняйте это местоимение по падежам .</a:t>
            </a:r>
          </a:p>
          <a:p>
            <a:pPr algn="ctr"/>
            <a:r>
              <a:rPr lang="ru-RU" sz="2400" dirty="0" smtClean="0"/>
              <a:t>Именительный</a:t>
            </a:r>
            <a:r>
              <a:rPr lang="ru-RU" sz="2400" dirty="0" smtClean="0"/>
              <a:t>__________</a:t>
            </a:r>
            <a:endParaRPr lang="ru-RU" sz="2400" dirty="0" smtClean="0"/>
          </a:p>
          <a:p>
            <a:pPr algn="ctr"/>
            <a:r>
              <a:rPr lang="ru-RU" sz="2400" dirty="0"/>
              <a:t>Родительный</a:t>
            </a:r>
            <a:r>
              <a:rPr lang="ru-RU" sz="2400" dirty="0" smtClean="0"/>
              <a:t>___________</a:t>
            </a:r>
          </a:p>
          <a:p>
            <a:pPr algn="ctr"/>
            <a:r>
              <a:rPr lang="ru-RU" sz="2400" dirty="0" smtClean="0"/>
              <a:t>Дательный_____________</a:t>
            </a:r>
          </a:p>
          <a:p>
            <a:pPr algn="ctr"/>
            <a:r>
              <a:rPr lang="ru-RU" sz="2400" dirty="0" smtClean="0"/>
              <a:t>Винительный</a:t>
            </a:r>
            <a:r>
              <a:rPr lang="ru-RU" sz="2400" dirty="0" smtClean="0"/>
              <a:t>___________</a:t>
            </a:r>
            <a:endParaRPr lang="ru-RU" sz="2400" dirty="0" smtClean="0"/>
          </a:p>
          <a:p>
            <a:pPr algn="ctr"/>
            <a:r>
              <a:rPr lang="ru-RU" sz="2400" dirty="0" smtClean="0"/>
              <a:t>Творительный</a:t>
            </a:r>
            <a:r>
              <a:rPr lang="ru-RU" sz="2400" dirty="0" smtClean="0"/>
              <a:t>__________</a:t>
            </a:r>
            <a:endParaRPr lang="ru-RU" sz="2400" dirty="0" smtClean="0"/>
          </a:p>
          <a:p>
            <a:pPr algn="ctr"/>
            <a:r>
              <a:rPr lang="ru-RU" sz="2400" dirty="0" smtClean="0"/>
              <a:t>Предложный</a:t>
            </a:r>
            <a:r>
              <a:rPr lang="ru-RU" sz="2400" dirty="0" smtClean="0"/>
              <a:t>___________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190</TotalTime>
  <Words>356</Words>
  <Application>Microsoft Office PowerPoint</Application>
  <PresentationFormat>Экран (4:3)</PresentationFormat>
  <Paragraphs>89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Кнопка</vt:lpstr>
      <vt:lpstr>Личные местоимения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Личные местоимения</dc:title>
  <dc:creator>Admin</dc:creator>
  <cp:lastModifiedBy>777</cp:lastModifiedBy>
  <cp:revision>22</cp:revision>
  <dcterms:created xsi:type="dcterms:W3CDTF">2011-11-06T09:40:20Z</dcterms:created>
  <dcterms:modified xsi:type="dcterms:W3CDTF">2012-07-25T07:01:12Z</dcterms:modified>
</cp:coreProperties>
</file>