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6" r:id="rId5"/>
    <p:sldId id="274" r:id="rId6"/>
    <p:sldId id="272" r:id="rId7"/>
    <p:sldId id="277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лчак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00" autoAdjust="0"/>
    <p:restoredTop sz="92652" autoAdjust="0"/>
  </p:normalViewPr>
  <p:slideViewPr>
    <p:cSldViewPr>
      <p:cViewPr>
        <p:scale>
          <a:sx n="66" d="100"/>
          <a:sy n="66" d="100"/>
        </p:scale>
        <p:origin x="-2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CF55CF-E840-405F-A597-2E9A74052C1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EAD5F5-E51F-423C-B5C6-59E8A856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469032" y="1196752"/>
            <a:ext cx="8229600" cy="6525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Font typeface="Georgia" pitchFamily="18" charset="0"/>
              <a:buNone/>
            </a:pPr>
            <a:endParaRPr lang="ru-RU" i="1" u="sng" dirty="0" smtClean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680"/>
            <a:ext cx="6400800" cy="1170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Учитель </a:t>
            </a:r>
            <a:r>
              <a:rPr lang="ru-RU" sz="2000" b="1" dirty="0" smtClean="0"/>
              <a:t>матема</a:t>
            </a:r>
            <a:r>
              <a:rPr lang="ru-RU" sz="2000" b="1" dirty="0" smtClean="0"/>
              <a:t>тики </a:t>
            </a:r>
            <a:r>
              <a:rPr lang="ru-RU" sz="2000" b="1" dirty="0" smtClean="0"/>
              <a:t>Муниципальная автономная общеобразовательная учреждение  с.Кара-Холь Бай-</a:t>
            </a:r>
            <a:r>
              <a:rPr lang="ru-RU" sz="2000" b="1" dirty="0" err="1" smtClean="0"/>
              <a:t>Тайгинского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кожууна</a:t>
            </a:r>
            <a:r>
              <a:rPr lang="ru-RU" sz="2000" b="1" dirty="0" smtClean="0"/>
              <a:t> РТ</a:t>
            </a:r>
            <a:endParaRPr lang="ru-RU" sz="20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139952" y="1000108"/>
            <a:ext cx="4906888" cy="57412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ru-RU" sz="2000" b="1" dirty="0" smtClean="0"/>
              <a:t>Учитель: </a:t>
            </a:r>
            <a:r>
              <a:rPr lang="ru-RU" sz="2000" b="1" i="1" u="sng" dirty="0" err="1" smtClean="0"/>
              <a:t>Монгуш</a:t>
            </a:r>
            <a:r>
              <a:rPr lang="ru-RU" sz="2000" b="1" i="1" u="sng" dirty="0" smtClean="0"/>
              <a:t> Наталья </a:t>
            </a:r>
            <a:r>
              <a:rPr lang="ru-RU" sz="2000" b="1" i="1" u="sng" dirty="0" err="1" smtClean="0"/>
              <a:t>Шыырап</a:t>
            </a:r>
            <a:r>
              <a:rPr lang="ru-RU" sz="2000" i="1" u="sng" dirty="0" err="1" smtClean="0"/>
              <a:t>овна</a:t>
            </a:r>
            <a:endParaRPr lang="ru-RU" sz="2000" i="1" u="sng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dirty="0" smtClean="0"/>
              <a:t>Образование: </a:t>
            </a:r>
            <a:r>
              <a:rPr lang="ru-RU" sz="2000" b="1" i="1" u="sng" dirty="0" smtClean="0"/>
              <a:t>высшее, 1</a:t>
            </a:r>
            <a:r>
              <a:rPr lang="ru-RU" sz="2000" i="1" u="sng" dirty="0" smtClean="0"/>
              <a:t>979 г , </a:t>
            </a:r>
            <a:r>
              <a:rPr lang="ru-RU" sz="2000" i="1" u="sng" dirty="0" err="1" smtClean="0"/>
              <a:t>Кызылский</a:t>
            </a:r>
            <a:r>
              <a:rPr lang="ru-RU" sz="2000" i="1" u="sng" dirty="0" smtClean="0"/>
              <a:t> Государственный педагогический институт  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dirty="0" smtClean="0"/>
              <a:t>Квалификация: </a:t>
            </a:r>
            <a:r>
              <a:rPr lang="ru-RU" sz="2000" i="1" u="sng" dirty="0" smtClean="0"/>
              <a:t>учитель математики и  физики</a:t>
            </a:r>
            <a:r>
              <a:rPr lang="ru-RU" sz="2000" dirty="0" smtClean="0"/>
              <a:t> </a:t>
            </a:r>
            <a:endParaRPr lang="ru-RU" sz="2000" i="1" u="sng" dirty="0" smtClean="0"/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ru-RU" sz="2000" b="1" dirty="0" smtClean="0"/>
              <a:t>Должность: </a:t>
            </a:r>
            <a:r>
              <a:rPr lang="ru-RU" sz="2000" i="1" u="sng" dirty="0" smtClean="0"/>
              <a:t>учитель математики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dirty="0" smtClean="0"/>
              <a:t>Предмет: </a:t>
            </a:r>
            <a:r>
              <a:rPr lang="ru-RU" sz="2000" i="1" u="sng" dirty="0" smtClean="0"/>
              <a:t> математика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ru-RU" sz="2000" b="1" dirty="0" smtClean="0"/>
              <a:t>Категория: </a:t>
            </a:r>
            <a:r>
              <a:rPr lang="ru-RU" sz="2000" i="1" u="sng" dirty="0" smtClean="0"/>
              <a:t>первая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ru-RU" sz="2000" b="1" dirty="0" smtClean="0"/>
              <a:t>Недельная нагрузка:</a:t>
            </a:r>
            <a:r>
              <a:rPr lang="ru-RU" sz="2000" dirty="0" smtClean="0"/>
              <a:t> </a:t>
            </a:r>
            <a:r>
              <a:rPr lang="ru-RU" sz="2000" i="1" u="sng" dirty="0" smtClean="0"/>
              <a:t>20 ч.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ru-RU" sz="2000" b="1" dirty="0" smtClean="0"/>
              <a:t>Педагогический стаж: </a:t>
            </a:r>
            <a:r>
              <a:rPr lang="ru-RU" sz="2000" b="1" i="1" u="sng" dirty="0" smtClean="0"/>
              <a:t>38</a:t>
            </a:r>
            <a:r>
              <a:rPr lang="ru-RU" sz="2000" i="1" u="sng" dirty="0" smtClean="0"/>
              <a:t> лет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endParaRPr lang="ru-RU" sz="2000" i="1" u="sng" dirty="0" smtClean="0"/>
          </a:p>
        </p:txBody>
      </p:sp>
      <p:pic>
        <p:nvPicPr>
          <p:cNvPr id="1026" name="Picture 2" descr="C:\Users\Иргит\Desktop\SDC12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564904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8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12511" cy="767008"/>
          </a:xfrm>
        </p:spPr>
        <p:txBody>
          <a:bodyPr/>
          <a:lstStyle/>
          <a:p>
            <a:pPr marL="0" indent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Среднее значение внутреннего мониторинга и ЕГЭ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годам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6725763"/>
              </p:ext>
            </p:extLst>
          </p:nvPr>
        </p:nvGraphicFramePr>
        <p:xfrm>
          <a:off x="428625" y="1798954"/>
          <a:ext cx="8175822" cy="398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274"/>
                <a:gridCol w="2725274"/>
                <a:gridCol w="2725274"/>
              </a:tblGrid>
              <a:tr h="10566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Учебный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ЕГЭ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ЕРМКО</a:t>
                      </a:r>
                    </a:p>
                    <a:p>
                      <a:pPr algn="ctr"/>
                      <a:r>
                        <a:rPr lang="ru-RU" sz="2400" dirty="0" smtClean="0"/>
                        <a:t>Внутреннего контроля</a:t>
                      </a:r>
                      <a:endParaRPr lang="ru-RU" sz="2400" dirty="0"/>
                    </a:p>
                  </a:txBody>
                  <a:tcPr/>
                </a:tc>
              </a:tr>
              <a:tr h="55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5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41%</a:t>
                      </a:r>
                      <a:endParaRPr lang="ru-RU" sz="2400" dirty="0"/>
                    </a:p>
                  </a:txBody>
                  <a:tcPr/>
                </a:tc>
              </a:tr>
              <a:tr h="55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43,5%</a:t>
                      </a:r>
                      <a:endParaRPr lang="ru-RU" sz="2400" dirty="0"/>
                    </a:p>
                  </a:txBody>
                  <a:tcPr/>
                </a:tc>
              </a:tr>
              <a:tr h="55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41%</a:t>
                      </a:r>
                      <a:endParaRPr lang="ru-RU" sz="2400" dirty="0"/>
                    </a:p>
                  </a:txBody>
                  <a:tcPr/>
                </a:tc>
              </a:tr>
              <a:tr h="55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56" cy="1143000"/>
          </a:xfrm>
        </p:spPr>
        <p:txBody>
          <a:bodyPr/>
          <a:lstStyle/>
          <a:p>
            <a:pPr algn="ctr"/>
            <a:r>
              <a:rPr lang="ru-RU" dirty="0" smtClean="0"/>
              <a:t>Достижения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Сертификат учителю за участие ученика </a:t>
            </a:r>
            <a:r>
              <a:rPr lang="ru-RU" dirty="0" err="1" smtClean="0"/>
              <a:t>Дадар-оол</a:t>
            </a:r>
            <a:r>
              <a:rPr lang="ru-RU" dirty="0" smtClean="0"/>
              <a:t> </a:t>
            </a:r>
            <a:r>
              <a:rPr lang="ru-RU" dirty="0" err="1" smtClean="0"/>
              <a:t>Саайлы</a:t>
            </a:r>
            <a:r>
              <a:rPr lang="ru-RU" dirty="0" smtClean="0"/>
              <a:t> за 2 место в номинации «Исследовательские работы» в республиканском конкурсе на лучшее знание государственной символики. ГОУ ДОД РТ «Центр детско-юношеского туризма г.Кызыла».</a:t>
            </a:r>
          </a:p>
          <a:p>
            <a:r>
              <a:rPr lang="ru-RU" dirty="0" smtClean="0"/>
              <a:t>2.Республиканский НПК «Использование интерактивных технологий в образовательном процессе»,  диплом 2 степени, 2012 г.</a:t>
            </a:r>
          </a:p>
          <a:p>
            <a:r>
              <a:rPr lang="ru-RU" dirty="0" smtClean="0"/>
              <a:t>3.Всероссийская Педагогическая Видеоконференция. Тема «Критическое мышление: технология и приемы». 29.03.2012. г.Москва.</a:t>
            </a:r>
          </a:p>
          <a:p>
            <a:r>
              <a:rPr lang="ru-RU" dirty="0" smtClean="0"/>
              <a:t>4. Сертификат куратора  мероприятий   </a:t>
            </a:r>
            <a:r>
              <a:rPr lang="en-US" dirty="0" smtClean="0"/>
              <a:t>II</a:t>
            </a:r>
            <a:r>
              <a:rPr lang="ru-RU" dirty="0" smtClean="0"/>
              <a:t> Всероссийской дистанционной олимпиады по информатике для 9 классов Центра развития мышления и интеллекта. 30.04.2012. г.Самара. </a:t>
            </a:r>
          </a:p>
          <a:p>
            <a:r>
              <a:rPr lang="ru-RU" dirty="0" smtClean="0"/>
              <a:t>5.Сертификат учителю за организацию и  проведение </a:t>
            </a:r>
            <a:r>
              <a:rPr lang="en-US" dirty="0" smtClean="0"/>
              <a:t>II </a:t>
            </a:r>
            <a:r>
              <a:rPr lang="ru-RU" dirty="0" smtClean="0"/>
              <a:t>Всероссийской олимпиады центра поддержки талантливой молодежи. Март 2012 г.</a:t>
            </a:r>
          </a:p>
          <a:p>
            <a:r>
              <a:rPr lang="ru-RU" dirty="0" smtClean="0"/>
              <a:t>6.Публикация.  Научное объяснение некоторых природных явлений, описанных в «Повести о светлом мальчике». НПК «Народные традиции и обычаи посвященной творчеству </a:t>
            </a:r>
            <a:r>
              <a:rPr lang="ru-RU" dirty="0" err="1" smtClean="0"/>
              <a:t>С.А.Сарыг-оола</a:t>
            </a:r>
            <a:r>
              <a:rPr lang="ru-RU" dirty="0" smtClean="0"/>
              <a:t>». Республиканская грамота.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7.Благодарность учителю центра поддержки талантливой молодежи  «Инфознайки-2012».</a:t>
            </a:r>
          </a:p>
          <a:p>
            <a:r>
              <a:rPr lang="ru-RU" dirty="0" smtClean="0"/>
              <a:t>8.Зональная НПК «Применение информационно-коммуникационных технологий   на уроках», диплом 3 степени.</a:t>
            </a:r>
          </a:p>
          <a:p>
            <a:r>
              <a:rPr lang="ru-RU" dirty="0" smtClean="0"/>
              <a:t>9.Республиканский НПК «Использование интерактивных технологий в образовательном процессе»,  диплом 2 степени, 2012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G:\карахол\эткен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81128"/>
            <a:ext cx="1585609" cy="2066541"/>
          </a:xfrm>
          <a:prstGeom prst="rect">
            <a:avLst/>
          </a:prstGeom>
          <a:noFill/>
        </p:spPr>
      </p:pic>
      <p:pic>
        <p:nvPicPr>
          <p:cNvPr id="24581" name="Picture 5" descr="G:\карахол\im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1584176" cy="2204864"/>
          </a:xfrm>
          <a:prstGeom prst="rect">
            <a:avLst/>
          </a:prstGeom>
          <a:noFill/>
        </p:spPr>
      </p:pic>
      <p:pic>
        <p:nvPicPr>
          <p:cNvPr id="24584" name="Picture 8" descr="G:\карахол\эткен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697760"/>
            <a:ext cx="1584176" cy="2160240"/>
          </a:xfrm>
          <a:prstGeom prst="rect">
            <a:avLst/>
          </a:prstGeom>
          <a:noFill/>
        </p:spPr>
      </p:pic>
      <p:pic>
        <p:nvPicPr>
          <p:cNvPr id="11" name="Picture 4" descr="C:\Users\Иргит\Desktop\грамоты Иргит Ю.С\SAM_2306.JPG"/>
          <p:cNvPicPr>
            <a:picLocks noChangeAspect="1" noChangeArrowheads="1"/>
          </p:cNvPicPr>
          <p:nvPr/>
        </p:nvPicPr>
        <p:blipFill>
          <a:blip r:embed="rId5" cstate="print"/>
          <a:srcRect l="3773" t="3691" r="8038" b="3568"/>
          <a:stretch>
            <a:fillRect/>
          </a:stretch>
        </p:blipFill>
        <p:spPr bwMode="auto">
          <a:xfrm>
            <a:off x="3779912" y="0"/>
            <a:ext cx="1584176" cy="2492896"/>
          </a:xfrm>
          <a:prstGeom prst="rect">
            <a:avLst/>
          </a:prstGeom>
          <a:noFill/>
        </p:spPr>
      </p:pic>
      <p:pic>
        <p:nvPicPr>
          <p:cNvPr id="12" name="Picture 8" descr="C:\Users\Иргит\Desktop\грамоты Иргит Ю.С\SAM_2319.JPG"/>
          <p:cNvPicPr>
            <a:picLocks noChangeAspect="1" noChangeArrowheads="1"/>
          </p:cNvPicPr>
          <p:nvPr/>
        </p:nvPicPr>
        <p:blipFill>
          <a:blip r:embed="rId6" cstate="print"/>
          <a:srcRect r="2789" b="246"/>
          <a:stretch>
            <a:fillRect/>
          </a:stretch>
        </p:blipFill>
        <p:spPr bwMode="auto">
          <a:xfrm>
            <a:off x="1979712" y="0"/>
            <a:ext cx="1656184" cy="2492896"/>
          </a:xfrm>
          <a:prstGeom prst="rect">
            <a:avLst/>
          </a:prstGeom>
          <a:noFill/>
        </p:spPr>
      </p:pic>
      <p:pic>
        <p:nvPicPr>
          <p:cNvPr id="14" name="Picture 7" descr="C:\Users\Иргит\Desktop\грамоты Иргит Ю.С\SAM_23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492896"/>
            <a:ext cx="1584176" cy="2232248"/>
          </a:xfrm>
          <a:prstGeom prst="rect">
            <a:avLst/>
          </a:prstGeom>
          <a:noFill/>
        </p:spPr>
      </p:pic>
      <p:pic>
        <p:nvPicPr>
          <p:cNvPr id="15" name="Picture 9" descr="C:\Users\Иргит\Desktop\грамоты Иргит Ю.С\SAM_23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0"/>
            <a:ext cx="1656184" cy="2564904"/>
          </a:xfrm>
          <a:prstGeom prst="rect">
            <a:avLst/>
          </a:prstGeom>
          <a:noFill/>
        </p:spPr>
      </p:pic>
      <p:pic>
        <p:nvPicPr>
          <p:cNvPr id="16" name="Picture 10" descr="C:\Users\Иргит\Desktop\грамоты Иргит Ю.С\SAM_23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0"/>
            <a:ext cx="1584176" cy="2492896"/>
          </a:xfrm>
          <a:prstGeom prst="rect">
            <a:avLst/>
          </a:prstGeom>
          <a:noFill/>
        </p:spPr>
      </p:pic>
      <p:pic>
        <p:nvPicPr>
          <p:cNvPr id="17" name="Picture 12" descr="C:\Users\Иргит\Desktop\грамоты Иргит Ю.С\SAM_2312.JPG"/>
          <p:cNvPicPr>
            <a:picLocks noChangeAspect="1" noChangeArrowheads="1"/>
          </p:cNvPicPr>
          <p:nvPr/>
        </p:nvPicPr>
        <p:blipFill>
          <a:blip r:embed="rId10" cstate="print"/>
          <a:srcRect l="523" t="385" r="698" b="1284"/>
          <a:stretch>
            <a:fillRect/>
          </a:stretch>
        </p:blipFill>
        <p:spPr bwMode="auto">
          <a:xfrm>
            <a:off x="3779912" y="2492896"/>
            <a:ext cx="1584176" cy="2232248"/>
          </a:xfrm>
          <a:prstGeom prst="rect">
            <a:avLst/>
          </a:prstGeom>
          <a:noFill/>
        </p:spPr>
      </p:pic>
      <p:pic>
        <p:nvPicPr>
          <p:cNvPr id="21" name="Picture 2" descr="C:\Users\Иргит\Desktop\грамоты Иргит Ю.С\SAM_2323.JPG"/>
          <p:cNvPicPr>
            <a:picLocks noChangeAspect="1" noChangeArrowheads="1"/>
          </p:cNvPicPr>
          <p:nvPr/>
        </p:nvPicPr>
        <p:blipFill>
          <a:blip r:embed="rId11" cstate="print"/>
          <a:srcRect l="4429" r="3609" b="4183"/>
          <a:stretch>
            <a:fillRect/>
          </a:stretch>
        </p:blipFill>
        <p:spPr bwMode="auto">
          <a:xfrm>
            <a:off x="0" y="0"/>
            <a:ext cx="1842517" cy="2492896"/>
          </a:xfrm>
          <a:prstGeom prst="rect">
            <a:avLst/>
          </a:prstGeom>
          <a:noFill/>
        </p:spPr>
      </p:pic>
      <p:pic>
        <p:nvPicPr>
          <p:cNvPr id="22" name="Picture 6" descr="G:\карахол\эткен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4625752"/>
            <a:ext cx="1584176" cy="2232248"/>
          </a:xfrm>
          <a:prstGeom prst="rect">
            <a:avLst/>
          </a:prstGeom>
          <a:noFill/>
        </p:spPr>
      </p:pic>
      <p:pic>
        <p:nvPicPr>
          <p:cNvPr id="23" name="Picture 3" descr="G:\карахол\эткен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30256">
            <a:off x="7200138" y="2481043"/>
            <a:ext cx="1586758" cy="2325209"/>
          </a:xfrm>
          <a:prstGeom prst="rect">
            <a:avLst/>
          </a:prstGeom>
          <a:noFill/>
        </p:spPr>
      </p:pic>
      <p:pic>
        <p:nvPicPr>
          <p:cNvPr id="25" name="Picture 7" descr="G:\карахол\эткен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019692">
            <a:off x="156672" y="2462745"/>
            <a:ext cx="1603902" cy="2319686"/>
          </a:xfrm>
          <a:prstGeom prst="rect">
            <a:avLst/>
          </a:prstGeom>
          <a:noFill/>
        </p:spPr>
      </p:pic>
      <p:pic>
        <p:nvPicPr>
          <p:cNvPr id="26" name="Picture 6" descr="C:\Users\Иргит\Desktop\грамоты Иргит Ю.С\SAM_2307.JPG"/>
          <p:cNvPicPr>
            <a:picLocks noChangeAspect="1" noChangeArrowheads="1"/>
          </p:cNvPicPr>
          <p:nvPr/>
        </p:nvPicPr>
        <p:blipFill>
          <a:blip r:embed="rId15" cstate="print"/>
          <a:srcRect l="4757" t="615" r="6234" b="3814"/>
          <a:stretch>
            <a:fillRect/>
          </a:stretch>
        </p:blipFill>
        <p:spPr bwMode="auto">
          <a:xfrm>
            <a:off x="251520" y="4625752"/>
            <a:ext cx="1584176" cy="2232248"/>
          </a:xfrm>
          <a:prstGeom prst="rect">
            <a:avLst/>
          </a:prstGeom>
          <a:noFill/>
        </p:spPr>
      </p:pic>
      <p:pic>
        <p:nvPicPr>
          <p:cNvPr id="27" name="Picture 5" descr="C:\Users\Иргит\Desktop\грамоты Иргит Ю.С\SAM_2310.JPG"/>
          <p:cNvPicPr>
            <a:picLocks noChangeAspect="1" noChangeArrowheads="1"/>
          </p:cNvPicPr>
          <p:nvPr/>
        </p:nvPicPr>
        <p:blipFill>
          <a:blip r:embed="rId16" cstate="print"/>
          <a:srcRect l="328" t="492" b="1722"/>
          <a:stretch>
            <a:fillRect/>
          </a:stretch>
        </p:blipFill>
        <p:spPr bwMode="auto">
          <a:xfrm>
            <a:off x="7236296" y="4581128"/>
            <a:ext cx="1656184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Участие в профессиональных конкурсах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642938" y="1785938"/>
          <a:ext cx="7929564" cy="450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90"/>
                <a:gridCol w="2357454"/>
                <a:gridCol w="2500330"/>
                <a:gridCol w="2285990"/>
              </a:tblGrid>
              <a:tr h="11251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п</a:t>
                      </a:r>
                      <a:r>
                        <a:rPr lang="ru-RU" sz="2400" baseline="0" dirty="0" smtClean="0"/>
                        <a:t>/</a:t>
                      </a:r>
                      <a:r>
                        <a:rPr lang="ru-RU" sz="2400" baseline="0" dirty="0" err="1" smtClean="0"/>
                        <a:t>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результат</a:t>
                      </a:r>
                      <a:endParaRPr lang="ru-RU" sz="2400" dirty="0"/>
                    </a:p>
                  </a:txBody>
                  <a:tcPr/>
                </a:tc>
              </a:tr>
              <a:tr h="1125146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школьный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место</a:t>
                      </a:r>
                      <a:endParaRPr lang="ru-RU" sz="2400" dirty="0"/>
                    </a:p>
                  </a:txBody>
                  <a:tcPr/>
                </a:tc>
              </a:tr>
              <a:tr h="11251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школьный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место</a:t>
                      </a:r>
                      <a:endParaRPr lang="ru-RU" sz="2400" dirty="0"/>
                    </a:p>
                  </a:txBody>
                  <a:tcPr/>
                </a:tc>
              </a:tr>
              <a:tr h="11251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муниципальный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место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86742" cy="857272"/>
          </a:xfrm>
        </p:spPr>
        <p:txBody>
          <a:bodyPr/>
          <a:lstStyle/>
          <a:p>
            <a:pPr algn="ctr"/>
            <a:r>
              <a:rPr lang="ru-RU" dirty="0" smtClean="0"/>
              <a:t>Достижения учащихся в различных конкурсах по информатике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Монгун-оол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Сырга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Ужар-ооловна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сертификат Всероссийской олимпиады по информатике. 2012г. </a:t>
            </a:r>
          </a:p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Хертек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Сергеевна - сертификат Всероссийской олимпиады по информатике. 2012г. </a:t>
            </a:r>
          </a:p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Хертек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Сергеевна – благодарность игры-конкурса по информатике ИНФОЗНАЙКА 2012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карахол\эткен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2765" cy="3108407"/>
          </a:xfrm>
          <a:prstGeom prst="rect">
            <a:avLst/>
          </a:prstGeom>
          <a:noFill/>
        </p:spPr>
      </p:pic>
      <p:pic>
        <p:nvPicPr>
          <p:cNvPr id="10" name="Picture 3" descr="G:\карахол\эткен1.jpg"/>
          <p:cNvPicPr>
            <a:picLocks noChangeAspect="1" noChangeArrowheads="1"/>
          </p:cNvPicPr>
          <p:nvPr/>
        </p:nvPicPr>
        <p:blipFill>
          <a:blip r:embed="rId3" cstate="print"/>
          <a:srcRect l="2325" t="1712" r="2325" b="1712"/>
          <a:stretch>
            <a:fillRect/>
          </a:stretch>
        </p:blipFill>
        <p:spPr bwMode="auto">
          <a:xfrm>
            <a:off x="3203848" y="3409988"/>
            <a:ext cx="2664296" cy="3259372"/>
          </a:xfrm>
          <a:prstGeom prst="rect">
            <a:avLst/>
          </a:prstGeom>
          <a:noFill/>
        </p:spPr>
      </p:pic>
      <p:pic>
        <p:nvPicPr>
          <p:cNvPr id="1032" name="Picture 8" descr="C:\Users\Иргит\Desktop\грамоты Иргит Ю.С\SAM_23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160240" cy="3140968"/>
          </a:xfrm>
          <a:prstGeom prst="rect">
            <a:avLst/>
          </a:prstGeom>
          <a:noFill/>
        </p:spPr>
      </p:pic>
      <p:pic>
        <p:nvPicPr>
          <p:cNvPr id="21" name="Picture 2" descr="C:\Users\Иргит\Desktop\грамоты Иргит Ю.С\SAM_23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 l="6246" t="8823" r="6246" b="8823"/>
          <a:stretch>
            <a:fillRect/>
          </a:stretch>
        </p:blipFill>
        <p:spPr bwMode="auto">
          <a:xfrm rot="21405351">
            <a:off x="-2852" y="3658185"/>
            <a:ext cx="3077341" cy="2378193"/>
          </a:xfrm>
          <a:prstGeom prst="rect">
            <a:avLst/>
          </a:prstGeom>
          <a:noFill/>
        </p:spPr>
      </p:pic>
      <p:pic>
        <p:nvPicPr>
          <p:cNvPr id="22" name="Picture 3" descr="C:\Users\Иргит\Desktop\грамоты Иргит Ю.С\SAM_2318.JPG"/>
          <p:cNvPicPr>
            <a:picLocks noChangeAspect="1" noChangeArrowheads="1"/>
          </p:cNvPicPr>
          <p:nvPr/>
        </p:nvPicPr>
        <p:blipFill>
          <a:blip r:embed="rId6" cstate="print"/>
          <a:srcRect l="3134" t="4397" r="4179" b="10259"/>
          <a:stretch>
            <a:fillRect/>
          </a:stretch>
        </p:blipFill>
        <p:spPr bwMode="auto">
          <a:xfrm rot="298606">
            <a:off x="5920053" y="3749963"/>
            <a:ext cx="3225160" cy="2358405"/>
          </a:xfrm>
          <a:prstGeom prst="rect">
            <a:avLst/>
          </a:prstGeom>
          <a:noFill/>
        </p:spPr>
      </p:pic>
      <p:pic>
        <p:nvPicPr>
          <p:cNvPr id="1035" name="Picture 11" descr="C:\Users\Иргит\Desktop\грамоты Иргит Ю.С\SAM_2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2088232" cy="3140968"/>
          </a:xfrm>
          <a:prstGeom prst="rect">
            <a:avLst/>
          </a:prstGeom>
          <a:noFill/>
        </p:spPr>
      </p:pic>
      <p:pic>
        <p:nvPicPr>
          <p:cNvPr id="1037" name="Picture 13" descr="C:\Users\Иргит\Desktop\грамоты Иргит Ю.С\SAM_2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0"/>
            <a:ext cx="201622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54360"/>
          </a:xfrm>
        </p:spPr>
        <p:txBody>
          <a:bodyPr/>
          <a:lstStyle/>
          <a:p>
            <a:pPr algn="ctr"/>
            <a:r>
              <a:rPr lang="ru-RU" dirty="0" smtClean="0"/>
              <a:t>Курсы повышения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0" y="1341438"/>
          <a:ext cx="8964615" cy="525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4489759"/>
                <a:gridCol w="1568843"/>
                <a:gridCol w="971189"/>
                <a:gridCol w="747200"/>
              </a:tblGrid>
              <a:tr h="677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учреждения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образовательной программы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прохождения курсов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удостоверения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Гос.лицей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 программе «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Intel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5 по 11 ноября 2007г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1502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Компьютерная грамотность педагога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14 по 19 мая 2007г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3423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Содержание и методы преподавания информатики в условиях модернизации российской школы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С 08 по12декабря 2008г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1292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Система подготовки учащихся к ЕГЭ по математике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с 02 по 06 ноября 2009г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2484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Применение пакета свободного программного обеспечения «Операционная система Линукс»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06  по 11декабря 2010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7351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Использование интерактивных технологий в образовательном процессе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февраля 2009г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Итоговая аттестация учащихся 11 класса по математике: Часть С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21 по23 апреля 2009г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«Современные аспекты преподавания математики а школе»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-20ч.2009г,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С 24 по25 2009г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20ч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Уроки профессионального роста классного руководителя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декабря 2010г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12ч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ТГИП и ППК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Учебно-методическое обеспечение введения и реализации ФГОС основного общего образования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июня 2011г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12ч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</TotalTime>
  <Words>516</Words>
  <Application>Microsoft Office PowerPoint</Application>
  <PresentationFormat>Экран (4:3)</PresentationFormat>
  <Paragraphs>118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Среднее значение внутреннего мониторинга и ЕГЭ  по годам </vt:lpstr>
      <vt:lpstr>Достижения учителя</vt:lpstr>
      <vt:lpstr>Презентация PowerPoint</vt:lpstr>
      <vt:lpstr>Участие в профессиональных конкурсах</vt:lpstr>
      <vt:lpstr>Достижения учащихся в различных конкурсах по информатике</vt:lpstr>
      <vt:lpstr>Презентация PowerPoint</vt:lpstr>
      <vt:lpstr>Курсы повышения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об учителе – предметнике</dc:title>
  <dc:creator>Учитель</dc:creator>
  <cp:lastModifiedBy>User</cp:lastModifiedBy>
  <cp:revision>66</cp:revision>
  <dcterms:created xsi:type="dcterms:W3CDTF">2012-12-05T09:34:06Z</dcterms:created>
  <dcterms:modified xsi:type="dcterms:W3CDTF">2012-12-15T10:03:19Z</dcterms:modified>
</cp:coreProperties>
</file>