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75" r:id="rId4"/>
    <p:sldId id="257" r:id="rId5"/>
    <p:sldId id="277" r:id="rId6"/>
    <p:sldId id="267" r:id="rId7"/>
    <p:sldId id="278" r:id="rId8"/>
    <p:sldId id="259" r:id="rId9"/>
    <p:sldId id="269" r:id="rId10"/>
    <p:sldId id="260" r:id="rId11"/>
    <p:sldId id="263" r:id="rId12"/>
    <p:sldId id="279" r:id="rId13"/>
    <p:sldId id="264" r:id="rId14"/>
    <p:sldId id="266" r:id="rId15"/>
    <p:sldId id="280" r:id="rId16"/>
    <p:sldId id="273" r:id="rId17"/>
    <p:sldId id="265" r:id="rId18"/>
    <p:sldId id="276"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15.07.2013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15.07.2013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15.07.2013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15.07.2013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15.07.2013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15.07.2013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15.07.2013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15.07.2013</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15.07.2013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15.07.2013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15.07.2013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15.07.2013</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gastronom.ru/" TargetMode="External"/><Relationship Id="rId2" Type="http://schemas.openxmlformats.org/officeDocument/2006/relationships/hyperlink" Target="http://www.buro-pro.ru/index.php?option=com_content&amp;view=article&amp;id=36&amp;Itemid=2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6792"/>
            <a:ext cx="8229600" cy="3384376"/>
          </a:xfrm>
        </p:spPr>
        <p:txBody>
          <a:bodyPr>
            <a:normAutofit/>
          </a:bodyPr>
          <a:lstStyle/>
          <a:p>
            <a:pPr algn="ctr"/>
            <a:r>
              <a:rPr lang="ru-RU" sz="3600" b="1" spc="600"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УРОК ПО ТЕМЕ</a:t>
            </a:r>
            <a:r>
              <a:rPr lang="ru-RU" sz="3600" b="1" spc="60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 </a:t>
            </a:r>
            <a:br>
              <a:rPr lang="ru-RU" sz="3600" b="1" spc="60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br>
            <a:r>
              <a:rPr lang="ru-RU" sz="2400" b="1" spc="600"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
            </a:r>
            <a:br>
              <a:rPr lang="ru-RU" sz="2400" b="1" spc="600"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br>
            <a:r>
              <a:rPr lang="ru-RU" sz="2400" b="1" dirty="0" smtClean="0">
                <a:ln w="12700">
                  <a:solidFill>
                    <a:schemeClr val="tx2">
                      <a:satMod val="155000"/>
                    </a:schemeClr>
                  </a:solidFill>
                  <a:prstDash val="solid"/>
                </a:ln>
                <a:solidFill>
                  <a:schemeClr val="tx1">
                    <a:lumMod val="85000"/>
                  </a:schemeClr>
                </a:solidFill>
                <a:effectLst>
                  <a:outerShdw blurRad="41275" dist="20320" dir="1800000" algn="tl" rotWithShape="0">
                    <a:srgbClr val="000000">
                      <a:alpha val="40000"/>
                    </a:srgbClr>
                  </a:outerShdw>
                </a:effectLst>
              </a:rPr>
              <a:t>ОРГАНИЗАЦИЯ РАБОТЫ </a:t>
            </a:r>
            <a:br>
              <a:rPr lang="ru-RU" sz="2400" b="1" dirty="0" smtClean="0">
                <a:ln w="12700">
                  <a:solidFill>
                    <a:schemeClr val="tx2">
                      <a:satMod val="155000"/>
                    </a:schemeClr>
                  </a:solidFill>
                  <a:prstDash val="solid"/>
                </a:ln>
                <a:solidFill>
                  <a:schemeClr val="tx1">
                    <a:lumMod val="85000"/>
                  </a:schemeClr>
                </a:solidFill>
                <a:effectLst>
                  <a:outerShdw blurRad="41275" dist="20320" dir="1800000" algn="tl" rotWithShape="0">
                    <a:srgbClr val="000000">
                      <a:alpha val="40000"/>
                    </a:srgbClr>
                  </a:outerShdw>
                </a:effectLst>
              </a:rPr>
            </a:br>
            <a:r>
              <a:rPr lang="ru-RU" sz="2400" b="1" dirty="0" smtClean="0">
                <a:ln w="12700">
                  <a:solidFill>
                    <a:schemeClr val="tx2">
                      <a:satMod val="155000"/>
                    </a:schemeClr>
                  </a:solidFill>
                  <a:prstDash val="solid"/>
                </a:ln>
                <a:solidFill>
                  <a:schemeClr val="tx1">
                    <a:lumMod val="85000"/>
                  </a:schemeClr>
                </a:solidFill>
                <a:effectLst>
                  <a:outerShdw blurRad="41275" dist="20320" dir="1800000" algn="tl" rotWithShape="0">
                    <a:srgbClr val="000000">
                      <a:alpha val="40000"/>
                    </a:srgbClr>
                  </a:outerShdw>
                </a:effectLst>
              </a:rPr>
              <a:t>КОНДИТЕРСКОГО  ЦЕХА </a:t>
            </a:r>
            <a:br>
              <a:rPr lang="ru-RU" sz="2400" b="1" dirty="0" smtClean="0">
                <a:ln w="12700">
                  <a:solidFill>
                    <a:schemeClr val="tx2">
                      <a:satMod val="155000"/>
                    </a:schemeClr>
                  </a:solidFill>
                  <a:prstDash val="solid"/>
                </a:ln>
                <a:solidFill>
                  <a:schemeClr val="tx1">
                    <a:lumMod val="85000"/>
                  </a:schemeClr>
                </a:solidFill>
                <a:effectLst>
                  <a:outerShdw blurRad="41275" dist="20320" dir="1800000" algn="tl" rotWithShape="0">
                    <a:srgbClr val="000000">
                      <a:alpha val="40000"/>
                    </a:srgbClr>
                  </a:outerShdw>
                </a:effectLst>
              </a:rPr>
            </a:br>
            <a:r>
              <a:rPr lang="ru-RU" sz="2400" b="1" dirty="0" smtClean="0">
                <a:ln w="12700">
                  <a:solidFill>
                    <a:schemeClr val="tx2">
                      <a:satMod val="155000"/>
                    </a:schemeClr>
                  </a:solidFill>
                  <a:prstDash val="solid"/>
                </a:ln>
                <a:solidFill>
                  <a:schemeClr val="tx1">
                    <a:lumMod val="85000"/>
                  </a:schemeClr>
                </a:solidFill>
                <a:effectLst>
                  <a:outerShdw blurRad="41275" dist="20320" dir="1800000" algn="tl" rotWithShape="0">
                    <a:srgbClr val="000000">
                      <a:alpha val="40000"/>
                    </a:srgbClr>
                  </a:outerShdw>
                </a:effectLst>
              </a:rPr>
              <a:t>НА ПРЕДПРИЯТИЯХ ОБЩЕСТВЕННОГО ПИТАНИЯ</a:t>
            </a:r>
            <a:endParaRPr lang="ru-RU" sz="2400" dirty="0"/>
          </a:p>
        </p:txBody>
      </p:sp>
      <p:sp>
        <p:nvSpPr>
          <p:cNvPr id="3" name="Заголовок 1"/>
          <p:cNvSpPr txBox="1">
            <a:spLocks/>
          </p:cNvSpPr>
          <p:nvPr/>
        </p:nvSpPr>
        <p:spPr>
          <a:xfrm>
            <a:off x="3275856" y="5705872"/>
            <a:ext cx="5868144" cy="115212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lIns="45720" rIns="45720" anchor="ctr">
            <a:normAutofit fontScale="97500"/>
            <a:scene3d>
              <a:camera prst="orthographicFront"/>
              <a:lightRig rig="balanced" dir="t">
                <a:rot lat="0" lon="0" rev="2100000"/>
              </a:lightRig>
            </a:scene3d>
            <a:sp3d extrusionH="57150" prstMaterial="metal">
              <a:bevelT w="38100" h="25400"/>
              <a:contourClr>
                <a:schemeClr val="bg2"/>
              </a:contourClr>
            </a:sp3d>
          </a:bodyPr>
          <a:lstStyle/>
          <a:p>
            <a:pPr algn="ctr"/>
            <a:r>
              <a:rPr lang="ru-RU" sz="1600" b="1" spc="600" dirty="0" smtClean="0">
                <a:ln w="11430"/>
                <a:solidFill>
                  <a:schemeClr val="bg1"/>
                </a:solidFill>
                <a:effectLst>
                  <a:outerShdw blurRad="76200" dist="50800" dir="5400000" algn="tl" rotWithShape="0">
                    <a:srgbClr val="000000">
                      <a:alpha val="65000"/>
                    </a:srgbClr>
                  </a:outerShdw>
                </a:effectLst>
              </a:rPr>
              <a:t>ПРЕПОДАВАТЕЛЬ: Жарикова И.Н. </a:t>
            </a:r>
          </a:p>
          <a:p>
            <a:pPr algn="ctr"/>
            <a:r>
              <a:rPr lang="ru-RU" sz="1600" b="1" spc="600" dirty="0" smtClean="0">
                <a:ln w="11430"/>
                <a:solidFill>
                  <a:schemeClr val="bg1"/>
                </a:solidFill>
                <a:effectLst>
                  <a:outerShdw blurRad="76200" dist="50800" dir="5400000" algn="tl" rotWithShape="0">
                    <a:srgbClr val="000000">
                      <a:alpha val="65000"/>
                    </a:srgbClr>
                  </a:outerShdw>
                </a:effectLst>
              </a:rPr>
              <a:t>ГРУППА № 181</a:t>
            </a:r>
          </a:p>
          <a:p>
            <a:pPr algn="ctr"/>
            <a:r>
              <a:rPr lang="ru-RU" sz="1600" b="1" spc="600" dirty="0" smtClean="0">
                <a:ln w="11430"/>
                <a:solidFill>
                  <a:schemeClr val="bg1"/>
                </a:solidFill>
                <a:effectLst>
                  <a:outerShdw blurRad="76200" dist="50800" dir="5400000" algn="tl" rotWithShape="0">
                    <a:srgbClr val="000000">
                      <a:alpha val="65000"/>
                    </a:srgbClr>
                  </a:outerShdw>
                </a:effectLst>
              </a:rPr>
              <a:t>СПБ УЛ.РУСТАВЕЛИ Д.35</a:t>
            </a:r>
          </a:p>
          <a:p>
            <a:pPr algn="ctr"/>
            <a:r>
              <a:rPr lang="ru-RU" sz="1600" b="1" spc="600" dirty="0" smtClean="0">
                <a:ln w="11430"/>
                <a:solidFill>
                  <a:schemeClr val="bg1"/>
                </a:solidFill>
                <a:effectLst>
                  <a:outerShdw blurRad="76200" dist="50800" dir="5400000" algn="tl" rotWithShape="0">
                    <a:srgbClr val="000000">
                      <a:alpha val="65000"/>
                    </a:srgbClr>
                  </a:outerShdw>
                </a:effectLst>
              </a:rPr>
              <a:t>2012-2013 УЧЕБНЫЙ ГОД</a:t>
            </a:r>
            <a:endParaRPr lang="ru-RU" sz="1600" b="1" spc="600" dirty="0">
              <a:ln w="11430"/>
              <a:solidFill>
                <a:schemeClr val="bg1"/>
              </a:solidFill>
              <a:effectLst>
                <a:outerShdw blurRad="76200" dist="50800" dir="5400000" algn="tl" rotWithShape="0">
                  <a:srgbClr val="000000">
                    <a:alpha val="65000"/>
                  </a:srgbClr>
                </a:outerShdw>
              </a:effectLst>
            </a:endParaRPr>
          </a:p>
        </p:txBody>
      </p:sp>
      <p:sp>
        <p:nvSpPr>
          <p:cNvPr id="4" name="Заголовок 1"/>
          <p:cNvSpPr txBox="1">
            <a:spLocks/>
          </p:cNvSpPr>
          <p:nvPr/>
        </p:nvSpPr>
        <p:spPr>
          <a:xfrm>
            <a:off x="251520" y="116632"/>
            <a:ext cx="8712968" cy="432048"/>
          </a:xfrm>
          <a:prstGeom prst="rect">
            <a:avLst/>
          </a:prstGeom>
        </p:spPr>
        <p:style>
          <a:lnRef idx="1">
            <a:schemeClr val="accent6"/>
          </a:lnRef>
          <a:fillRef idx="2">
            <a:schemeClr val="accent6"/>
          </a:fillRef>
          <a:effectRef idx="1">
            <a:schemeClr val="accent6"/>
          </a:effectRef>
          <a:fontRef idx="minor">
            <a:schemeClr val="dk1"/>
          </a:fontRef>
        </p:style>
        <p:txBody>
          <a:bodyPr vert="horz" lIns="45720" rIns="45720" anchor="ctr">
            <a:normAutofit fontScale="92500" lnSpcReduction="20000"/>
            <a:scene3d>
              <a:camera prst="orthographicFront"/>
              <a:lightRig rig="balanced" dir="t">
                <a:rot lat="0" lon="0" rev="2100000"/>
              </a:lightRig>
            </a:scene3d>
            <a:sp3d extrusionH="57150" prstMaterial="metal">
              <a:bevelT w="38100" h="25400"/>
              <a:contourClr>
                <a:schemeClr val="bg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1400" b="1" i="0" u="none" strike="noStrike" kern="1200" cap="none" spc="600" normalizeH="0" baseline="0" noProof="0" dirty="0" smtClean="0">
                <a:ln w="50800"/>
                <a:solidFill>
                  <a:schemeClr val="bg1">
                    <a:shade val="50000"/>
                  </a:schemeClr>
                </a:solidFill>
                <a:effectLst/>
                <a:uLnTx/>
                <a:uFillTx/>
                <a:latin typeface="Times New Roman" pitchFamily="18" charset="0"/>
                <a:cs typeface="Times New Roman" pitchFamily="18" charset="0"/>
              </a:rPr>
              <a:t>ГБОУ НПО ПРОФЕССИОНАЛЬНЫЙ ЛИЦЕЙ КУЛИНАРНОГО МАСТЕРСТВА</a:t>
            </a:r>
            <a:endParaRPr kumimoji="0" lang="ru-RU" sz="1400" b="1" i="0" u="none" strike="noStrike" kern="1200" cap="none" spc="600" normalizeH="0" baseline="0" noProof="0" dirty="0">
              <a:ln w="50800"/>
              <a:solidFill>
                <a:schemeClr val="bg1">
                  <a:shade val="50000"/>
                </a:schemeClr>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320"/>
            <a:ext cx="8424936" cy="617901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ru-RU" sz="2000" b="1" spc="300" dirty="0" smtClean="0">
                <a:effectLst>
                  <a:outerShdw blurRad="38100" dist="38100" dir="2700000" algn="tl">
                    <a:srgbClr val="000000">
                      <a:alpha val="43137"/>
                    </a:srgbClr>
                  </a:outerShdw>
                </a:effectLst>
              </a:rPr>
              <a:t/>
            </a:r>
            <a:br>
              <a:rPr lang="ru-RU" sz="2000" b="1" spc="300" dirty="0" smtClean="0">
                <a:effectLst>
                  <a:outerShdw blurRad="38100" dist="38100" dir="2700000" algn="tl">
                    <a:srgbClr val="000000">
                      <a:alpha val="43137"/>
                    </a:srgbClr>
                  </a:outerShdw>
                </a:effectLst>
              </a:rPr>
            </a:br>
            <a:r>
              <a:rPr lang="ru-RU" sz="2000" b="1" spc="300" dirty="0" smtClean="0">
                <a:effectLst>
                  <a:outerShdw blurRad="38100" dist="38100" dir="2700000" algn="tl">
                    <a:srgbClr val="000000">
                      <a:alpha val="43137"/>
                    </a:srgbClr>
                  </a:outerShdw>
                </a:effectLst>
              </a:rPr>
              <a:t/>
            </a:r>
            <a:br>
              <a:rPr lang="ru-RU" sz="2000" b="1" spc="300" dirty="0" smtClean="0">
                <a:effectLst>
                  <a:outerShdw blurRad="38100" dist="38100" dir="2700000" algn="tl">
                    <a:srgbClr val="000000">
                      <a:alpha val="43137"/>
                    </a:srgbClr>
                  </a:outerShdw>
                </a:effectLst>
              </a:rPr>
            </a:br>
            <a:r>
              <a:rPr lang="ru-RU" sz="2000" b="1" spc="300" dirty="0" smtClean="0">
                <a:effectLst>
                  <a:outerShdw blurRad="38100" dist="38100" dir="2700000" algn="tl">
                    <a:srgbClr val="000000">
                      <a:alpha val="43137"/>
                    </a:srgbClr>
                  </a:outerShdw>
                </a:effectLst>
              </a:rPr>
              <a:t/>
            </a:r>
            <a:br>
              <a:rPr lang="ru-RU" sz="2000" b="1" spc="300" dirty="0" smtClean="0">
                <a:effectLst>
                  <a:outerShdw blurRad="38100" dist="38100" dir="2700000" algn="tl">
                    <a:srgbClr val="000000">
                      <a:alpha val="43137"/>
                    </a:srgbClr>
                  </a:outerShdw>
                </a:effectLst>
              </a:rPr>
            </a:br>
            <a:r>
              <a:rPr lang="ru-RU" sz="2000" b="1" spc="300" dirty="0" smtClean="0">
                <a:effectLst>
                  <a:outerShdw blurRad="38100" dist="38100" dir="2700000" algn="tl">
                    <a:srgbClr val="000000">
                      <a:alpha val="43137"/>
                    </a:srgbClr>
                  </a:outerShdw>
                </a:effectLst>
              </a:rPr>
              <a:t>4. В АССОРТИМЕНТЕ КОНДИТЕРСКИХ ЦЕХОВ </a:t>
            </a:r>
            <a:r>
              <a:rPr lang="ru-RU" sz="2000" b="1" i="1" spc="300" dirty="0" smtClean="0">
                <a:effectLst>
                  <a:outerShdw blurRad="38100" dist="38100" dir="2700000" algn="tl">
                    <a:srgbClr val="000000">
                      <a:alpha val="43137"/>
                    </a:srgbClr>
                  </a:outerShdw>
                </a:effectLst>
              </a:rPr>
              <a:t>ПРИ СТОЛОВЫХ</a:t>
            </a:r>
            <a:r>
              <a:rPr lang="ru-RU" sz="2000" b="1" spc="300" dirty="0" smtClean="0">
                <a:effectLst>
                  <a:outerShdw blurRad="38100" dist="38100" dir="2700000" algn="tl">
                    <a:srgbClr val="000000">
                      <a:alpha val="43137"/>
                    </a:srgbClr>
                  </a:outerShdw>
                </a:effectLst>
              </a:rPr>
              <a:t> ПРЕОБЛАДАЮТ МУЧНЫЕ КУЛИНАРНЫЕ </a:t>
            </a:r>
            <a:r>
              <a:rPr lang="ru-RU" sz="2000" b="1" i="1" spc="300" dirty="0" smtClean="0">
                <a:effectLst>
                  <a:outerShdw blurRad="38100" dist="38100" dir="2700000" algn="tl">
                    <a:srgbClr val="000000">
                      <a:alpha val="43137"/>
                    </a:srgbClr>
                  </a:outerShdw>
                </a:effectLst>
              </a:rPr>
              <a:t>ИЗДЕЛИЯ ИЗ ДРОЖЖЕВОГО ТЕСТА</a:t>
            </a:r>
            <a:r>
              <a:rPr lang="ru-RU" sz="2000" b="1" spc="300" dirty="0" smtClean="0">
                <a:effectLst>
                  <a:outerShdw blurRad="38100" dist="38100" dir="2700000" algn="tl">
                    <a:srgbClr val="000000">
                      <a:alpha val="43137"/>
                    </a:srgbClr>
                  </a:outerShdw>
                </a:effectLst>
              </a:rPr>
              <a:t> – ПИРОГИ, ПИРОЖКИ, КУЛЕБЯКИ, РАССТЕГАИ, ВАТРУШКИ, ПОНЧИКИ. </a:t>
            </a:r>
            <a:br>
              <a:rPr lang="ru-RU" sz="2000" b="1" spc="300" dirty="0" smtClean="0">
                <a:effectLst>
                  <a:outerShdw blurRad="38100" dist="38100" dir="2700000" algn="tl">
                    <a:srgbClr val="000000">
                      <a:alpha val="43137"/>
                    </a:srgbClr>
                  </a:outerShdw>
                </a:effectLst>
              </a:rPr>
            </a:br>
            <a:r>
              <a:rPr lang="ru-RU" sz="2000" b="1" spc="300" dirty="0" smtClean="0">
                <a:effectLst>
                  <a:outerShdw blurRad="38100" dist="38100" dir="2700000" algn="tl">
                    <a:srgbClr val="000000">
                      <a:alpha val="43137"/>
                    </a:srgbClr>
                  </a:outerShdw>
                </a:effectLst>
              </a:rPr>
              <a:t>5. В </a:t>
            </a:r>
            <a:r>
              <a:rPr lang="ru-RU" sz="2000" b="1" i="1" spc="300" dirty="0" smtClean="0">
                <a:effectLst>
                  <a:outerShdw blurRad="38100" dist="38100" dir="2700000" algn="tl">
                    <a:srgbClr val="000000">
                      <a:alpha val="43137"/>
                    </a:srgbClr>
                  </a:outerShdw>
                </a:effectLst>
              </a:rPr>
              <a:t>РЕСТОРАНАХ И КРУПНЫХ КАФЕ</a:t>
            </a:r>
            <a:r>
              <a:rPr lang="ru-RU" sz="2000" b="1" spc="300" dirty="0" smtClean="0">
                <a:effectLst>
                  <a:outerShdw blurRad="38100" dist="38100" dir="2700000" algn="tl">
                    <a:srgbClr val="000000">
                      <a:alpha val="43137"/>
                    </a:srgbClr>
                  </a:outerShdw>
                </a:effectLst>
              </a:rPr>
              <a:t> НАРЯДУ С ПРОСТЫМИ В ИЗГОТОВЛЕНИИ И НЕДОРОГИМИ МУЧНЫМИ КУЛИНАРНЫМИ ИЗДЕЛИЯМИ (ПИРОЖКИ, БЛИНЫ, БЛИНЧИКИ), </a:t>
            </a:r>
            <a:r>
              <a:rPr lang="ru-RU" sz="2000" b="1" i="1" spc="300" dirty="0" smtClean="0">
                <a:effectLst>
                  <a:outerShdw blurRad="38100" dist="38100" dir="2700000" algn="tl">
                    <a:srgbClr val="000000">
                      <a:alpha val="43137"/>
                    </a:srgbClr>
                  </a:outerShdw>
                </a:effectLst>
              </a:rPr>
              <a:t>РЕАЛИЗУЮТ СЛОЖНЫЕ</a:t>
            </a:r>
            <a:r>
              <a:rPr lang="ru-RU" sz="2000" b="1" spc="300" dirty="0" smtClean="0">
                <a:effectLst>
                  <a:outerShdw blurRad="38100" dist="38100" dir="2700000" algn="tl">
                    <a:srgbClr val="000000">
                      <a:alpha val="43137"/>
                    </a:srgbClr>
                  </a:outerShdw>
                </a:effectLst>
              </a:rPr>
              <a:t> И ДОРОГИЕ КОНДИТЕРСКИЕ </a:t>
            </a:r>
            <a:r>
              <a:rPr lang="ru-RU" sz="2000" b="1" i="1" spc="300" dirty="0" smtClean="0">
                <a:effectLst>
                  <a:outerShdw blurRad="38100" dist="38100" dir="2700000" algn="tl">
                    <a:srgbClr val="000000">
                      <a:alpha val="43137"/>
                    </a:srgbClr>
                  </a:outerShdw>
                </a:effectLst>
              </a:rPr>
              <a:t>ИЗДЕЛИЯ </a:t>
            </a:r>
            <a:r>
              <a:rPr lang="ru-RU" sz="2000" b="1" spc="300" dirty="0" smtClean="0">
                <a:effectLst>
                  <a:outerShdw blurRad="38100" dist="38100" dir="2700000" algn="tl">
                    <a:srgbClr val="000000">
                      <a:alpha val="43137"/>
                    </a:srgbClr>
                  </a:outerShdw>
                </a:effectLst>
              </a:rPr>
              <a:t>– ТОРТЫ, ПИРОЖНЫЕ, ПЕЧЕНЬЕ, ДЕСЕРТЫ. </a:t>
            </a:r>
            <a:br>
              <a:rPr lang="ru-RU" sz="2000" b="1" spc="300" dirty="0" smtClean="0">
                <a:effectLst>
                  <a:outerShdw blurRad="38100" dist="38100" dir="2700000" algn="tl">
                    <a:srgbClr val="000000">
                      <a:alpha val="43137"/>
                    </a:srgbClr>
                  </a:outerShdw>
                </a:effectLst>
              </a:rPr>
            </a:br>
            <a:r>
              <a:rPr lang="ru-RU" sz="2000" b="1" spc="300" dirty="0" smtClean="0">
                <a:effectLst>
                  <a:outerShdw blurRad="38100" dist="38100" dir="2700000" algn="tl">
                    <a:srgbClr val="000000">
                      <a:alpha val="43137"/>
                    </a:srgbClr>
                  </a:outerShdw>
                </a:effectLst>
              </a:rPr>
              <a:t>6. В СПЕЦИАЛИЗИРОВАННЫХ ПРЕДПРИЯТИЯХ (ПИРОЖКОВЫХ БЛИННЫХ, ПЫШЕЧНЫХ) АССОРТИМЕНТ ПРОДУКЦИИ, ВЫПУСКАЕМОЙ КОНДИТЕРСКИМИ ЦЕХАМИ, ЯВЛЯЕТСЯ ОСНОВНЫМ И ПОДЧИНЁН ПРОФИЛЮ ПРЕДПРИЯТИЯ. КОНДИТЕРСКИЙ ЦЕХ ЗДЕСЬ ВЫПОЛНЯЕТ ФУНКЦИИ ГОРЯЧЕГО ЦЕХА. ИЗ ОБОРУДОВАНИЯ В ТАКИХ ЦЕХАХ УСТАНАВЛИВАЮТ ФРИТЮРНИЦЫ, ЭЛЕКТРОСКОВОРОДЫ ИЛИ СПЕЦИАЛЬНЫЕ АППАРАТЫ.</a:t>
            </a:r>
            <a:r>
              <a:rPr lang="ru-RU" sz="2800" dirty="0" smtClean="0"/>
              <a:t/>
            </a:r>
            <a:br>
              <a:rPr lang="ru-RU" sz="2800" dirty="0" smtClean="0"/>
            </a:br>
            <a:r>
              <a:rPr lang="ru-RU" sz="2800" dirty="0" smtClean="0"/>
              <a:t> </a:t>
            </a:r>
            <a:br>
              <a:rPr lang="ru-RU" sz="2800" dirty="0" smtClean="0"/>
            </a:br>
            <a:endParaRPr lang="ru-RU"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988840"/>
            <a:ext cx="8640960" cy="3960440"/>
          </a:xfrm>
        </p:spPr>
        <p:style>
          <a:lnRef idx="2">
            <a:schemeClr val="accent2"/>
          </a:lnRef>
          <a:fillRef idx="1">
            <a:schemeClr val="lt1"/>
          </a:fillRef>
          <a:effectRef idx="0">
            <a:schemeClr val="accent2"/>
          </a:effectRef>
          <a:fontRef idx="minor">
            <a:schemeClr val="dk1"/>
          </a:fontRef>
        </p:style>
        <p:txBody>
          <a:bodyPr>
            <a:noAutofit/>
            <a:scene3d>
              <a:camera prst="orthographicFront"/>
              <a:lightRig rig="balanced" dir="t">
                <a:rot lat="0" lon="0" rev="2100000"/>
              </a:lightRig>
            </a:scene3d>
            <a:sp3d extrusionH="57150" prstMaterial="metal">
              <a:bevelT w="38100" h="25400"/>
              <a:contourClr>
                <a:schemeClr val="bg2"/>
              </a:contourClr>
            </a:sp3d>
          </a:bodyPr>
          <a:lstStyle/>
          <a:p>
            <a:pPr lvl="0"/>
            <a:r>
              <a:rPr lang="ru-RU" sz="2400" dirty="0" smtClean="0">
                <a:ln w="50800"/>
                <a:solidFill>
                  <a:schemeClr val="bg1">
                    <a:shade val="50000"/>
                  </a:schemeClr>
                </a:solidFill>
                <a:effectLst/>
              </a:rPr>
              <a:t/>
            </a:r>
            <a:br>
              <a:rPr lang="ru-RU" sz="2400" dirty="0" smtClean="0">
                <a:ln w="50800"/>
                <a:solidFill>
                  <a:schemeClr val="bg1">
                    <a:shade val="50000"/>
                  </a:schemeClr>
                </a:solidFill>
                <a:effectLst/>
              </a:rPr>
            </a:br>
            <a:r>
              <a:rPr lang="ru-RU" sz="2400" dirty="0" smtClean="0">
                <a:ln w="50800"/>
                <a:solidFill>
                  <a:schemeClr val="bg1">
                    <a:shade val="50000"/>
                  </a:schemeClr>
                </a:solidFill>
                <a:effectLst/>
              </a:rPr>
              <a:t>1. ХРАНЕНИЕ И ПОДГОТОВКА СЫРЬЯ (ПРОСЕИВАНИЕ МУКИ, ПОДГОТОВКА ЯИЦ);</a:t>
            </a:r>
            <a:br>
              <a:rPr lang="ru-RU" sz="2400" dirty="0" smtClean="0">
                <a:ln w="50800"/>
                <a:solidFill>
                  <a:schemeClr val="bg1">
                    <a:shade val="50000"/>
                  </a:schemeClr>
                </a:solidFill>
                <a:effectLst/>
              </a:rPr>
            </a:br>
            <a:r>
              <a:rPr lang="ru-RU" sz="2400" dirty="0" smtClean="0">
                <a:ln w="50800"/>
                <a:solidFill>
                  <a:schemeClr val="bg1">
                    <a:shade val="50000"/>
                  </a:schemeClr>
                </a:solidFill>
                <a:effectLst/>
              </a:rPr>
              <a:t>2. ПРИГОТОВЛЕНИЕ И ЗАМЕС ТЕСТА;</a:t>
            </a:r>
            <a:br>
              <a:rPr lang="ru-RU" sz="2400" dirty="0" smtClean="0">
                <a:ln w="50800"/>
                <a:solidFill>
                  <a:schemeClr val="bg1">
                    <a:shade val="50000"/>
                  </a:schemeClr>
                </a:solidFill>
                <a:effectLst/>
              </a:rPr>
            </a:br>
            <a:r>
              <a:rPr lang="ru-RU" sz="2400" dirty="0" smtClean="0">
                <a:ln w="50800"/>
                <a:solidFill>
                  <a:schemeClr val="bg1">
                    <a:shade val="50000"/>
                  </a:schemeClr>
                </a:solidFill>
                <a:effectLst/>
              </a:rPr>
              <a:t>3. РАЗДЕЛКА ТЕСТА И ЕГО  ПОРЦИОНИРОВАНИЕ;</a:t>
            </a:r>
            <a:br>
              <a:rPr lang="ru-RU" sz="2400" dirty="0" smtClean="0">
                <a:ln w="50800"/>
                <a:solidFill>
                  <a:schemeClr val="bg1">
                    <a:shade val="50000"/>
                  </a:schemeClr>
                </a:solidFill>
                <a:effectLst/>
              </a:rPr>
            </a:br>
            <a:r>
              <a:rPr lang="ru-RU" sz="2400" dirty="0" smtClean="0">
                <a:ln w="50800"/>
                <a:solidFill>
                  <a:schemeClr val="bg1">
                    <a:shade val="50000"/>
                  </a:schemeClr>
                </a:solidFill>
                <a:effectLst/>
              </a:rPr>
              <a:t>4. ФОРМОВКА ИЗДЕЛИЙ;</a:t>
            </a:r>
            <a:br>
              <a:rPr lang="ru-RU" sz="2400" dirty="0" smtClean="0">
                <a:ln w="50800"/>
                <a:solidFill>
                  <a:schemeClr val="bg1">
                    <a:shade val="50000"/>
                  </a:schemeClr>
                </a:solidFill>
                <a:effectLst/>
              </a:rPr>
            </a:br>
            <a:r>
              <a:rPr lang="ru-RU" sz="2400" dirty="0" smtClean="0">
                <a:ln w="50800"/>
                <a:solidFill>
                  <a:schemeClr val="bg1">
                    <a:shade val="50000"/>
                  </a:schemeClr>
                </a:solidFill>
                <a:effectLst/>
              </a:rPr>
              <a:t>5. РАССТОЙКА, ВЫПЕЧКА И ОХЛАЖДЕНИЕ ИЗДЕЛИЙ;</a:t>
            </a:r>
            <a:br>
              <a:rPr lang="ru-RU" sz="2400" dirty="0" smtClean="0">
                <a:ln w="50800"/>
                <a:solidFill>
                  <a:schemeClr val="bg1">
                    <a:shade val="50000"/>
                  </a:schemeClr>
                </a:solidFill>
                <a:effectLst/>
              </a:rPr>
            </a:br>
            <a:r>
              <a:rPr lang="ru-RU" sz="2400" dirty="0" smtClean="0">
                <a:ln w="50800"/>
                <a:solidFill>
                  <a:schemeClr val="bg1">
                    <a:shade val="50000"/>
                  </a:schemeClr>
                </a:solidFill>
                <a:effectLst/>
              </a:rPr>
              <a:t>6. ПРИГОТОВЛЕНИЕ ОТДЕЛОЧНЫХ ПОЛУФАБРИКАТОВ ( КРЕМОВ, СИРОПОВ, ПОМАДОК);</a:t>
            </a:r>
            <a:br>
              <a:rPr lang="ru-RU" sz="2400" dirty="0" smtClean="0">
                <a:ln w="50800"/>
                <a:solidFill>
                  <a:schemeClr val="bg1">
                    <a:shade val="50000"/>
                  </a:schemeClr>
                </a:solidFill>
                <a:effectLst/>
              </a:rPr>
            </a:br>
            <a:r>
              <a:rPr lang="ru-RU" sz="2400" dirty="0" smtClean="0">
                <a:ln w="50800"/>
                <a:solidFill>
                  <a:schemeClr val="bg1">
                    <a:shade val="50000"/>
                  </a:schemeClr>
                </a:solidFill>
                <a:effectLst/>
              </a:rPr>
              <a:t>7. ОТДЕЛКА ИЗДЕЛИЙ.</a:t>
            </a:r>
            <a:br>
              <a:rPr lang="ru-RU" sz="2400" dirty="0" smtClean="0">
                <a:ln w="50800"/>
                <a:solidFill>
                  <a:schemeClr val="bg1">
                    <a:shade val="50000"/>
                  </a:schemeClr>
                </a:solidFill>
                <a:effectLst/>
              </a:rPr>
            </a:br>
            <a:endParaRPr lang="ru-RU" sz="2400" dirty="0">
              <a:ln w="50800"/>
              <a:solidFill>
                <a:schemeClr val="bg1">
                  <a:shade val="50000"/>
                </a:schemeClr>
              </a:solidFill>
              <a:effectLst/>
            </a:endParaRPr>
          </a:p>
        </p:txBody>
      </p:sp>
      <p:sp>
        <p:nvSpPr>
          <p:cNvPr id="3" name="Текст 2"/>
          <p:cNvSpPr>
            <a:spLocks noGrp="1"/>
          </p:cNvSpPr>
          <p:nvPr>
            <p:ph type="body" idx="1"/>
          </p:nvPr>
        </p:nvSpPr>
        <p:spPr>
          <a:xfrm>
            <a:off x="251520" y="332656"/>
            <a:ext cx="8640960" cy="1512168"/>
          </a:xfrm>
        </p:spPr>
        <p:style>
          <a:lnRef idx="2">
            <a:schemeClr val="accent1"/>
          </a:lnRef>
          <a:fillRef idx="1">
            <a:schemeClr val="lt1"/>
          </a:fillRef>
          <a:effectRef idx="0">
            <a:schemeClr val="accent1"/>
          </a:effectRef>
          <a:fontRef idx="minor">
            <a:schemeClr val="dk1"/>
          </a:fontRef>
        </p:style>
        <p:txBody>
          <a:bodyPr>
            <a:normAutofit lnSpcReduction="10000"/>
          </a:bodyPr>
          <a:lstStyle/>
          <a:p>
            <a:endPar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ru-RU" sz="2400" b="1" spc="3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ТЕХНОЛОГИЧЕСКИЙ ПРОЦЕСС ИЗГОТОВЛЕНИЯ МУЧНЫХ КОНДИТЕРСКИХ ИЗДЕЛИЙ СОСТОИТ ИЗ СЛЕДУЮЩИХ СТАДИЙ:</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effectLst>
                  <a:outerShdw blurRad="38100" dist="38100" dir="2700000" algn="tl">
                    <a:srgbClr val="000000">
                      <a:alpha val="43137"/>
                    </a:srgbClr>
                  </a:outerShdw>
                </a:effectLst>
              </a:rPr>
              <a:t>МАШИНЫ ДЛЯ РАСКАТКИ ТЕСТА</a:t>
            </a:r>
            <a:endParaRPr lang="ru-RU" b="1" dirty="0">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395536" y="5805264"/>
            <a:ext cx="4040188" cy="838200"/>
          </a:xfrm>
        </p:spPr>
        <p:style>
          <a:lnRef idx="2">
            <a:schemeClr val="accent1"/>
          </a:lnRef>
          <a:fillRef idx="1">
            <a:schemeClr val="lt1"/>
          </a:fillRef>
          <a:effectRef idx="0">
            <a:schemeClr val="accent1"/>
          </a:effectRef>
          <a:fontRef idx="minor">
            <a:schemeClr val="dk1"/>
          </a:fontRef>
        </p:style>
        <p:txBody>
          <a:bodyPr/>
          <a:lstStyle/>
          <a:p>
            <a:pPr algn="ctr"/>
            <a:r>
              <a:rPr lang="ru-RU" dirty="0" smtClean="0"/>
              <a:t>НАПОЛЬНАЯ </a:t>
            </a:r>
            <a:endParaRPr lang="ru-RU" dirty="0"/>
          </a:p>
        </p:txBody>
      </p:sp>
      <p:sp>
        <p:nvSpPr>
          <p:cNvPr id="4" name="Текст 3"/>
          <p:cNvSpPr>
            <a:spLocks noGrp="1"/>
          </p:cNvSpPr>
          <p:nvPr>
            <p:ph type="body" sz="half" idx="3"/>
          </p:nvPr>
        </p:nvSpPr>
        <p:spPr>
          <a:xfrm>
            <a:off x="5076056" y="5733256"/>
            <a:ext cx="3682752" cy="838200"/>
          </a:xfrm>
        </p:spPr>
        <p:style>
          <a:lnRef idx="2">
            <a:schemeClr val="accent2"/>
          </a:lnRef>
          <a:fillRef idx="1">
            <a:schemeClr val="lt1"/>
          </a:fillRef>
          <a:effectRef idx="0">
            <a:schemeClr val="accent2"/>
          </a:effectRef>
          <a:fontRef idx="minor">
            <a:schemeClr val="dk1"/>
          </a:fontRef>
        </p:style>
        <p:txBody>
          <a:bodyPr>
            <a:normAutofit/>
          </a:bodyPr>
          <a:lstStyle/>
          <a:p>
            <a:pPr algn="ctr"/>
            <a:r>
              <a:rPr lang="ru-RU" dirty="0" smtClean="0"/>
              <a:t>НАСТОЛЬНАЯ ДЛЯ ПИЦЦЫ</a:t>
            </a:r>
            <a:endParaRPr lang="ru-RU" dirty="0"/>
          </a:p>
        </p:txBody>
      </p:sp>
      <p:pic>
        <p:nvPicPr>
          <p:cNvPr id="3074" name="Picture 2" descr="C:\Users\User\Desktop\Александра\Изображения\Оборудование\Тестораскаточная машина (3).jpg"/>
          <p:cNvPicPr>
            <a:picLocks noGrp="1" noChangeAspect="1" noChangeArrowheads="1"/>
          </p:cNvPicPr>
          <p:nvPr>
            <p:ph sz="quarter" idx="2"/>
          </p:nvPr>
        </p:nvPicPr>
        <p:blipFill>
          <a:blip r:embed="rId2" cstate="print"/>
          <a:srcRect/>
          <a:stretch>
            <a:fillRect/>
          </a:stretch>
        </p:blipFill>
        <p:spPr bwMode="auto">
          <a:xfrm>
            <a:off x="248007" y="2276872"/>
            <a:ext cx="4808567" cy="315441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3075" name="Picture 3" descr="C:\Users\User\Desktop\Александра\Изображения\Оборудование\Машина для пиццы.jpg"/>
          <p:cNvPicPr>
            <a:picLocks noGrp="1" noChangeAspect="1" noChangeArrowheads="1"/>
          </p:cNvPicPr>
          <p:nvPr>
            <p:ph sz="quarter" idx="4"/>
          </p:nvPr>
        </p:nvPicPr>
        <p:blipFill>
          <a:blip r:embed="rId3" cstate="email"/>
          <a:srcRect/>
          <a:stretch>
            <a:fillRect/>
          </a:stretch>
        </p:blipFill>
        <p:spPr bwMode="auto">
          <a:xfrm>
            <a:off x="5652120" y="1916832"/>
            <a:ext cx="3024336" cy="350942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988840"/>
            <a:ext cx="8424936" cy="4680520"/>
          </a:xfrm>
        </p:spPr>
        <p:style>
          <a:lnRef idx="2">
            <a:schemeClr val="accent1"/>
          </a:lnRef>
          <a:fillRef idx="1">
            <a:schemeClr val="lt1"/>
          </a:fillRef>
          <a:effectRef idx="0">
            <a:schemeClr val="accent1"/>
          </a:effectRef>
          <a:fontRef idx="minor">
            <a:schemeClr val="dk1"/>
          </a:fontRef>
        </p:style>
        <p:txBody>
          <a:bodyPr>
            <a:normAutofit fontScale="90000"/>
            <a:scene3d>
              <a:camera prst="orthographicFront"/>
              <a:lightRig rig="balanced" dir="t">
                <a:rot lat="0" lon="0" rev="2100000"/>
              </a:lightRig>
            </a:scene3d>
            <a:sp3d extrusionH="57150" prstMaterial="metal">
              <a:bevelT w="38100" h="25400"/>
              <a:contourClr>
                <a:schemeClr val="bg2"/>
              </a:contourClr>
            </a:sp3d>
          </a:bodyPr>
          <a:lstStyle/>
          <a:p>
            <a:pPr lvl="0"/>
            <a:r>
              <a:rPr lang="ru-RU" sz="2000" dirty="0" smtClean="0">
                <a:ln w="50800"/>
                <a:solidFill>
                  <a:schemeClr val="bg1">
                    <a:shade val="50000"/>
                  </a:schemeClr>
                </a:solidFill>
                <a:effectLst/>
              </a:rPr>
              <a:t>1</a:t>
            </a:r>
            <a:r>
              <a:rPr lang="ru-RU" sz="2400" dirty="0" smtClean="0">
                <a:ln w="50800"/>
                <a:solidFill>
                  <a:schemeClr val="bg1">
                    <a:shade val="50000"/>
                  </a:schemeClr>
                </a:solidFill>
                <a:effectLst/>
              </a:rPr>
              <a:t>. КЛАДОВАЯ И ХОЛОДИЛЬНАЯ КАМЕРА СУТОЧНОГО     ХРАНЕНИЯ ПРОДУКТОВ</a:t>
            </a:r>
            <a:br>
              <a:rPr lang="ru-RU" sz="2400" dirty="0" smtClean="0">
                <a:ln w="50800"/>
                <a:solidFill>
                  <a:schemeClr val="bg1">
                    <a:shade val="50000"/>
                  </a:schemeClr>
                </a:solidFill>
                <a:effectLst/>
              </a:rPr>
            </a:br>
            <a:r>
              <a:rPr lang="ru-RU" sz="2400" dirty="0" smtClean="0">
                <a:ln w="50800"/>
                <a:solidFill>
                  <a:schemeClr val="bg1">
                    <a:shade val="50000"/>
                  </a:schemeClr>
                </a:solidFill>
                <a:effectLst/>
              </a:rPr>
              <a:t>2. ПОМЕЩЕНИЕ  ДЛЯ ОБРАБОТКИ ЯИЦ</a:t>
            </a:r>
            <a:br>
              <a:rPr lang="ru-RU" sz="2400" dirty="0" smtClean="0">
                <a:ln w="50800"/>
                <a:solidFill>
                  <a:schemeClr val="bg1">
                    <a:shade val="50000"/>
                  </a:schemeClr>
                </a:solidFill>
                <a:effectLst/>
              </a:rPr>
            </a:br>
            <a:r>
              <a:rPr lang="ru-RU" sz="2400" dirty="0" smtClean="0">
                <a:ln w="50800"/>
                <a:solidFill>
                  <a:schemeClr val="bg1">
                    <a:shade val="50000"/>
                  </a:schemeClr>
                </a:solidFill>
                <a:effectLst/>
              </a:rPr>
              <a:t>3. ПОМЕЩЕНИЯ  ДЛЯ ПРОСЕИВАНИЯ МУКИ, ЗАМЕСА И БРОЖЕНИЯ ТЕСТА, РАЗДЕЛКИ, РАСТОЙКИ И ВЫПЕЧКИ КОНДИТЕРСКИХ ИЗДЕЛИЙ, ПРИГОТОВЛЕНИЯ ОТДЕЛОЧНЫХ ПОЛУФАБРИКАТОВ, ОТДЕЛКИ КОНДИТЕРСКИХ ИЗДЕЛИЙ</a:t>
            </a:r>
            <a:br>
              <a:rPr lang="ru-RU" sz="2400" dirty="0" smtClean="0">
                <a:ln w="50800"/>
                <a:solidFill>
                  <a:schemeClr val="bg1">
                    <a:shade val="50000"/>
                  </a:schemeClr>
                </a:solidFill>
                <a:effectLst/>
              </a:rPr>
            </a:br>
            <a:r>
              <a:rPr lang="ru-RU" sz="2400" dirty="0" smtClean="0">
                <a:ln w="50800"/>
                <a:solidFill>
                  <a:schemeClr val="bg1">
                    <a:shade val="50000"/>
                  </a:schemeClr>
                </a:solidFill>
                <a:effectLst/>
              </a:rPr>
              <a:t>4. МОЕЧНАЯ ПОСУДЫ, ТАРЫ ИНВЕНТАРЯ</a:t>
            </a:r>
            <a:br>
              <a:rPr lang="ru-RU" sz="2400" dirty="0" smtClean="0">
                <a:ln w="50800"/>
                <a:solidFill>
                  <a:schemeClr val="bg1">
                    <a:shade val="50000"/>
                  </a:schemeClr>
                </a:solidFill>
                <a:effectLst/>
              </a:rPr>
            </a:br>
            <a:r>
              <a:rPr lang="ru-RU" sz="2400" dirty="0" smtClean="0">
                <a:ln w="50800"/>
                <a:solidFill>
                  <a:schemeClr val="bg1">
                    <a:shade val="50000"/>
                  </a:schemeClr>
                </a:solidFill>
                <a:effectLst/>
              </a:rPr>
              <a:t>5. КЛАДОВАЯ И ОХЛАЖДАЕМАЯ КАМЕРА ГОТОВЫХ КОНДИТЕРСКИХ ИЗДЕЛИЙ</a:t>
            </a:r>
            <a:br>
              <a:rPr lang="ru-RU" sz="2400" dirty="0" smtClean="0">
                <a:ln w="50800"/>
                <a:solidFill>
                  <a:schemeClr val="bg1">
                    <a:shade val="50000"/>
                  </a:schemeClr>
                </a:solidFill>
                <a:effectLst/>
              </a:rPr>
            </a:br>
            <a:r>
              <a:rPr lang="ru-RU" sz="2400" dirty="0" smtClean="0">
                <a:ln w="50800"/>
                <a:solidFill>
                  <a:schemeClr val="bg1">
                    <a:shade val="50000"/>
                  </a:schemeClr>
                </a:solidFill>
                <a:effectLst/>
              </a:rPr>
              <a:t>6. КОМНАТА НАЧАЛЬНИКА ЦЕХА</a:t>
            </a:r>
            <a:br>
              <a:rPr lang="ru-RU" sz="2400" dirty="0" smtClean="0">
                <a:ln w="50800"/>
                <a:solidFill>
                  <a:schemeClr val="bg1">
                    <a:shade val="50000"/>
                  </a:schemeClr>
                </a:solidFill>
                <a:effectLst/>
              </a:rPr>
            </a:br>
            <a:r>
              <a:rPr lang="ru-RU" sz="2400" dirty="0" smtClean="0">
                <a:ln w="50800"/>
                <a:solidFill>
                  <a:schemeClr val="bg1">
                    <a:shade val="50000"/>
                  </a:schemeClr>
                </a:solidFill>
                <a:effectLst/>
              </a:rPr>
              <a:t>7. ЭКСПЕДИЦИЯ</a:t>
            </a:r>
            <a:endParaRPr lang="ru-RU" sz="2400" dirty="0">
              <a:ln w="50800"/>
              <a:solidFill>
                <a:schemeClr val="bg1">
                  <a:shade val="50000"/>
                </a:schemeClr>
              </a:solidFill>
              <a:effectLst/>
            </a:endParaRPr>
          </a:p>
        </p:txBody>
      </p:sp>
      <p:sp>
        <p:nvSpPr>
          <p:cNvPr id="3" name="Текст 2"/>
          <p:cNvSpPr>
            <a:spLocks noGrp="1"/>
          </p:cNvSpPr>
          <p:nvPr>
            <p:ph type="body" idx="1"/>
          </p:nvPr>
        </p:nvSpPr>
        <p:spPr>
          <a:xfrm>
            <a:off x="179512" y="260648"/>
            <a:ext cx="8424936" cy="1584176"/>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lgn="ctr"/>
            <a:endParaRPr lang="ru-RU" sz="2800" b="1" spc="3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ru-RU" sz="2800" b="1" spc="3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ru-RU" sz="3600" b="1" spc="3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КОНДИТЕРСКИЕ ЦЕХА БОЛЬШОЙ МОЩНОСТИ ПРЕДУСМАТРИВАЮТ СЛЕДУЮЩИЙ СОСТАВ ПОМЕЩЕНИЙ:</a:t>
            </a:r>
          </a:p>
          <a:p>
            <a:pPr algn="ctr"/>
            <a:endParaRPr lang="ru-RU"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496944" cy="1143000"/>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ru-RU" b="1" dirty="0" smtClean="0"/>
              <a:t/>
            </a:r>
            <a:br>
              <a:rPr lang="ru-RU" b="1" dirty="0" smtClean="0"/>
            </a:br>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ХАРАКТЕРИСТИКА РАБОЧИХ МЕСТ</a:t>
            </a:r>
            <a:r>
              <a:rPr lang="ru-RU" dirty="0" smtClean="0"/>
              <a:t/>
            </a:r>
            <a:br>
              <a:rPr lang="ru-RU" dirty="0" smtClean="0"/>
            </a:br>
            <a:endParaRPr lang="ru-RU" dirty="0"/>
          </a:p>
        </p:txBody>
      </p:sp>
      <p:sp>
        <p:nvSpPr>
          <p:cNvPr id="3" name="Содержимое 2"/>
          <p:cNvSpPr>
            <a:spLocks noGrp="1"/>
          </p:cNvSpPr>
          <p:nvPr>
            <p:ph idx="1"/>
          </p:nvPr>
        </p:nvSpPr>
        <p:spPr>
          <a:xfrm>
            <a:off x="251520" y="1556792"/>
            <a:ext cx="8496944" cy="4968552"/>
          </a:xfrm>
        </p:spPr>
        <p:style>
          <a:lnRef idx="2">
            <a:schemeClr val="accent1"/>
          </a:lnRef>
          <a:fillRef idx="1">
            <a:schemeClr val="lt1"/>
          </a:fillRef>
          <a:effectRef idx="0">
            <a:schemeClr val="accent1"/>
          </a:effectRef>
          <a:fontRef idx="minor">
            <a:schemeClr val="dk1"/>
          </a:fontRef>
        </p:style>
        <p:txBody>
          <a:bodyPr>
            <a:noAutofit/>
            <a:scene3d>
              <a:camera prst="orthographicFront"/>
              <a:lightRig rig="balanced" dir="t">
                <a:rot lat="0" lon="0" rev="2100000"/>
              </a:lightRig>
            </a:scene3d>
            <a:sp3d extrusionH="57150" prstMaterial="metal">
              <a:bevelT w="38100" h="25400"/>
              <a:contourClr>
                <a:schemeClr val="bg2"/>
              </a:contourClr>
            </a:sp3d>
          </a:bodyPr>
          <a:lstStyle/>
          <a:p>
            <a:r>
              <a:rPr lang="ru-RU" sz="2400" b="1" dirty="0" smtClean="0">
                <a:ln w="50800"/>
                <a:solidFill>
                  <a:schemeClr val="bg1">
                    <a:shade val="50000"/>
                  </a:schemeClr>
                </a:solidFill>
              </a:rPr>
              <a:t>БОЛЬШОЕ ЗНАЧЕНИЕ ДЛЯ УСПЕШНОЙ РАБОТЫ КОНДИТЕРСКОГО ЦЕХА ИМЕЕТ ПРАВИЛЬНАЯ ОРГАНИЗАЦИЯ РАБОЧИХ МЕСТ.</a:t>
            </a:r>
          </a:p>
          <a:p>
            <a:r>
              <a:rPr lang="ru-RU" sz="2400" b="1" dirty="0" smtClean="0">
                <a:ln w="50800"/>
                <a:solidFill>
                  <a:schemeClr val="bg1">
                    <a:shade val="50000"/>
                  </a:schemeClr>
                </a:solidFill>
              </a:rPr>
              <a:t>РАЦИОНАЛЬНАЯ ОРГАНИЗАЦИЯ КАЖДОГО РАБОЧЕГО МЕСТА ПОЗВОЛЯЕТ НАИБОЛЕЕ ЭФФЕКТИВНО ИСПОЛЬЗОВАТЬ:</a:t>
            </a:r>
          </a:p>
          <a:p>
            <a:pPr lvl="0">
              <a:buFont typeface="Wingdings" pitchFamily="2" charset="2"/>
              <a:buChar char="Ø"/>
            </a:pPr>
            <a:r>
              <a:rPr lang="ru-RU" sz="2400" b="1" dirty="0" smtClean="0">
                <a:ln w="50800"/>
                <a:solidFill>
                  <a:schemeClr val="bg1">
                    <a:shade val="50000"/>
                  </a:schemeClr>
                </a:solidFill>
              </a:rPr>
              <a:t>ВРЕМЯ КОНДИТЕРОВ</a:t>
            </a:r>
          </a:p>
          <a:p>
            <a:pPr lvl="0">
              <a:buFont typeface="Wingdings" pitchFamily="2" charset="2"/>
              <a:buChar char="Ø"/>
            </a:pPr>
            <a:r>
              <a:rPr lang="ru-RU" sz="2400" b="1" dirty="0" smtClean="0">
                <a:ln w="50800"/>
                <a:solidFill>
                  <a:schemeClr val="bg1">
                    <a:shade val="50000"/>
                  </a:schemeClr>
                </a:solidFill>
              </a:rPr>
              <a:t>ПОВЫСИТЬ ПРОИЗВОДИТЕЛЬНОСТЬ ТРУДА РАБОТНИКОВ</a:t>
            </a:r>
          </a:p>
          <a:p>
            <a:pPr lvl="0">
              <a:buFont typeface="Wingdings" pitchFamily="2" charset="2"/>
              <a:buChar char="Ø"/>
            </a:pPr>
            <a:r>
              <a:rPr lang="ru-RU" sz="2400" b="1" dirty="0" smtClean="0">
                <a:ln w="50800"/>
                <a:solidFill>
                  <a:schemeClr val="bg1">
                    <a:shade val="50000"/>
                  </a:schemeClr>
                </a:solidFill>
              </a:rPr>
              <a:t>УЛУЧШИТЬ ОБРАБОТКУ СЫРЬЯ, КАЧЕСТВО ВЫПУСКАЕМЫХ ИЗДЕЛИЙ</a:t>
            </a:r>
          </a:p>
          <a:p>
            <a:pPr lvl="0">
              <a:buFont typeface="Wingdings" pitchFamily="2" charset="2"/>
              <a:buChar char="Ø"/>
            </a:pPr>
            <a:r>
              <a:rPr lang="ru-RU" sz="2400" b="1" dirty="0" smtClean="0">
                <a:ln w="50800"/>
                <a:solidFill>
                  <a:schemeClr val="bg1">
                    <a:shade val="50000"/>
                  </a:schemeClr>
                </a:solidFill>
              </a:rPr>
              <a:t>ПОВЫСИТЬ УРОВЕНЬ ОБСЛУЖИВАНИЯ</a:t>
            </a:r>
          </a:p>
          <a:p>
            <a:endParaRPr lang="ru-RU" sz="2000" b="1" dirty="0">
              <a:ln w="50800"/>
              <a:solidFill>
                <a:schemeClr val="bg1">
                  <a:shade val="5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200" b="1" spc="300" dirty="0" smtClean="0">
                <a:effectLst>
                  <a:outerShdw blurRad="38100" dist="38100" dir="2700000" algn="tl">
                    <a:srgbClr val="000000">
                      <a:alpha val="43137"/>
                    </a:srgbClr>
                  </a:outerShdw>
                </a:effectLst>
              </a:rPr>
              <a:t>РУЧНЫЕ МИКСЕРЫ ДЛЯ ВЗБИВАНИЯ И ПЕРЕМЕШИВАНИЯ ПРОДУКТОВ</a:t>
            </a:r>
            <a:endParaRPr lang="ru-RU" sz="3200" b="1" spc="300" dirty="0">
              <a:effectLst>
                <a:outerShdw blurRad="38100" dist="38100" dir="2700000" algn="tl">
                  <a:srgbClr val="000000">
                    <a:alpha val="43137"/>
                  </a:srgbClr>
                </a:outerShdw>
              </a:effectLst>
            </a:endParaRPr>
          </a:p>
        </p:txBody>
      </p:sp>
      <p:pic>
        <p:nvPicPr>
          <p:cNvPr id="2050" name="Picture 2" descr="C:\Users\User\Desktop\Александра\Изображения\Оборудование\Ручной миксер (1).jpg"/>
          <p:cNvPicPr>
            <a:picLocks noGrp="1" noChangeAspect="1" noChangeArrowheads="1"/>
          </p:cNvPicPr>
          <p:nvPr>
            <p:ph sz="half" idx="1"/>
          </p:nvPr>
        </p:nvPicPr>
        <p:blipFill>
          <a:blip r:embed="rId2" cstate="print"/>
          <a:srcRect/>
          <a:stretch>
            <a:fillRect/>
          </a:stretch>
        </p:blipFill>
        <p:spPr bwMode="auto">
          <a:xfrm>
            <a:off x="611560" y="2204865"/>
            <a:ext cx="3960440" cy="381642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2051" name="Picture 3" descr="C:\Users\User\Desktop\Александра\Изображения\Оборудование\Ручной миксер (2).jpg"/>
          <p:cNvPicPr>
            <a:picLocks noGrp="1" noChangeAspect="1" noChangeArrowheads="1"/>
          </p:cNvPicPr>
          <p:nvPr>
            <p:ph sz="half" idx="2"/>
          </p:nvPr>
        </p:nvPicPr>
        <p:blipFill>
          <a:blip r:embed="rId3" cstate="email"/>
          <a:srcRect/>
          <a:stretch>
            <a:fillRect/>
          </a:stretch>
        </p:blipFill>
        <p:spPr bwMode="auto">
          <a:xfrm>
            <a:off x="5508104" y="1988840"/>
            <a:ext cx="2304256" cy="400588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User\Desktop\Александра\Документы\Тесто\Изображения\Изображение (244_.jpg"/>
          <p:cNvPicPr>
            <a:picLocks noChangeAspect="1" noChangeArrowheads="1"/>
          </p:cNvPicPr>
          <p:nvPr/>
        </p:nvPicPr>
        <p:blipFill>
          <a:blip r:embed="rId2" cstate="print"/>
          <a:srcRect/>
          <a:stretch>
            <a:fillRect/>
          </a:stretch>
        </p:blipFill>
        <p:spPr bwMode="auto">
          <a:xfrm>
            <a:off x="443541" y="296652"/>
            <a:ext cx="8304923" cy="622869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12968" cy="1143000"/>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РАБОЧИЕ МЕСТА КОНДИТЕРСКОГО ЦЕХА</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Содержимое 2"/>
          <p:cNvSpPr>
            <a:spLocks noGrp="1"/>
          </p:cNvSpPr>
          <p:nvPr>
            <p:ph idx="1"/>
          </p:nvPr>
        </p:nvSpPr>
        <p:spPr>
          <a:xfrm>
            <a:off x="179512" y="1600200"/>
            <a:ext cx="8712968" cy="5069160"/>
          </a:xfrm>
        </p:spPr>
        <p:style>
          <a:lnRef idx="2">
            <a:schemeClr val="accent1"/>
          </a:lnRef>
          <a:fillRef idx="1">
            <a:schemeClr val="lt1"/>
          </a:fillRef>
          <a:effectRef idx="0">
            <a:schemeClr val="accent1"/>
          </a:effectRef>
          <a:fontRef idx="minor">
            <a:schemeClr val="dk1"/>
          </a:fontRef>
        </p:style>
        <p:txBody>
          <a:bodyPr>
            <a:normAutofit fontScale="92500" lnSpcReduction="10000"/>
            <a:scene3d>
              <a:camera prst="orthographicFront"/>
              <a:lightRig rig="balanced" dir="t">
                <a:rot lat="0" lon="0" rev="2100000"/>
              </a:lightRig>
            </a:scene3d>
            <a:sp3d extrusionH="57150" prstMaterial="metal">
              <a:bevelT w="38100" h="25400"/>
              <a:contourClr>
                <a:schemeClr val="bg2"/>
              </a:contourClr>
            </a:sp3d>
          </a:bodyPr>
          <a:lstStyle/>
          <a:p>
            <a:r>
              <a:rPr lang="ru-RU" sz="2400" b="1" dirty="0" smtClean="0">
                <a:ln w="50800"/>
                <a:solidFill>
                  <a:schemeClr val="bg1">
                    <a:shade val="50000"/>
                  </a:schemeClr>
                </a:solidFill>
              </a:rPr>
              <a:t>РАБОЧЕЕ МЕСТО ДЛЯ ПРОСЕИВАНИЯ МУКИ</a:t>
            </a:r>
          </a:p>
          <a:p>
            <a:r>
              <a:rPr lang="ru-RU" sz="2400" b="1" dirty="0" smtClean="0">
                <a:ln w="50800"/>
                <a:solidFill>
                  <a:schemeClr val="bg1">
                    <a:shade val="50000"/>
                  </a:schemeClr>
                </a:solidFill>
              </a:rPr>
              <a:t>РАБОЧЕЕ МЕСТО ДЛЯ ПОДГОТОВКИ ПРОДУКТОВ</a:t>
            </a:r>
          </a:p>
          <a:p>
            <a:r>
              <a:rPr lang="ru-RU" sz="2400" b="1" dirty="0" smtClean="0">
                <a:ln w="50800"/>
                <a:solidFill>
                  <a:schemeClr val="bg1">
                    <a:shade val="50000"/>
                  </a:schemeClr>
                </a:solidFill>
              </a:rPr>
              <a:t>РАБОЧЕЕ МЕСТО ДЛЯ ПРИГОТОВЛЕНИЯ ТЕСТА</a:t>
            </a:r>
          </a:p>
          <a:p>
            <a:r>
              <a:rPr lang="ru-RU" sz="2400" b="1" dirty="0" smtClean="0">
                <a:ln w="50800"/>
                <a:solidFill>
                  <a:schemeClr val="bg1">
                    <a:shade val="50000"/>
                  </a:schemeClr>
                </a:solidFill>
              </a:rPr>
              <a:t>РАБОЧЕЕ МЕСТО ДЛЯ ДОЗИРОВКИ, РАСКАТКИ ТЕСТА И ФОРМОВКИ ИЗДЕЛИЙ</a:t>
            </a:r>
          </a:p>
          <a:p>
            <a:r>
              <a:rPr lang="ru-RU" sz="2400" b="1" dirty="0" smtClean="0">
                <a:ln w="50800"/>
                <a:solidFill>
                  <a:schemeClr val="bg1">
                    <a:shade val="50000"/>
                  </a:schemeClr>
                </a:solidFill>
              </a:rPr>
              <a:t>РАБОЧЕЕ МЕСТО ДЛЯ РАСКАТКИ СЛОЁНОГО ИЛИ ПЕСОЧНОГО ТЕСТА</a:t>
            </a:r>
          </a:p>
          <a:p>
            <a:r>
              <a:rPr lang="ru-RU" sz="2400" b="1" dirty="0" smtClean="0">
                <a:ln w="50800"/>
                <a:solidFill>
                  <a:schemeClr val="bg1">
                    <a:shade val="50000"/>
                  </a:schemeClr>
                </a:solidFill>
              </a:rPr>
              <a:t>РАБОЧИЕ МЕСТА ДЛЯ ПРИГОТОВЛЕНИЯ ФАРШЕЙ, НАЧИНОК И ПОМАДЫ</a:t>
            </a:r>
          </a:p>
          <a:p>
            <a:r>
              <a:rPr lang="ru-RU" sz="2400" b="1" dirty="0" smtClean="0">
                <a:ln w="50800"/>
                <a:solidFill>
                  <a:schemeClr val="bg1">
                    <a:shade val="50000"/>
                  </a:schemeClr>
                </a:solidFill>
              </a:rPr>
              <a:t>РАБОЧЕЕ МЕСТО ДЛЯ ВЫПЕЧКИ ИЗДЕЛИЙ</a:t>
            </a:r>
          </a:p>
          <a:p>
            <a:r>
              <a:rPr lang="ru-RU" sz="2400" b="1" dirty="0" smtClean="0">
                <a:ln w="50800"/>
                <a:solidFill>
                  <a:schemeClr val="bg1">
                    <a:shade val="50000"/>
                  </a:schemeClr>
                </a:solidFill>
              </a:rPr>
              <a:t>РАБОЧЕЕ МЕСТО ДЛЯ ЖАРКИ ПИРОЖКОВ, ПОНЧИКОВ, ХВОРОСТА</a:t>
            </a:r>
          </a:p>
          <a:p>
            <a:r>
              <a:rPr lang="ru-RU" sz="2400" b="1" dirty="0" smtClean="0">
                <a:ln w="50800"/>
                <a:solidFill>
                  <a:schemeClr val="bg1">
                    <a:shade val="50000"/>
                  </a:schemeClr>
                </a:solidFill>
              </a:rPr>
              <a:t>РАБОЧЕЕ МЕСТО ДЛЯ ПРИГОТОВЛЕНИЯ ИЗДЕЛИЙ С КРЕМОМ</a:t>
            </a:r>
          </a:p>
          <a:p>
            <a:endParaRPr lang="ru-RU" b="1" dirty="0">
              <a:ln w="50800"/>
              <a:solidFill>
                <a:schemeClr val="bg1">
                  <a:shade val="5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43608" y="0"/>
            <a:ext cx="8100392" cy="908720"/>
          </a:xfrm>
        </p:spPr>
        <p:txBody>
          <a:bodyPr>
            <a:normAutofit fontScale="90000"/>
          </a:bodyPr>
          <a:lstStyle/>
          <a:p>
            <a:r>
              <a:rPr lang="ru-RU" sz="5400" b="1" spc="600" dirty="0" smtClean="0"/>
              <a:t>источники</a:t>
            </a:r>
            <a:endParaRPr lang="ru-RU" sz="5400" b="1" spc="600" dirty="0"/>
          </a:p>
        </p:txBody>
      </p:sp>
      <p:sp>
        <p:nvSpPr>
          <p:cNvPr id="4" name="Содержимое 3"/>
          <p:cNvSpPr>
            <a:spLocks noGrp="1"/>
          </p:cNvSpPr>
          <p:nvPr>
            <p:ph idx="1"/>
          </p:nvPr>
        </p:nvSpPr>
        <p:spPr>
          <a:xfrm>
            <a:off x="1043608" y="908720"/>
            <a:ext cx="8100392" cy="5949280"/>
          </a:xfrm>
        </p:spPr>
        <p:style>
          <a:lnRef idx="1">
            <a:schemeClr val="accent6"/>
          </a:lnRef>
          <a:fillRef idx="2">
            <a:schemeClr val="accent6"/>
          </a:fillRef>
          <a:effectRef idx="1">
            <a:schemeClr val="accent6"/>
          </a:effectRef>
          <a:fontRef idx="minor">
            <a:schemeClr val="dk1"/>
          </a:fontRef>
        </p:style>
        <p:txBody>
          <a:bodyPr anchor="ctr">
            <a:noAutofit/>
          </a:bodyPr>
          <a:lstStyle/>
          <a:p>
            <a:r>
              <a:rPr lang="ru-RU" sz="1800" dirty="0" smtClean="0">
                <a:latin typeface="Times New Roman" pitchFamily="18" charset="0"/>
                <a:cs typeface="Times New Roman" pitchFamily="18" charset="0"/>
              </a:rPr>
              <a:t>Крылов Е. С. Электромеханическое оборудование / Е. С. Крылов. – М.: ЗАО «Издательский дом «Ресторанные ведомости», 2005. – 160 с.</a:t>
            </a:r>
          </a:p>
          <a:p>
            <a:r>
              <a:rPr lang="ru-RU" sz="1800" dirty="0" err="1" smtClean="0">
                <a:latin typeface="Times New Roman" pitchFamily="18" charset="0"/>
                <a:cs typeface="Times New Roman" pitchFamily="18" charset="0"/>
              </a:rPr>
              <a:t>Золин</a:t>
            </a:r>
            <a:r>
              <a:rPr lang="ru-RU" sz="1800" dirty="0" smtClean="0">
                <a:latin typeface="Times New Roman" pitchFamily="18" charset="0"/>
                <a:cs typeface="Times New Roman" pitchFamily="18" charset="0"/>
              </a:rPr>
              <a:t> В. П. Технологическое оборудование общественного питания: Учебник для нач. проф. образования / В. П. </a:t>
            </a:r>
            <a:r>
              <a:rPr lang="ru-RU" sz="1800" dirty="0" err="1" smtClean="0">
                <a:latin typeface="Times New Roman" pitchFamily="18" charset="0"/>
                <a:cs typeface="Times New Roman" pitchFamily="18" charset="0"/>
              </a:rPr>
              <a:t>Золин</a:t>
            </a:r>
            <a:r>
              <a:rPr lang="ru-RU" sz="1800" dirty="0" smtClean="0">
                <a:latin typeface="Times New Roman" pitchFamily="18" charset="0"/>
                <a:cs typeface="Times New Roman" pitchFamily="18" charset="0"/>
              </a:rPr>
              <a:t>. – 8-е изд., </a:t>
            </a:r>
            <a:r>
              <a:rPr lang="ru-RU" sz="1800" dirty="0" err="1" smtClean="0">
                <a:latin typeface="Times New Roman" pitchFamily="18" charset="0"/>
                <a:cs typeface="Times New Roman" pitchFamily="18" charset="0"/>
              </a:rPr>
              <a:t>перераб</a:t>
            </a:r>
            <a:r>
              <a:rPr lang="ru-RU" sz="1800" dirty="0" smtClean="0">
                <a:latin typeface="Times New Roman" pitchFamily="18" charset="0"/>
                <a:cs typeface="Times New Roman" pitchFamily="18" charset="0"/>
              </a:rPr>
              <a:t>. и </a:t>
            </a:r>
            <a:r>
              <a:rPr lang="ru-RU" sz="1800" dirty="0" err="1" smtClean="0">
                <a:latin typeface="Times New Roman" pitchFamily="18" charset="0"/>
                <a:cs typeface="Times New Roman" pitchFamily="18" charset="0"/>
              </a:rPr>
              <a:t>допол</a:t>
            </a:r>
            <a:r>
              <a:rPr lang="ru-RU" sz="1800" dirty="0" smtClean="0">
                <a:latin typeface="Times New Roman" pitchFamily="18" charset="0"/>
                <a:cs typeface="Times New Roman" pitchFamily="18" charset="0"/>
              </a:rPr>
              <a:t>. – Издательский центр «Академия», 2009. – 320 с.</a:t>
            </a:r>
          </a:p>
          <a:p>
            <a:r>
              <a:rPr lang="ru-RU" sz="1800" dirty="0" smtClean="0">
                <a:latin typeface="Times New Roman" pitchFamily="18" charset="0"/>
                <a:cs typeface="Times New Roman" pitchFamily="18" charset="0"/>
              </a:rPr>
              <a:t>Усов В. В. Организация производства и обслуживания на предприятиях общественного питания: Учеб. пособие для нач. проф. образования / В. В. Усов. – 6-е изд. </a:t>
            </a:r>
            <a:r>
              <a:rPr lang="ru-RU" sz="1800" dirty="0" err="1" smtClean="0">
                <a:latin typeface="Times New Roman" pitchFamily="18" charset="0"/>
                <a:cs typeface="Times New Roman" pitchFamily="18" charset="0"/>
              </a:rPr>
              <a:t>переаб</a:t>
            </a:r>
            <a:r>
              <a:rPr lang="ru-RU" sz="1800" dirty="0" smtClean="0">
                <a:latin typeface="Times New Roman" pitchFamily="18" charset="0"/>
                <a:cs typeface="Times New Roman" pitchFamily="18" charset="0"/>
              </a:rPr>
              <a:t>. и доп. – М.: Издательский центр «Академия», 2008. – 432 с.</a:t>
            </a:r>
          </a:p>
          <a:p>
            <a:r>
              <a:rPr lang="ru-RU" sz="1800" dirty="0" smtClean="0">
                <a:latin typeface="Times New Roman" pitchFamily="18" charset="0"/>
                <a:cs typeface="Times New Roman" pitchFamily="18" charset="0"/>
              </a:rPr>
              <a:t>Сопачева Т. А. Оборудование предприятий общественного питания. Рабочая тетрадь: учеб. пособие для нач. проф. образования / Т. А. Сопачева, М. В. Володина. – М.: Издательский центр «Академия», 2010. – 112 с.</a:t>
            </a:r>
          </a:p>
          <a:p>
            <a:r>
              <a:rPr lang="ru-RU" sz="1800" dirty="0" smtClean="0">
                <a:latin typeface="Times New Roman" pitchFamily="18" charset="0"/>
                <a:cs typeface="Times New Roman" pitchFamily="18" charset="0"/>
              </a:rPr>
              <a:t>Сайт компании «Бюро проектирования»: </a:t>
            </a:r>
            <a:r>
              <a:rPr lang="en-US" sz="1800" dirty="0" smtClean="0">
                <a:latin typeface="Times New Roman" pitchFamily="18" charset="0"/>
                <a:cs typeface="Times New Roman" pitchFamily="18" charset="0"/>
                <a:hlinkClick r:id="rId2"/>
              </a:rPr>
              <a:t>http://www.buro-pro.ru/</a:t>
            </a:r>
            <a:endParaRPr lang="ru-RU" sz="1800" dirty="0" smtClean="0">
              <a:latin typeface="Times New Roman" pitchFamily="18" charset="0"/>
              <a:cs typeface="Times New Roman" pitchFamily="18" charset="0"/>
            </a:endParaRPr>
          </a:p>
          <a:p>
            <a:r>
              <a:rPr lang="ru-RU" sz="1800" dirty="0" smtClean="0">
                <a:latin typeface="Times New Roman" pitchFamily="18" charset="0"/>
                <a:cs typeface="Times New Roman" pitchFamily="18" charset="0"/>
              </a:rPr>
              <a:t>Гастрономъ.</a:t>
            </a:r>
            <a:r>
              <a:rPr lang="en-US" sz="1800" dirty="0" err="1" smtClean="0">
                <a:latin typeface="Times New Roman" pitchFamily="18" charset="0"/>
                <a:cs typeface="Times New Roman" pitchFamily="18" charset="0"/>
              </a:rPr>
              <a:t>ru</a:t>
            </a:r>
            <a:r>
              <a:rPr lang="ru-RU"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hlinkClick r:id="rId3"/>
              </a:rPr>
              <a:t>http://www.gastronom.ru/</a:t>
            </a:r>
            <a:endParaRPr lang="ru-RU"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pPr algn="ctr"/>
            <a:r>
              <a:rPr lang="ru-RU" b="1" spc="600" dirty="0" smtClean="0"/>
              <a:t>ВОПРОСЫ УРОКА</a:t>
            </a:r>
            <a:endParaRPr lang="ru-RU" dirty="0"/>
          </a:p>
        </p:txBody>
      </p:sp>
      <p:sp>
        <p:nvSpPr>
          <p:cNvPr id="3" name="Содержимое 2"/>
          <p:cNvSpPr>
            <a:spLocks noGrp="1"/>
          </p:cNvSpPr>
          <p:nvPr>
            <p:ph idx="1"/>
          </p:nvPr>
        </p:nvSpPr>
        <p:spPr>
          <a:xfrm>
            <a:off x="1115616" y="1447800"/>
            <a:ext cx="7818072" cy="5221560"/>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a:lnSpc>
                <a:spcPct val="110000"/>
              </a:lnSpc>
              <a:buFont typeface="Wingdings" pitchFamily="2" charset="2"/>
              <a:buChar char="§"/>
            </a:pPr>
            <a:r>
              <a:rPr lang="ru-RU" sz="3800" b="1" spc="600" dirty="0" smtClean="0"/>
              <a:t>1. НАЗНАЧЕНИЕ КОНДИТЕРСКОГО ЦЕХА</a:t>
            </a:r>
          </a:p>
          <a:p>
            <a:pPr>
              <a:lnSpc>
                <a:spcPct val="110000"/>
              </a:lnSpc>
              <a:buFont typeface="Wingdings" pitchFamily="2" charset="2"/>
              <a:buChar char="§"/>
            </a:pPr>
            <a:r>
              <a:rPr lang="ru-RU" sz="3800" b="1" spc="600" dirty="0" smtClean="0"/>
              <a:t>2.ОРГАНИЗАЦИЯ РАБОЧИХ МЕСТ КОНДИТЕРСКОГО  ЦЕХА</a:t>
            </a:r>
          </a:p>
          <a:p>
            <a:pPr>
              <a:lnSpc>
                <a:spcPct val="110000"/>
              </a:lnSpc>
              <a:buFont typeface="Wingdings" pitchFamily="2" charset="2"/>
              <a:buChar char="§"/>
            </a:pPr>
            <a:r>
              <a:rPr lang="ru-RU" sz="3800" b="1" spc="600" dirty="0" smtClean="0"/>
              <a:t>3. ВИДЫ ТЕХНОЛОГИЧЕСКОГО ОБОРУДОВАНИЯ</a:t>
            </a:r>
          </a:p>
          <a:p>
            <a:pPr>
              <a:lnSpc>
                <a:spcPct val="110000"/>
              </a:lnSpc>
              <a:buFont typeface="Wingdings" pitchFamily="2" charset="2"/>
              <a:buChar char="§"/>
            </a:pPr>
            <a:r>
              <a:rPr lang="ru-RU" sz="3800" b="1" spc="600" dirty="0" smtClean="0"/>
              <a:t>КОНДИТЕРСКОГОЦЕХА</a:t>
            </a:r>
          </a:p>
          <a:p>
            <a:pPr>
              <a:lnSpc>
                <a:spcPct val="110000"/>
              </a:lnSpc>
              <a:buFont typeface="Wingdings" pitchFamily="2" charset="2"/>
              <a:buChar char="§"/>
            </a:pPr>
            <a:r>
              <a:rPr lang="ru-RU" sz="3800" b="1" spc="600" dirty="0" smtClean="0"/>
              <a:t>4. ОХРАНА ТРУДА, ТЕХНИКА БЕЗОПАСНОСТИ ПРИ РАБОТЕ ВКОНДИТЕРСКОМ ЦЕХУ</a:t>
            </a:r>
            <a:endParaRPr lang="ru-RU" spc="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50106"/>
          </a:xfrm>
        </p:spPr>
        <p:style>
          <a:lnRef idx="2">
            <a:schemeClr val="accent2"/>
          </a:lnRef>
          <a:fillRef idx="1">
            <a:schemeClr val="lt1"/>
          </a:fillRef>
          <a:effectRef idx="0">
            <a:schemeClr val="accent2"/>
          </a:effectRef>
          <a:fontRef idx="minor">
            <a:schemeClr val="dk1"/>
          </a:fontRef>
        </p:style>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b="1" spc="6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ЦЕЛИ  УРОКА</a:t>
            </a:r>
            <a:endParaRPr lang="ru-RU" b="1" spc="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Содержимое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ru-RU" b="1" dirty="0" smtClean="0"/>
              <a:t>ОБРАЗОВАТЕЛЬНАЯ </a:t>
            </a:r>
          </a:p>
          <a:p>
            <a:pPr>
              <a:buNone/>
            </a:pPr>
            <a:r>
              <a:rPr lang="ru-RU" sz="2800" dirty="0" smtClean="0"/>
              <a:t>	Систематизировать теоретические и практические знания </a:t>
            </a:r>
          </a:p>
          <a:p>
            <a:r>
              <a:rPr lang="ru-RU" b="1" dirty="0" smtClean="0"/>
              <a:t>РАЗВИВАЮЩАЯ</a:t>
            </a:r>
          </a:p>
          <a:p>
            <a:pPr marL="365760" lvl="1" indent="-283464">
              <a:spcBef>
                <a:spcPts val="600"/>
              </a:spcBef>
              <a:buSzPct val="80000"/>
              <a:buNone/>
            </a:pPr>
            <a:r>
              <a:rPr lang="ru-RU" dirty="0" smtClean="0"/>
              <a:t>	Актуализировать знания в рамках междисциплинарных связей</a:t>
            </a:r>
          </a:p>
          <a:p>
            <a:r>
              <a:rPr lang="ru-RU" b="1" dirty="0" smtClean="0"/>
              <a:t>В ОСПИТАТЕЛЬНАЯ </a:t>
            </a:r>
          </a:p>
          <a:p>
            <a:pPr>
              <a:buNone/>
            </a:pPr>
            <a:r>
              <a:rPr lang="ru-RU" sz="2800" dirty="0" smtClean="0"/>
              <a:t>	Повысить профессиональный уровень и стимулировать стремление к самообразованию </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787208" cy="1143000"/>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ru-RU" sz="2800" b="1" dirty="0" smtClean="0"/>
              <a:t/>
            </a:r>
            <a:br>
              <a:rPr lang="ru-RU" sz="2800" b="1" dirty="0" smtClean="0"/>
            </a:b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ОСОБЕННОСТИ ОРГАНИЗАЦИИ КОНДИТЕРСКИХ ЦЕХОВ ПРИ ПРЕДПРИЯТИЯХ РАЗНЫХ ТИПОВ</a:t>
            </a:r>
            <a:r>
              <a:rPr lang="ru-RU" sz="2800" dirty="0" smtClean="0"/>
              <a:t/>
            </a:r>
            <a:br>
              <a:rPr lang="ru-RU" sz="2800" dirty="0" smtClean="0"/>
            </a:br>
            <a:endParaRPr lang="ru-RU" sz="2800" dirty="0"/>
          </a:p>
        </p:txBody>
      </p:sp>
      <p:sp>
        <p:nvSpPr>
          <p:cNvPr id="3" name="Содержимое 2"/>
          <p:cNvSpPr>
            <a:spLocks noGrp="1"/>
          </p:cNvSpPr>
          <p:nvPr>
            <p:ph idx="1"/>
          </p:nvPr>
        </p:nvSpPr>
        <p:spPr>
          <a:xfrm>
            <a:off x="457200" y="1600200"/>
            <a:ext cx="7787208" cy="4525963"/>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ru-RU" sz="2400" b="1" spc="300" dirty="0" smtClean="0">
                <a:effectLst>
                  <a:outerShdw blurRad="38100" dist="38100" dir="2700000" algn="tl">
                    <a:srgbClr val="000000">
                      <a:alpha val="43137"/>
                    </a:srgbClr>
                  </a:outerShdw>
                </a:effectLst>
              </a:rPr>
              <a:t>РАБОТА КОНДИТЕРСКИХ ЦЕХОВ ПРИ ПРЕДПРИЯТИЯХ ОБЩЕСТВЕННОГО ПИТАНИЯ РАЗНОГО ТИПА СТРОИТСЯ В СООТВЕТСТВИИ С ПРОИЗВОДСТВЕННОЙ ПРОГРАММОЙ. </a:t>
            </a:r>
          </a:p>
          <a:p>
            <a:r>
              <a:rPr lang="ru-RU" sz="2400" b="1" spc="300" dirty="0" smtClean="0">
                <a:effectLst>
                  <a:outerShdw blurRad="38100" dist="38100" dir="2700000" algn="tl">
                    <a:srgbClr val="000000">
                      <a:alpha val="43137"/>
                    </a:srgbClr>
                  </a:outerShdw>
                </a:effectLst>
              </a:rPr>
              <a:t>ПРИ ОРГАНИЗАЦИИ КОНДИТЕРСКИХ  ЦЕХОВ В РЕСТОРАНАХ, КАФЕ, СТОЛОВЫХ И ДРУГИХ ПРЕДПРИЯТИЯХ ОБЩЕСТВЕННОГО ПИТАНИЯ УЧИТЫВАЮТ, ЧТО ПРОДУКЦИЯ ТАКИХ ЦЕХОВ В ОСНОВНОМ РЕАЛИЗУЕТСЯ В САМОМ ПРЕДПРИЯТИИ. </a:t>
            </a:r>
          </a:p>
          <a:p>
            <a:r>
              <a:rPr lang="ru-RU" sz="2400" b="1" spc="300" dirty="0" smtClean="0">
                <a:effectLst>
                  <a:outerShdw blurRad="38100" dist="38100" dir="2700000" algn="tl">
                    <a:srgbClr val="000000">
                      <a:alpha val="43137"/>
                    </a:srgbClr>
                  </a:outerShdw>
                </a:effectLst>
              </a:rPr>
              <a:t>В СВЯЗИ С ЭТИМ АССОРТИМЕНТ МУЧНЫХ КУЛИНАРНЫХ И КОНДИТЕРСКИХ ИЗДЕЛИЙ, ВЫПУСКАЕМЫХ КОНДИТЕРСКИМИ ЦЕХАМИ, ОПРЕДЕЛЯЕТСЯ В СООТВЕТСТВИИ С  ПРОФИЛЕМ ПРЕДПРИЯТИЯ. </a:t>
            </a:r>
          </a:p>
          <a:p>
            <a:endParaRPr lang="ru-RU"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effectLst>
                  <a:outerShdw blurRad="38100" dist="38100" dir="2700000" algn="tl">
                    <a:srgbClr val="000000">
                      <a:alpha val="43137"/>
                    </a:srgbClr>
                  </a:outerShdw>
                </a:effectLst>
              </a:rPr>
              <a:t>ТЕСТОМЕСИЛЬНЫЕ МАШИНЫ</a:t>
            </a:r>
            <a:endParaRPr lang="ru-RU" b="1" dirty="0">
              <a:effectLst>
                <a:outerShdw blurRad="38100" dist="38100" dir="2700000" algn="tl">
                  <a:srgbClr val="000000">
                    <a:alpha val="43137"/>
                  </a:srgbClr>
                </a:outerShdw>
              </a:effectLst>
            </a:endParaRPr>
          </a:p>
        </p:txBody>
      </p:sp>
      <p:pic>
        <p:nvPicPr>
          <p:cNvPr id="4098" name="Picture 2" descr="C:\Users\User\Desktop\Александра\Изображения\Оборудование\Тестомесильная машина (3).png"/>
          <p:cNvPicPr>
            <a:picLocks noGrp="1" noChangeAspect="1" noChangeArrowheads="1"/>
          </p:cNvPicPr>
          <p:nvPr>
            <p:ph idx="1"/>
          </p:nvPr>
        </p:nvPicPr>
        <p:blipFill>
          <a:blip r:embed="rId2" cstate="email"/>
          <a:srcRect/>
          <a:stretch>
            <a:fillRect/>
          </a:stretch>
        </p:blipFill>
        <p:spPr bwMode="auto">
          <a:xfrm>
            <a:off x="1660709" y="1935163"/>
            <a:ext cx="5822581" cy="438943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0072" y="1052736"/>
            <a:ext cx="3672408" cy="1872208"/>
          </a:xfrm>
        </p:spPr>
        <p:txBody>
          <a:bodyPr>
            <a:normAutofit fontScale="90000"/>
          </a:bodyPr>
          <a:lstStyle/>
          <a:p>
            <a:r>
              <a:rPr lang="ru-RU" spc="300" dirty="0" smtClean="0">
                <a:effectLst>
                  <a:outerShdw blurRad="38100" dist="38100" dir="2700000" algn="tl">
                    <a:srgbClr val="000000">
                      <a:alpha val="43137"/>
                    </a:srgbClr>
                  </a:outerShdw>
                </a:effectLst>
              </a:rPr>
              <a:t>ТЕХНОЛОГИЧЕСКОЕ ОБОРУДОВАНИЕ КОНДИТЕРСКОГО ЦЕХА ВЫПОЛНЯЕТ САМЫЕ ТРУДОЁМКИЕ ПРОЦЕССЫ </a:t>
            </a:r>
            <a:endParaRPr lang="ru-RU" spc="300" dirty="0">
              <a:effectLst>
                <a:outerShdw blurRad="38100" dist="38100" dir="2700000" algn="tl">
                  <a:srgbClr val="000000">
                    <a:alpha val="43137"/>
                  </a:srgbClr>
                </a:outerShdw>
              </a:effectLst>
            </a:endParaRPr>
          </a:p>
        </p:txBody>
      </p:sp>
      <p:sp>
        <p:nvSpPr>
          <p:cNvPr id="3" name="Рисунок 2"/>
          <p:cNvSpPr>
            <a:spLocks noGrp="1"/>
          </p:cNvSpPr>
          <p:nvPr>
            <p:ph type="pic" idx="1"/>
          </p:nvPr>
        </p:nvSpPr>
        <p:spPr/>
      </p:sp>
      <p:sp>
        <p:nvSpPr>
          <p:cNvPr id="4" name="Текст 3"/>
          <p:cNvSpPr>
            <a:spLocks noGrp="1"/>
          </p:cNvSpPr>
          <p:nvPr>
            <p:ph type="body" sz="half" idx="2"/>
          </p:nvPr>
        </p:nvSpPr>
        <p:spPr/>
        <p:txBody>
          <a:bodyPr>
            <a:normAutofit/>
          </a:bodyPr>
          <a:lstStyle/>
          <a:p>
            <a:r>
              <a:rPr lang="ru-RU" sz="1600" b="1" spc="300" dirty="0" smtClean="0">
                <a:solidFill>
                  <a:srgbClr val="FFC000"/>
                </a:solidFill>
                <a:effectLst>
                  <a:outerShdw blurRad="38100" dist="38100" dir="2700000" algn="tl">
                    <a:srgbClr val="000000">
                      <a:alpha val="43137"/>
                    </a:srgbClr>
                  </a:outerShdw>
                </a:effectLst>
              </a:rPr>
              <a:t>ИСПОЛЬЗУЮТ ДЛЯ ПЕРЕМЕШИВАНИЯ КОНДИТЕРСКИХ СМЕСЕЙ- СЛИВОК, КРЕМОВ, БЕЛКА, БИСКВИТА, А ТАКЖЕ ДРОЖЖЕВОГО ТЕСТА, ПЕСОЧНОГО, ЗАВАРНОГО</a:t>
            </a:r>
            <a:endParaRPr lang="ru-RU" sz="1600" b="1" spc="300" dirty="0">
              <a:solidFill>
                <a:srgbClr val="FFC000"/>
              </a:solidFill>
              <a:effectLst>
                <a:outerShdw blurRad="38100" dist="38100" dir="2700000" algn="tl">
                  <a:srgbClr val="000000">
                    <a:alpha val="43137"/>
                  </a:srgbClr>
                </a:outerShdw>
              </a:effectLst>
            </a:endParaRPr>
          </a:p>
        </p:txBody>
      </p:sp>
      <p:pic>
        <p:nvPicPr>
          <p:cNvPr id="22530" name="Picture 2" descr="C:\Users\User\Desktop\Александра\Изображения\Оборудование\Планетарный миксер.jpg"/>
          <p:cNvPicPr>
            <a:picLocks noChangeAspect="1" noChangeArrowheads="1"/>
          </p:cNvPicPr>
          <p:nvPr/>
        </p:nvPicPr>
        <p:blipFill>
          <a:blip r:embed="rId2" cstate="email"/>
          <a:srcRect/>
          <a:stretch>
            <a:fillRect/>
          </a:stretch>
        </p:blipFill>
        <p:spPr bwMode="auto">
          <a:xfrm>
            <a:off x="179513" y="764704"/>
            <a:ext cx="5112567" cy="51125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352928" cy="936104"/>
          </a:xfrm>
        </p:spPr>
        <p:style>
          <a:lnRef idx="3">
            <a:schemeClr val="lt1"/>
          </a:lnRef>
          <a:fillRef idx="1">
            <a:schemeClr val="accent2"/>
          </a:fillRef>
          <a:effectRef idx="1">
            <a:schemeClr val="accent2"/>
          </a:effectRef>
          <a:fontRef idx="minor">
            <a:schemeClr val="lt1"/>
          </a:fontRef>
        </p:style>
        <p:txBody>
          <a:bodyPr>
            <a:noAutofit/>
          </a:bodyPr>
          <a:lstStyle/>
          <a:p>
            <a:pPr algn="ctr"/>
            <a:r>
              <a:rPr lang="ru-RU" spc="600" dirty="0" smtClean="0">
                <a:effectLst>
                  <a:outerShdw blurRad="38100" dist="38100" dir="2700000" algn="tl">
                    <a:srgbClr val="000000">
                      <a:alpha val="43137"/>
                    </a:srgbClr>
                  </a:outerShdw>
                </a:effectLst>
              </a:rPr>
              <a:t>РАБОЧИЙ ИНСТРУМЕНТ ВЗБИВАЛЬНЫХ МАШИН – ФИГУРНЫЕ ВЗБИВАТЕЛИ</a:t>
            </a:r>
            <a:endParaRPr lang="ru-RU" spc="600" dirty="0">
              <a:effectLst>
                <a:outerShdw blurRad="38100" dist="38100" dir="2700000" algn="tl">
                  <a:srgbClr val="000000">
                    <a:alpha val="43137"/>
                  </a:srgbClr>
                </a:outerShdw>
              </a:effectLst>
            </a:endParaRPr>
          </a:p>
        </p:txBody>
      </p:sp>
      <p:sp>
        <p:nvSpPr>
          <p:cNvPr id="3" name="Текст 2"/>
          <p:cNvSpPr>
            <a:spLocks noGrp="1"/>
          </p:cNvSpPr>
          <p:nvPr>
            <p:ph type="body" sz="half" idx="2"/>
          </p:nvPr>
        </p:nvSpPr>
        <p:spPr>
          <a:xfrm>
            <a:off x="5724128" y="5517232"/>
            <a:ext cx="3053866" cy="1150315"/>
          </a:xfrm>
        </p:spPr>
        <p:style>
          <a:lnRef idx="3">
            <a:schemeClr val="lt1"/>
          </a:lnRef>
          <a:fillRef idx="1">
            <a:schemeClr val="accent2"/>
          </a:fillRef>
          <a:effectRef idx="1">
            <a:schemeClr val="accent2"/>
          </a:effectRef>
          <a:fontRef idx="minor">
            <a:schemeClr val="lt1"/>
          </a:fontRef>
        </p:style>
        <p:txBody>
          <a:bodyPr/>
          <a:lstStyle/>
          <a:p>
            <a:r>
              <a:rPr lang="ru-RU" b="1" dirty="0" smtClean="0">
                <a:solidFill>
                  <a:schemeClr val="bg1"/>
                </a:solidFill>
              </a:rPr>
              <a:t>МАШИНЫ ИСПОЛЬЗУЮТСЯ ДЛЯ ВЗБИВАНИЯ КОНДИТЕРСКИХ СМЕСЕЙ – В ХОЛОДНОМ ЦЕХУ, ГОРЯЧЕМ ЦЕХУ, ВЫПЕЧНОМ И ОТДЕЛОЧНОМ ЦЕХУ КОНДИТЕРСКОГО ПРОИЗВОДСТВА</a:t>
            </a:r>
            <a:endParaRPr lang="ru-RU" b="1" dirty="0">
              <a:solidFill>
                <a:schemeClr val="bg1"/>
              </a:solidFill>
            </a:endParaRPr>
          </a:p>
        </p:txBody>
      </p:sp>
      <p:pic>
        <p:nvPicPr>
          <p:cNvPr id="6147" name="Picture 3" descr="C:\Users\User\Desktop\Александра\Изображения\Оборудование\Фигурные взбиватели (1).jpg"/>
          <p:cNvPicPr>
            <a:picLocks noChangeAspect="1" noChangeArrowheads="1"/>
          </p:cNvPicPr>
          <p:nvPr/>
        </p:nvPicPr>
        <p:blipFill>
          <a:blip r:embed="rId2" cstate="print"/>
          <a:srcRect/>
          <a:stretch>
            <a:fillRect/>
          </a:stretch>
        </p:blipFill>
        <p:spPr bwMode="auto">
          <a:xfrm rot="418880">
            <a:off x="990191" y="1686238"/>
            <a:ext cx="4752896" cy="415043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320"/>
            <a:ext cx="8424936" cy="596299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ru-RU" sz="2000" b="1" spc="300" dirty="0" smtClean="0">
                <a:effectLst>
                  <a:outerShdw blurRad="38100" dist="38100" dir="2700000" algn="tl">
                    <a:srgbClr val="000000">
                      <a:alpha val="43137"/>
                    </a:srgbClr>
                  </a:outerShdw>
                </a:effectLst>
              </a:rPr>
              <a:t/>
            </a:r>
            <a:br>
              <a:rPr lang="ru-RU" sz="2000" b="1" spc="300" dirty="0" smtClean="0">
                <a:effectLst>
                  <a:outerShdw blurRad="38100" dist="38100" dir="2700000" algn="tl">
                    <a:srgbClr val="000000">
                      <a:alpha val="43137"/>
                    </a:srgbClr>
                  </a:outerShdw>
                </a:effectLst>
              </a:rPr>
            </a:br>
            <a:r>
              <a:rPr lang="ru-RU" sz="2000" b="1" spc="300" dirty="0" smtClean="0">
                <a:effectLst>
                  <a:outerShdw blurRad="38100" dist="38100" dir="2700000" algn="tl">
                    <a:srgbClr val="000000">
                      <a:alpha val="43137"/>
                    </a:srgbClr>
                  </a:outerShdw>
                </a:effectLst>
              </a:rPr>
              <a:t>1.ДЛЯ КОНДИТЕРСКИХ ЦЕХОВ ПРИ  РЕСТОРАНАХ И КРУПНЫХ КАФЕ, ОТВОДЯТ ОТДЕЛЬНЫЕ ПОМЕЩЕНИЯ,  С ЗАГОТОВОЧНЫМ, ВЫПЕЧНЫМ  И ОТДЕЛОЧНЫМ  ОТДЕЛЕНИЯМИ.  СНАБЖЕНИЕ СЫРЬЁМ ОСУЩЕСТВЛЯЕТСЯ ИЗ КЛАДОВОЙ РЕСТОРАНА.</a:t>
            </a:r>
            <a:br>
              <a:rPr lang="ru-RU" sz="2000" b="1" spc="300" dirty="0" smtClean="0">
                <a:effectLst>
                  <a:outerShdw blurRad="38100" dist="38100" dir="2700000" algn="tl">
                    <a:srgbClr val="000000">
                      <a:alpha val="43137"/>
                    </a:srgbClr>
                  </a:outerShdw>
                </a:effectLst>
              </a:rPr>
            </a:br>
            <a:r>
              <a:rPr lang="ru-RU" sz="2000" b="1" spc="300" dirty="0" smtClean="0">
                <a:effectLst>
                  <a:outerShdw blurRad="38100" dist="38100" dir="2700000" algn="tl">
                    <a:srgbClr val="000000">
                      <a:alpha val="43137"/>
                    </a:srgbClr>
                  </a:outerShdw>
                </a:effectLst>
              </a:rPr>
              <a:t>2. СПЕЦИАЛЬНОЕ ПОМЕЩЕНИЕ ДЛЯ ЭКСПЕДИЦИИ НЕ ПРЕДУСМАТРИВАЮТ, ТАК КАК ГОТОВЫЕ ИЗДЕЛИЯ ИЗ ОТДЕЛОЧНОГО ОТДЕЛЕНИЯ ПОСТУПАЮТ НЕПОСРЕДСТВЕННО ДЛЯ РЕАЛИЗАЦИИ. </a:t>
            </a:r>
            <a:br>
              <a:rPr lang="ru-RU" sz="2000" b="1" spc="300" dirty="0" smtClean="0">
                <a:effectLst>
                  <a:outerShdw blurRad="38100" dist="38100" dir="2700000" algn="tl">
                    <a:srgbClr val="000000">
                      <a:alpha val="43137"/>
                    </a:srgbClr>
                  </a:outerShdw>
                </a:effectLst>
              </a:rPr>
            </a:br>
            <a:r>
              <a:rPr lang="ru-RU" sz="2000" b="1" spc="300" dirty="0" smtClean="0">
                <a:effectLst>
                  <a:outerShdw blurRad="38100" dist="38100" dir="2700000" algn="tl">
                    <a:srgbClr val="000000">
                      <a:alpha val="43137"/>
                    </a:srgbClr>
                  </a:outerShdw>
                </a:effectLst>
              </a:rPr>
              <a:t>3. ПРИ НАЛИЧИИ ОТДЕЛЕНИЯ ДЛЯ ИЗГОТОВЛЕНИЯ КРЕМОВЫХ ИЗДЕЛИЙ ОРГАНИЗУЮТ ОТДЕЛЬНУЮ ПОСУДОМОЕЧНУЮ ДЛЯ МОЙКИ И СТЕРИЛИЗАЦИИ ПОСУДЫ, ИНСТРУМЕНТОВ  И  ИНВЕНТАРЯ, И ВЫДЕЛЯЮТ  РАБОЧЕЕ МЕСТО ДЛЯ МОЙКИ ЯИЦ. В ТАКИХ КОНДИТЕРСКИХ ЦЕХАХ УСТАНАВЛИВАЮТ ОБОРУДОВАНИЕ ДЛЯ ЗАМЕСА ТЕСТА, ФОРМОВКИ ИЗДЕЛИЙ, ИЗГОТОВЛЕНИЯ ОТДЕЛОЧНЫХ МАТЕРИАЛОВ, КОНДИТЕРСКИЕ ПЕЧИ И ШКАФЫ ДЛЯ ВЫПЕЧКИ ИЗДЕЛИЙ.</a:t>
            </a:r>
            <a:br>
              <a:rPr lang="ru-RU" sz="2000" b="1" spc="300" dirty="0" smtClean="0">
                <a:effectLst>
                  <a:outerShdw blurRad="38100" dist="38100" dir="2700000" algn="tl">
                    <a:srgbClr val="000000">
                      <a:alpha val="43137"/>
                    </a:srgbClr>
                  </a:outerShdw>
                </a:effectLst>
              </a:rPr>
            </a:br>
            <a:endParaRPr lang="ru-RU" sz="2000" b="1" spc="3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User\Desktop\Александра\Документы\Тесто\Изображения\Изображение (242).jpg"/>
          <p:cNvPicPr>
            <a:picLocks noChangeAspect="1" noChangeArrowheads="1"/>
          </p:cNvPicPr>
          <p:nvPr/>
        </p:nvPicPr>
        <p:blipFill>
          <a:blip r:embed="rId2" cstate="email"/>
          <a:srcRect/>
          <a:stretch>
            <a:fillRect/>
          </a:stretch>
        </p:blipFill>
        <p:spPr bwMode="auto">
          <a:xfrm>
            <a:off x="2555776" y="0"/>
            <a:ext cx="4572000"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150</TotalTime>
  <Words>526</Words>
  <Application>Microsoft Office PowerPoint</Application>
  <PresentationFormat>Экран (4:3)</PresentationFormat>
  <Paragraphs>65</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Техническая</vt:lpstr>
      <vt:lpstr>УРОК ПО ТЕМЕ:   ОРГАНИЗАЦИЯ РАБОТЫ  КОНДИТЕРСКОГО  ЦЕХА  НА ПРЕДПРИЯТИЯХ ОБЩЕСТВЕННОГО ПИТАНИЯ</vt:lpstr>
      <vt:lpstr>ВОПРОСЫ УРОКА</vt:lpstr>
      <vt:lpstr>ЦЕЛИ  УРОКА</vt:lpstr>
      <vt:lpstr> ОСОБЕННОСТИ ОРГАНИЗАЦИИ КОНДИТЕРСКИХ ЦЕХОВ ПРИ ПРЕДПРИЯТИЯХ РАЗНЫХ ТИПОВ </vt:lpstr>
      <vt:lpstr>ТЕСТОМЕСИЛЬНЫЕ МАШИНЫ</vt:lpstr>
      <vt:lpstr>ТЕХНОЛОГИЧЕСКОЕ ОБОРУДОВАНИЕ КОНДИТЕРСКОГО ЦЕХА ВЫПОЛНЯЕТ САМЫЕ ТРУДОЁМКИЕ ПРОЦЕССЫ </vt:lpstr>
      <vt:lpstr>РАБОЧИЙ ИНСТРУМЕНТ ВЗБИВАЛЬНЫХ МАШИН – ФИГУРНЫЕ ВЗБИВАТЕЛИ</vt:lpstr>
      <vt:lpstr> 1.ДЛЯ КОНДИТЕРСКИХ ЦЕХОВ ПРИ  РЕСТОРАНАХ И КРУПНЫХ КАФЕ, ОТВОДЯТ ОТДЕЛЬНЫЕ ПОМЕЩЕНИЯ,  С ЗАГОТОВОЧНЫМ, ВЫПЕЧНЫМ  И ОТДЕЛОЧНЫМ  ОТДЕЛЕНИЯМИ.  СНАБЖЕНИЕ СЫРЬЁМ ОСУЩЕСТВЛЯЕТСЯ ИЗ КЛАДОВОЙ РЕСТОРАНА. 2. СПЕЦИАЛЬНОЕ ПОМЕЩЕНИЕ ДЛЯ ЭКСПЕДИЦИИ НЕ ПРЕДУСМАТРИВАЮТ, ТАК КАК ГОТОВЫЕ ИЗДЕЛИЯ ИЗ ОТДЕЛОЧНОГО ОТДЕЛЕНИЯ ПОСТУПАЮТ НЕПОСРЕДСТВЕННО ДЛЯ РЕАЛИЗАЦИИ.  3. ПРИ НАЛИЧИИ ОТДЕЛЕНИЯ ДЛЯ ИЗГОТОВЛЕНИЯ КРЕМОВЫХ ИЗДЕЛИЙ ОРГАНИЗУЮТ ОТДЕЛЬНУЮ ПОСУДОМОЕЧНУЮ ДЛЯ МОЙКИ И СТЕРИЛИЗАЦИИ ПОСУДЫ, ИНСТРУМЕНТОВ  И  ИНВЕНТАРЯ, И ВЫДЕЛЯЮТ  РАБОЧЕЕ МЕСТО ДЛЯ МОЙКИ ЯИЦ. В ТАКИХ КОНДИТЕРСКИХ ЦЕХАХ УСТАНАВЛИВАЮТ ОБОРУДОВАНИЕ ДЛЯ ЗАМЕСА ТЕСТА, ФОРМОВКИ ИЗДЕЛИЙ, ИЗГОТОВЛЕНИЯ ОТДЕЛОЧНЫХ МАТЕРИАЛОВ, КОНДИТЕРСКИЕ ПЕЧИ И ШКАФЫ ДЛЯ ВЫПЕЧКИ ИЗДЕЛИЙ. </vt:lpstr>
      <vt:lpstr>Слайд 9</vt:lpstr>
      <vt:lpstr>   4. В АССОРТИМЕНТЕ КОНДИТЕРСКИХ ЦЕХОВ ПРИ СТОЛОВЫХ ПРЕОБЛАДАЮТ МУЧНЫЕ КУЛИНАРНЫЕ ИЗДЕЛИЯ ИЗ ДРОЖЖЕВОГО ТЕСТА – ПИРОГИ, ПИРОЖКИ, КУЛЕБЯКИ, РАССТЕГАИ, ВАТРУШКИ, ПОНЧИКИ.  5. В РЕСТОРАНАХ И КРУПНЫХ КАФЕ НАРЯДУ С ПРОСТЫМИ В ИЗГОТОВЛЕНИИ И НЕДОРОГИМИ МУЧНЫМИ КУЛИНАРНЫМИ ИЗДЕЛИЯМИ (ПИРОЖКИ, БЛИНЫ, БЛИНЧИКИ), РЕАЛИЗУЮТ СЛОЖНЫЕ И ДОРОГИЕ КОНДИТЕРСКИЕ ИЗДЕЛИЯ – ТОРТЫ, ПИРОЖНЫЕ, ПЕЧЕНЬЕ, ДЕСЕРТЫ.  6. В СПЕЦИАЛИЗИРОВАННЫХ ПРЕДПРИЯТИЯХ (ПИРОЖКОВЫХ БЛИННЫХ, ПЫШЕЧНЫХ) АССОРТИМЕНТ ПРОДУКЦИИ, ВЫПУСКАЕМОЙ КОНДИТЕРСКИМИ ЦЕХАМИ, ЯВЛЯЕТСЯ ОСНОВНЫМ И ПОДЧИНЁН ПРОФИЛЮ ПРЕДПРИЯТИЯ. КОНДИТЕРСКИЙ ЦЕХ ЗДЕСЬ ВЫПОЛНЯЕТ ФУНКЦИИ ГОРЯЧЕГО ЦЕХА. ИЗ ОБОРУДОВАНИЯ В ТАКИХ ЦЕХАХ УСТАНАВЛИВАЮТ ФРИТЮРНИЦЫ, ЭЛЕКТРОСКОВОРОДЫ ИЛИ СПЕЦИАЛЬНЫЕ АППАРАТЫ.   </vt:lpstr>
      <vt:lpstr> 1. ХРАНЕНИЕ И ПОДГОТОВКА СЫРЬЯ (ПРОСЕИВАНИЕ МУКИ, ПОДГОТОВКА ЯИЦ); 2. ПРИГОТОВЛЕНИЕ И ЗАМЕС ТЕСТА; 3. РАЗДЕЛКА ТЕСТА И ЕГО  ПОРЦИОНИРОВАНИЕ; 4. ФОРМОВКА ИЗДЕЛИЙ; 5. РАССТОЙКА, ВЫПЕЧКА И ОХЛАЖДЕНИЕ ИЗДЕЛИЙ; 6. ПРИГОТОВЛЕНИЕ ОТДЕЛОЧНЫХ ПОЛУФАБРИКАТОВ ( КРЕМОВ, СИРОПОВ, ПОМАДОК); 7. ОТДЕЛКА ИЗДЕЛИЙ. </vt:lpstr>
      <vt:lpstr>МАШИНЫ ДЛЯ РАСКАТКИ ТЕСТА</vt:lpstr>
      <vt:lpstr>1. КЛАДОВАЯ И ХОЛОДИЛЬНАЯ КАМЕРА СУТОЧНОГО     ХРАНЕНИЯ ПРОДУКТОВ 2. ПОМЕЩЕНИЕ  ДЛЯ ОБРАБОТКИ ЯИЦ 3. ПОМЕЩЕНИЯ  ДЛЯ ПРОСЕИВАНИЯ МУКИ, ЗАМЕСА И БРОЖЕНИЯ ТЕСТА, РАЗДЕЛКИ, РАСТОЙКИ И ВЫПЕЧКИ КОНДИТЕРСКИХ ИЗДЕЛИЙ, ПРИГОТОВЛЕНИЯ ОТДЕЛОЧНЫХ ПОЛУФАБРИКАТОВ, ОТДЕЛКИ КОНДИТЕРСКИХ ИЗДЕЛИЙ 4. МОЕЧНАЯ ПОСУДЫ, ТАРЫ ИНВЕНТАРЯ 5. КЛАДОВАЯ И ОХЛАЖДАЕМАЯ КАМЕРА ГОТОВЫХ КОНДИТЕРСКИХ ИЗДЕЛИЙ 6. КОМНАТА НАЧАЛЬНИКА ЦЕХА 7. ЭКСПЕДИЦИЯ</vt:lpstr>
      <vt:lpstr> ХАРАКТЕРИСТИКА РАБОЧИХ МЕСТ </vt:lpstr>
      <vt:lpstr>РУЧНЫЕ МИКСЕРЫ ДЛЯ ВЗБИВАНИЯ И ПЕРЕМЕШИВАНИЯ ПРОДУКТОВ</vt:lpstr>
      <vt:lpstr>Слайд 16</vt:lpstr>
      <vt:lpstr>РАБОЧИЕ МЕСТА КОНДИТЕРСКОГО ЦЕХА</vt:lpstr>
      <vt:lpstr>источники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ПО ТЕМЕ:  ОРГАНИЗАЦИЯ РАБОТЫ  КОНДИТЕРСКОГО  ЦЕХА  НА ПРЕДПРИЯТИЯХ ОБЩЕСТВЕННОГО ПИТАНИЯ</dc:title>
  <dc:creator>Mama</dc:creator>
  <cp:lastModifiedBy>user</cp:lastModifiedBy>
  <cp:revision>15</cp:revision>
  <dcterms:created xsi:type="dcterms:W3CDTF">2012-11-10T15:16:39Z</dcterms:created>
  <dcterms:modified xsi:type="dcterms:W3CDTF">2013-07-15T09:42:41Z</dcterms:modified>
</cp:coreProperties>
</file>