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76890-3A37-4DBC-A306-78FA05FF71FF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CA4D-143E-47A8-9BE2-A173BFB6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51DA-BBDB-4356-A539-AC288AD21C14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BF56-2692-42EB-B618-CEBA29F6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DC1BA-17DE-4D35-82B4-4555D34B2076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839D-37F2-4FD1-81CC-ABC8D677A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3088-369B-4B3B-AEA2-8CF3733ACD53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1610-2E00-4C0A-9499-29657A298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0FFF-FA6D-4F93-A4B9-28103E22C480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9634-A873-4EE8-B9F7-92DF1B909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1EAC-6C82-4032-A718-6807F07A86B1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4ADE2-4949-46AD-9725-F4A501056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111D2-9185-4EEC-A5F2-512B9EC46D85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CE85-D0E8-4228-8C76-AA233DAF0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C6EE-29B3-438A-8975-D0797C6AE9C4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6A0-88E5-47A0-A5D0-20419C0B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ABAB-D9A1-4121-91CE-E41AF50A88D5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A1E6-7204-439C-8475-CCA330BC5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C8ED-AB20-42D4-AE41-6F9135E16B28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E53F-E444-4D06-80C4-5B143916B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E799-25CA-492F-B22C-070E29234DBB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4FF8-5B8F-40F9-A52C-3199780AC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AC493F-B381-4BD4-A477-3853B8623052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0BAF5E-A379-4600-B5F4-9CEB1E287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1752600" y="2057400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/>
              <a:t>Зрительные диктанты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381000" y="381000"/>
            <a:ext cx="8001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Моя сестра работает на фабрике.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Ласково грело весеннее солнце.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Идёт проливной дождь. </a:t>
            </a:r>
          </a:p>
          <a:p>
            <a:endParaRPr lang="ru-RU" sz="4000">
              <a:latin typeface="Calibri" pitchFamily="34" charset="0"/>
            </a:endParaRPr>
          </a:p>
          <a:p>
            <a:r>
              <a:rPr lang="ru-RU" sz="4000">
                <a:latin typeface="Calibri" pitchFamily="34" charset="0"/>
              </a:rPr>
              <a:t>Мы любим наш Волгоград.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Береги учебные вещи. 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3" name="Двойная волна 2"/>
          <p:cNvSpPr/>
          <p:nvPr/>
        </p:nvSpPr>
        <p:spPr>
          <a:xfrm>
            <a:off x="228600" y="304800"/>
            <a:ext cx="7543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войная волна 3"/>
          <p:cNvSpPr/>
          <p:nvPr/>
        </p:nvSpPr>
        <p:spPr>
          <a:xfrm>
            <a:off x="381000" y="1676400"/>
            <a:ext cx="7315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81000" y="28956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81000" y="40386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81000" y="53340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2" descr="D:\школа\гифы\CAT_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25304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228600" y="381000"/>
            <a:ext cx="7086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У Андрея чистая тетрадь.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Помогай своему товарищу.</a:t>
            </a:r>
          </a:p>
          <a:p>
            <a:r>
              <a:rPr lang="ru-RU" sz="4000">
                <a:latin typeface="Calibri" pitchFamily="34" charset="0"/>
              </a:rPr>
              <a:t> </a:t>
            </a:r>
          </a:p>
          <a:p>
            <a:r>
              <a:rPr lang="ru-RU" sz="4000">
                <a:latin typeface="Calibri" pitchFamily="34" charset="0"/>
              </a:rPr>
              <a:t>Воды морей солёные на вкус.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Наша страна борется за мир.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Эти мальчики - весёлые ребята. </a:t>
            </a:r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457200"/>
            <a:ext cx="7162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1600200"/>
            <a:ext cx="7162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2895600"/>
            <a:ext cx="7162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4114800"/>
            <a:ext cx="7162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>
            <a:off x="304800" y="5257800"/>
            <a:ext cx="7162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D:\школа\гифы\Mouse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8138" y="4800600"/>
            <a:ext cx="3725862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228600" y="152400"/>
            <a:ext cx="8458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Дети ходили в лес за грибами. </a:t>
            </a:r>
          </a:p>
          <a:p>
            <a:r>
              <a:rPr lang="ru-RU" sz="3600">
                <a:latin typeface="Calibri" pitchFamily="34" charset="0"/>
              </a:rPr>
              <a:t/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Началась большая перемена.</a:t>
            </a:r>
          </a:p>
          <a:p>
            <a:r>
              <a:rPr lang="ru-RU" sz="3600">
                <a:latin typeface="Calibri" pitchFamily="34" charset="0"/>
              </a:rPr>
              <a:t> </a:t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Мальчики - будущие отличники. </a:t>
            </a:r>
          </a:p>
          <a:p>
            <a:r>
              <a:rPr lang="ru-RU" sz="3600">
                <a:latin typeface="Calibri" pitchFamily="34" charset="0"/>
              </a:rPr>
              <a:t/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Красивы улицы нашего города. </a:t>
            </a:r>
          </a:p>
          <a:p>
            <a:r>
              <a:rPr lang="ru-RU" sz="3600">
                <a:latin typeface="Calibri" pitchFamily="34" charset="0"/>
              </a:rPr>
              <a:t/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Москва - столица нашей Родины. </a:t>
            </a:r>
          </a:p>
        </p:txBody>
      </p:sp>
      <p:pic>
        <p:nvPicPr>
          <p:cNvPr id="24578" name="Picture 2" descr="D:\школа\гифы\h6vGToifZ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267200"/>
            <a:ext cx="22034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войная волна 3"/>
          <p:cNvSpPr/>
          <p:nvPr/>
        </p:nvSpPr>
        <p:spPr>
          <a:xfrm>
            <a:off x="228600" y="3048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2954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4384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34290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228600" y="44958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228600" y="228600"/>
            <a:ext cx="8229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Школьники поливают саженцы.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Депутаты съехались на съезд.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Надо быть честными и правдивыми.</a:t>
            </a:r>
          </a:p>
          <a:p>
            <a:r>
              <a:rPr lang="ru-RU" sz="4000">
                <a:latin typeface="Calibri" pitchFamily="34" charset="0"/>
              </a:rPr>
              <a:t> </a:t>
            </a:r>
          </a:p>
          <a:p>
            <a:r>
              <a:rPr lang="ru-RU" sz="4000">
                <a:latin typeface="Calibri" pitchFamily="34" charset="0"/>
              </a:rPr>
              <a:t>Звёзды сияют на башнях Кремля.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Летом наша семья жила на Волге. </a:t>
            </a:r>
          </a:p>
        </p:txBody>
      </p:sp>
      <p:sp>
        <p:nvSpPr>
          <p:cNvPr id="9" name="Двойная волна 8"/>
          <p:cNvSpPr/>
          <p:nvPr/>
        </p:nvSpPr>
        <p:spPr>
          <a:xfrm>
            <a:off x="228600" y="3048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Двойная волна 9"/>
          <p:cNvSpPr/>
          <p:nvPr/>
        </p:nvSpPr>
        <p:spPr>
          <a:xfrm>
            <a:off x="304800" y="1447800"/>
            <a:ext cx="8305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войная волна 10"/>
          <p:cNvSpPr/>
          <p:nvPr/>
        </p:nvSpPr>
        <p:spPr>
          <a:xfrm>
            <a:off x="304800" y="2743200"/>
            <a:ext cx="8229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волна 11"/>
          <p:cNvSpPr/>
          <p:nvPr/>
        </p:nvSpPr>
        <p:spPr>
          <a:xfrm>
            <a:off x="304800" y="3886200"/>
            <a:ext cx="8229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войная волна 12"/>
          <p:cNvSpPr/>
          <p:nvPr/>
        </p:nvSpPr>
        <p:spPr>
          <a:xfrm>
            <a:off x="228600" y="5181600"/>
            <a:ext cx="83058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блестящие картин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8850" y="2743200"/>
            <a:ext cx="3105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304800" y="457200"/>
            <a:ext cx="8077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Весело колосится густая рожь.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Поля запорошило белым снегом.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Мы читали интересный рассказ.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Учёный много и упорно работал.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Новые дома растут очень быстро.</a:t>
            </a:r>
          </a:p>
        </p:txBody>
      </p:sp>
      <p:sp>
        <p:nvSpPr>
          <p:cNvPr id="4" name="Двойная волна 3"/>
          <p:cNvSpPr/>
          <p:nvPr/>
        </p:nvSpPr>
        <p:spPr>
          <a:xfrm>
            <a:off x="228600" y="3810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7526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8956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40386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53340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26" name="Picture 2" descr="D:\школа\гифы\Mouse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648200"/>
            <a:ext cx="24955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533400" y="2286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Из </a:t>
            </a:r>
            <a:r>
              <a:rPr lang="ru-RU" sz="3600" dirty="0">
                <a:latin typeface="Calibri" pitchFamily="34" charset="0"/>
              </a:rPr>
              <a:t>машины вышел </a:t>
            </a:r>
            <a:r>
              <a:rPr lang="ru-RU" sz="3600" dirty="0" smtClean="0">
                <a:latin typeface="Calibri" pitchFamily="34" charset="0"/>
              </a:rPr>
              <a:t>Владимир Васильевич.</a:t>
            </a:r>
          </a:p>
          <a:p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Мальчики </a:t>
            </a:r>
            <a:r>
              <a:rPr lang="ru-RU" sz="3600" dirty="0">
                <a:latin typeface="Calibri" pitchFamily="34" charset="0"/>
              </a:rPr>
              <a:t>принесли сухих веток.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В </a:t>
            </a:r>
            <a:r>
              <a:rPr lang="ru-RU" sz="3600" dirty="0">
                <a:latin typeface="Calibri" pitchFamily="34" charset="0"/>
              </a:rPr>
              <a:t>поле поспевают рожь и пшеница.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Молодёжь </a:t>
            </a:r>
            <a:r>
              <a:rPr lang="ru-RU" sz="3600" dirty="0">
                <a:latin typeface="Calibri" pitchFamily="34" charset="0"/>
              </a:rPr>
              <a:t>приехала на стройку.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Дети </a:t>
            </a:r>
            <a:r>
              <a:rPr lang="ru-RU" sz="3600" dirty="0">
                <a:latin typeface="Calibri" pitchFamily="34" charset="0"/>
              </a:rPr>
              <a:t>всех стран хотят жить в мире. </a:t>
            </a:r>
          </a:p>
        </p:txBody>
      </p:sp>
      <p:sp>
        <p:nvSpPr>
          <p:cNvPr id="4" name="Двойная волна 3"/>
          <p:cNvSpPr/>
          <p:nvPr/>
        </p:nvSpPr>
        <p:spPr>
          <a:xfrm>
            <a:off x="228600" y="38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371600"/>
            <a:ext cx="85344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514600"/>
            <a:ext cx="85344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35814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4724400"/>
            <a:ext cx="8458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0" name="Picture 2" descr="D:\школа\гифы\Mouse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9280" y="4648200"/>
            <a:ext cx="324612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381000" y="304800"/>
            <a:ext cx="8382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Calibri" pitchFamily="34" charset="0"/>
              </a:rPr>
              <a:t>Свежий ветерок повеял прохладой.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Сверкнула </a:t>
            </a:r>
            <a:r>
              <a:rPr lang="ru-RU" sz="3600" dirty="0">
                <a:latin typeface="Calibri" pitchFamily="34" charset="0"/>
              </a:rPr>
              <a:t>молния, и загремел гром.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Давно </a:t>
            </a:r>
            <a:r>
              <a:rPr lang="ru-RU" sz="3600" dirty="0">
                <a:latin typeface="Calibri" pitchFamily="34" charset="0"/>
              </a:rPr>
              <a:t>скосили луга и поля фермеры</a:t>
            </a:r>
            <a:r>
              <a:rPr lang="ru-RU" sz="3600" dirty="0" smtClean="0">
                <a:latin typeface="Calibri" pitchFamily="34" charset="0"/>
              </a:rPr>
              <a:t>.</a:t>
            </a:r>
          </a:p>
          <a:p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Белка взобралась </a:t>
            </a:r>
            <a:r>
              <a:rPr lang="ru-RU" sz="3600" dirty="0">
                <a:latin typeface="Calibri" pitchFamily="34" charset="0"/>
              </a:rPr>
              <a:t>на верхнюю ветку.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Солнце </a:t>
            </a:r>
            <a:r>
              <a:rPr lang="ru-RU" sz="3600" dirty="0">
                <a:latin typeface="Calibri" pitchFamily="34" charset="0"/>
              </a:rPr>
              <a:t>светило ярко, и дети купались. </a:t>
            </a:r>
          </a:p>
        </p:txBody>
      </p:sp>
      <p:sp>
        <p:nvSpPr>
          <p:cNvPr id="5" name="Двойная волна 4"/>
          <p:cNvSpPr/>
          <p:nvPr/>
        </p:nvSpPr>
        <p:spPr>
          <a:xfrm>
            <a:off x="228600" y="38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228600" y="14478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25146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35814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>
            <a:off x="304800" y="48006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D:\школа\гифы\sun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5038800"/>
            <a:ext cx="2052638" cy="18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7 -0.0259 C 0.03402 -0.04741 0.02951 -0.02405 0.03628 -0.03978 C 0.03715 -0.04186 0.0368 -0.04464 0.0375 -0.04672 C 0.03854 -0.04972 0.0401 -0.0525 0.04132 -0.05527 C 0.0427 -0.06545 0.04531 -0.07493 0.04791 -0.08488 C 0.0526 -0.16998 0.05017 -0.25555 0.05312 -0.34089 C 0.05382 -0.35939 0.05156 -0.38506 0.05833 -0.4031 C 0.06076 -0.41698 0.06284 -0.4327 0.06875 -0.44473 C 0.071 -0.45421 0.07239 -0.46392 0.07639 -0.47225 C 0.07743 -0.47919 0.07882 -0.48613 0.08038 -0.49306 C 0.08125 -0.49653 0.08298 -0.50347 0.08298 -0.50324 C 0.0842 -0.51318 0.08524 -0.52128 0.08941 -0.52937 C 0.09114 -0.53793 0.09444 -0.54556 0.09722 -0.55366 C 0.09982 -0.56152 0.10069 -0.57193 0.10382 -0.57956 C 0.10677 -0.5865 0.11371 -0.59991 0.11805 -0.60546 C 0.121 -0.61818 0.11666 -0.60292 0.12326 -0.61587 C 0.12829 -0.62581 0.11961 -0.61725 0.12847 -0.62442 C 0.1309 -0.63552 0.13715 -0.63922 0.14531 -0.64177 C 0.15104 -0.65356 0.16284 -0.65796 0.17135 -0.66605 C 0.18368 -0.67761 0.16597 -0.66489 0.18038 -0.67461 C 0.18576 -0.68201 0.18767 -0.67923 0.1934 -0.68502 C 0.19982 -0.69149 0.20225 -0.69542 0.21024 -0.69889 C 0.21632 -0.70444 0.22413 -0.70629 0.23107 -0.7093 C 0.24392 -0.71508 0.22517 -0.70652 0.23889 -0.71439 C 0.246 -0.71832 0.25468 -0.7204 0.26215 -0.72317 C 0.26944 -0.72965 0.26458 -0.72618 0.27777 -0.73011 C 0.27934 -0.73057 0.28298 -0.73173 0.28298 -0.7315 C 0.29288 -0.73821 0.29062 -0.73798 0.29861 -0.74052 C 0.30243 -0.74168 0.31024 -0.74399 0.31024 -0.74376 C 0.35607 -0.78885 0.40659 -0.74676 0.45312 -0.73705 C 0.46805 -0.72896 0.48246 -0.72017 0.49861 -0.71624 C 0.50416 -0.70884 0.50555 -0.70837 0.51284 -0.70583 C 0.51649 -0.69866 0.52222 -0.69126 0.52847 -0.68848 C 0.53281 -0.6827 0.53541 -0.68016 0.54132 -0.67808 C 0.54427 -0.67206 0.5467 -0.67021 0.55173 -0.66767 C 0.56579 -0.64963 0.54895 -0.66906 0.56215 -0.65911 C 0.56927 -0.65379 0.57309 -0.64477 0.58159 -0.64177 C 0.58958 -0.62789 0.59704 -0.61286 0.60642 -0.60037 C 0.60885 -0.59158 0.61059 -0.58765 0.61545 -0.58118 C 0.61823 -0.56915 0.61423 -0.58418 0.62066 -0.56915 C 0.625 -0.55897 0.62239 -0.55319 0.63229 -0.55019 C 0.63732 -0.5414 0.64079 -0.5303 0.64652 -0.52243 C 0.64948 -0.51249 0.66007 -0.49237 0.66614 -0.48451 C 0.66823 -0.47526 0.66666 -0.48057 0.67257 -0.46878 C 0.67343 -0.46716 0.67517 -0.46369 0.67517 -0.46346 C 0.67743 -0.45398 0.68298 -0.44635 0.68819 -0.43941 C 0.69184 -0.42484 0.69201 -0.40749 0.69861 -0.39454 C 0.70017 -0.38321 0.70295 -0.37119 0.70764 -0.36147 C 0.71024 -0.34343 0.71597 -0.32678 0.72066 -0.30967 C 0.7217 -0.30042 0.72378 -0.29718 0.72586 -0.28885 C 0.72673 -0.26873 0.72847 -0.24977 0.73107 -0.23011 C 0.73194 -0.18964 0.72673 -0.14824 0.73368 -0.10893 C 0.74045 -0.07077 0.73889 -0.09274 0.73889 -0.02082 " pathEditMode="relative" rAng="0" ptsTypes="ffffffffffffffffffffffffffffffffffffffffffffffffffffA">
                                      <p:cBhvr>
                                        <p:cTn id="8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381000" y="4572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Весь </a:t>
            </a:r>
            <a:r>
              <a:rPr lang="ru-RU" sz="3600" dirty="0">
                <a:latin typeface="Calibri" pitchFamily="34" charset="0"/>
              </a:rPr>
              <a:t>народ гордится героями космоса.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Дедушка Иван </a:t>
            </a:r>
            <a:r>
              <a:rPr lang="ru-RU" sz="3600" dirty="0">
                <a:latin typeface="Calibri" pitchFamily="34" charset="0"/>
              </a:rPr>
              <a:t>пасёт большое стадо.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Люблю </a:t>
            </a:r>
            <a:r>
              <a:rPr lang="ru-RU" sz="3600" dirty="0">
                <a:latin typeface="Calibri" pitchFamily="34" charset="0"/>
              </a:rPr>
              <a:t>я в поле встречать восход солнца</a:t>
            </a:r>
            <a:r>
              <a:rPr lang="ru-RU" sz="3600" dirty="0" smtClean="0">
                <a:latin typeface="Calibri" pitchFamily="34" charset="0"/>
              </a:rPr>
              <a:t>.</a:t>
            </a:r>
          </a:p>
          <a:p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Поднялась </a:t>
            </a:r>
            <a:r>
              <a:rPr lang="ru-RU" sz="3600" dirty="0">
                <a:latin typeface="Calibri" pitchFamily="34" charset="0"/>
              </a:rPr>
              <a:t>за рекой большая серая туча</a:t>
            </a:r>
            <a:r>
              <a:rPr lang="ru-RU" sz="3600" dirty="0" smtClean="0">
                <a:latin typeface="Calibri" pitchFamily="34" charset="0"/>
              </a:rPr>
              <a:t>.</a:t>
            </a:r>
          </a:p>
          <a:p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В </a:t>
            </a:r>
            <a:r>
              <a:rPr lang="ru-RU" sz="3600" dirty="0">
                <a:latin typeface="Calibri" pitchFamily="34" charset="0"/>
              </a:rPr>
              <a:t>далёкой тайге живут </a:t>
            </a:r>
            <a:r>
              <a:rPr lang="ru-RU" sz="3600" dirty="0" smtClean="0">
                <a:latin typeface="Calibri" pitchFamily="34" charset="0"/>
              </a:rPr>
              <a:t>охотники. 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228600" y="38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6002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81000" y="2667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3810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48768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9698" name="Picture 2" descr="D:\школа\гифы\p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6454" y="4724400"/>
            <a:ext cx="1795096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52400" y="381000"/>
            <a:ext cx="8991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Все </a:t>
            </a:r>
            <a:r>
              <a:rPr lang="ru-RU" sz="3600" dirty="0">
                <a:latin typeface="Calibri" pitchFamily="34" charset="0"/>
              </a:rPr>
              <a:t>радовались встрече с космонавтами.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Разведчики </a:t>
            </a:r>
            <a:r>
              <a:rPr lang="ru-RU" sz="3600" dirty="0">
                <a:latin typeface="Calibri" pitchFamily="34" charset="0"/>
              </a:rPr>
              <a:t>отправились в опасный путь.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Дружная </a:t>
            </a:r>
            <a:r>
              <a:rPr lang="ru-RU" sz="3600" dirty="0">
                <a:latin typeface="Calibri" pitchFamily="34" charset="0"/>
              </a:rPr>
              <a:t>семья и землю превратит в золото. </a:t>
            </a:r>
            <a:endParaRPr lang="ru-RU" sz="3600" dirty="0" smtClean="0">
              <a:latin typeface="Calibri" pitchFamily="34" charset="0"/>
            </a:endParaRPr>
          </a:p>
          <a:p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Обувь </a:t>
            </a:r>
            <a:r>
              <a:rPr lang="ru-RU" sz="3600" dirty="0">
                <a:latin typeface="Calibri" pitchFamily="34" charset="0"/>
              </a:rPr>
              <a:t>всегда необходимо очищать от пыли. </a:t>
            </a:r>
            <a:endParaRPr lang="ru-RU" sz="3600" dirty="0" smtClean="0">
              <a:latin typeface="Calibri" pitchFamily="34" charset="0"/>
            </a:endParaRPr>
          </a:p>
          <a:p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Зацветёт</a:t>
            </a:r>
            <a:r>
              <a:rPr lang="ru-RU" sz="3600" dirty="0">
                <a:latin typeface="Calibri" pitchFamily="34" charset="0"/>
              </a:rPr>
              <a:t>, зазеленеет наш весёлый огород. </a:t>
            </a:r>
          </a:p>
        </p:txBody>
      </p:sp>
      <p:sp>
        <p:nvSpPr>
          <p:cNvPr id="5" name="Двойная волна 4"/>
          <p:cNvSpPr/>
          <p:nvPr/>
        </p:nvSpPr>
        <p:spPr>
          <a:xfrm>
            <a:off x="228600" y="38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14478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228600" y="25908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228600" y="37338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>
            <a:off x="228600" y="47244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6" name="Picture 2" descr="Кот слушает музыку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2672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457200" y="381000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Меж редеющих верхушек показалась синева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Хороши </a:t>
            </a:r>
            <a:r>
              <a:rPr lang="ru-RU" sz="3200" dirty="0">
                <a:latin typeface="Calibri" pitchFamily="34" charset="0"/>
              </a:rPr>
              <a:t>привольные широкие степи Украины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На </a:t>
            </a:r>
            <a:r>
              <a:rPr lang="ru-RU" sz="3200" dirty="0">
                <a:latin typeface="Calibri" pitchFamily="34" charset="0"/>
              </a:rPr>
              <a:t>смелого собака лает, а трусливого кусает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Нам </a:t>
            </a:r>
            <a:r>
              <a:rPr lang="ru-RU" sz="3200" dirty="0">
                <a:latin typeface="Calibri" pitchFamily="34" charset="0"/>
              </a:rPr>
              <a:t>велит трудиться школа, учит этому отряд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Наш </a:t>
            </a:r>
            <a:r>
              <a:rPr lang="ru-RU" sz="3200" dirty="0">
                <a:latin typeface="Calibri" pitchFamily="34" charset="0"/>
              </a:rPr>
              <a:t>народ хочет жить в мире со всеми народами. </a:t>
            </a:r>
            <a:br>
              <a:rPr lang="ru-RU" sz="3200" dirty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228600" y="38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3716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3622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33528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4267200"/>
            <a:ext cx="86106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6" name="Picture 2" descr="D:\школа\гифы\Zhivnost82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800600"/>
            <a:ext cx="139038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438400" y="152400"/>
            <a:ext cx="4572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Тает снег.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Идёт дождь.</a:t>
            </a:r>
          </a:p>
          <a:p>
            <a:r>
              <a:rPr lang="ru-RU" sz="4400">
                <a:latin typeface="Calibri" pitchFamily="34" charset="0"/>
              </a:rPr>
              <a:t> </a:t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Небо хмурое.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Коля заболел.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Запели птицы. </a:t>
            </a:r>
            <a:br>
              <a:rPr lang="ru-RU" sz="4400">
                <a:latin typeface="Calibri" pitchFamily="34" charset="0"/>
              </a:rPr>
            </a:br>
            <a:endParaRPr lang="ru-RU" sz="440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0" y="3810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62200" y="28956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16764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62200" y="41148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62200" y="54864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17" name="Picture 1" descr="D:\школа\гифы\h29-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410200"/>
            <a:ext cx="11334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3" animBg="1"/>
      <p:bldP spid="10" grpId="4" animBg="1"/>
      <p:bldP spid="11" grpId="1" animBg="1"/>
      <p:bldP spid="11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228600" y="228600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 pitchFamily="34" charset="0"/>
              </a:rPr>
              <a:t>В </a:t>
            </a:r>
            <a:r>
              <a:rPr lang="ru-RU" sz="3200" dirty="0">
                <a:latin typeface="Calibri" pitchFamily="34" charset="0"/>
              </a:rPr>
              <a:t>тайге водятся хищные животные: волки, рыси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Сквозь </a:t>
            </a:r>
            <a:r>
              <a:rPr lang="ru-RU" sz="3200" dirty="0">
                <a:latin typeface="Calibri" pitchFamily="34" charset="0"/>
              </a:rPr>
              <a:t>волнистые туманы пробирается луна. </a:t>
            </a:r>
            <a:endParaRPr lang="ru-RU" sz="3200" dirty="0" smtClean="0">
              <a:latin typeface="Calibri" pitchFamily="34" charset="0"/>
            </a:endParaRP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Школьники </a:t>
            </a:r>
            <a:r>
              <a:rPr lang="ru-RU" sz="3200" dirty="0">
                <a:latin typeface="Calibri" pitchFamily="34" charset="0"/>
              </a:rPr>
              <a:t>готовятся к новому учебному году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Много </a:t>
            </a:r>
            <a:r>
              <a:rPr lang="ru-RU" sz="3200" dirty="0">
                <a:latin typeface="Calibri" pitchFamily="34" charset="0"/>
              </a:rPr>
              <a:t>работы в школьном саду ранней весной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На </a:t>
            </a:r>
            <a:r>
              <a:rPr lang="ru-RU" sz="3200" dirty="0">
                <a:latin typeface="Calibri" pitchFamily="34" charset="0"/>
              </a:rPr>
              <a:t>берегу моря раскинулся лагерь отдыха. </a:t>
            </a:r>
            <a:br>
              <a:rPr lang="ru-RU" sz="3200" dirty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228600" y="38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2192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1336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>
            <a:off x="228600" y="31242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Двойная волна 9"/>
          <p:cNvSpPr/>
          <p:nvPr/>
        </p:nvSpPr>
        <p:spPr>
          <a:xfrm>
            <a:off x="228600" y="4191000"/>
            <a:ext cx="8610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2770" name="Picture 2" descr="анимация снегов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038600"/>
            <a:ext cx="2590800" cy="245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1"/>
          <p:cNvSpPr>
            <a:spLocks noChangeArrowheads="1"/>
          </p:cNvSpPr>
          <p:nvPr/>
        </p:nvSpPr>
        <p:spPr bwMode="auto">
          <a:xfrm>
            <a:off x="0" y="22860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 pitchFamily="34" charset="0"/>
              </a:rPr>
              <a:t>Скоро </a:t>
            </a:r>
            <a:r>
              <a:rPr lang="ru-RU" sz="3200" dirty="0">
                <a:latin typeface="Calibri" pitchFamily="34" charset="0"/>
              </a:rPr>
              <a:t>небо покроется тучами, заморосит дождь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Однажды </a:t>
            </a:r>
            <a:r>
              <a:rPr lang="ru-RU" sz="3200" dirty="0">
                <a:latin typeface="Calibri" pitchFamily="34" charset="0"/>
              </a:rPr>
              <a:t>в студёную зимнюю пору я из лесу вышел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Пробилась </a:t>
            </a:r>
            <a:r>
              <a:rPr lang="ru-RU" sz="3200" dirty="0">
                <a:latin typeface="Calibri" pitchFamily="34" charset="0"/>
              </a:rPr>
              <a:t>из-под земли вода, и родился родничок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От </a:t>
            </a:r>
            <a:r>
              <a:rPr lang="ru-RU" sz="3200" dirty="0">
                <a:latin typeface="Calibri" pitchFamily="34" charset="0"/>
              </a:rPr>
              <a:t>города в тайгу строители проложили шоссе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Цветы </a:t>
            </a:r>
            <a:r>
              <a:rPr lang="ru-RU" sz="3200" dirty="0">
                <a:latin typeface="Calibri" pitchFamily="34" charset="0"/>
              </a:rPr>
              <a:t>были не знакомые, похожие на колокольчики. 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0" y="152400"/>
            <a:ext cx="8686800" cy="762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0" y="1295400"/>
            <a:ext cx="8686800" cy="990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0" y="2819400"/>
            <a:ext cx="8686800" cy="990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0" y="4038600"/>
            <a:ext cx="8686800" cy="762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0" y="502920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794" name="Picture 4" descr="божья коров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581525"/>
            <a:ext cx="24193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0" y="22860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Прохладная вода хорошо освежает уставших ребят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Играют </a:t>
            </a:r>
            <a:r>
              <a:rPr lang="ru-RU" sz="3200" dirty="0">
                <a:latin typeface="Calibri" pitchFamily="34" charset="0"/>
              </a:rPr>
              <a:t>волны, ветер свищет, и мачта гнётся и скрипит. </a:t>
            </a:r>
            <a:endParaRPr lang="ru-RU" sz="3200" dirty="0" smtClean="0">
              <a:latin typeface="Calibri" pitchFamily="34" charset="0"/>
            </a:endParaRPr>
          </a:p>
          <a:p>
            <a:endParaRPr lang="ru-RU" sz="3200" dirty="0">
              <a:latin typeface="Calibri" pitchFamily="34" charset="0"/>
            </a:endParaRPr>
          </a:p>
          <a:p>
            <a:r>
              <a:rPr lang="ru-RU" sz="3200" dirty="0" smtClean="0">
                <a:latin typeface="Calibri" pitchFamily="34" charset="0"/>
              </a:rPr>
              <a:t>Победа </a:t>
            </a:r>
            <a:r>
              <a:rPr lang="ru-RU" sz="3200" dirty="0">
                <a:latin typeface="Calibri" pitchFamily="34" charset="0"/>
              </a:rPr>
              <a:t>над врагом наполнила грудь воина счастьем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endParaRPr lang="ru-RU" sz="3200" dirty="0">
              <a:latin typeface="Calibri" pitchFamily="34" charset="0"/>
            </a:endParaRPr>
          </a:p>
          <a:p>
            <a:r>
              <a:rPr lang="ru-RU" sz="3200" dirty="0" smtClean="0">
                <a:latin typeface="Calibri" pitchFamily="34" charset="0"/>
              </a:rPr>
              <a:t>Каждый </a:t>
            </a:r>
            <a:r>
              <a:rPr lang="ru-RU" sz="3200" dirty="0">
                <a:latin typeface="Calibri" pitchFamily="34" charset="0"/>
              </a:rPr>
              <a:t>день тысячи людей въезжают в новые квартиры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 </a:t>
            </a:r>
            <a:br>
              <a:rPr lang="ru-RU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Школьники выращивают мандарины</a:t>
            </a:r>
            <a:r>
              <a:rPr lang="ru-RU" sz="3200" dirty="0">
                <a:latin typeface="Calibri" pitchFamily="34" charset="0"/>
              </a:rPr>
              <a:t>, лимоны, апельсины. 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0" y="152400"/>
            <a:ext cx="9144000" cy="762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0" y="1219200"/>
            <a:ext cx="8686800" cy="1143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0" y="274320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0" y="419100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0" y="563880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18" name="Picture 2" descr="Кот и мыш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743200"/>
            <a:ext cx="2667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 pitchFamily="34" charset="0"/>
              </a:rPr>
              <a:t>По </a:t>
            </a:r>
            <a:r>
              <a:rPr lang="ru-RU" sz="3200" dirty="0">
                <a:latin typeface="Calibri" pitchFamily="34" charset="0"/>
              </a:rPr>
              <a:t>лесной заросшей тропе осторожно идёт пограничник. </a:t>
            </a:r>
            <a:endParaRPr lang="ru-RU" sz="3200" dirty="0" smtClean="0">
              <a:latin typeface="Calibri" pitchFamily="34" charset="0"/>
            </a:endParaRP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Начальник </a:t>
            </a:r>
            <a:r>
              <a:rPr lang="ru-RU" sz="3200" dirty="0">
                <a:latin typeface="Calibri" pitchFamily="34" charset="0"/>
              </a:rPr>
              <a:t>подошёл к окну и увидел за ним строящийся дом. </a:t>
            </a:r>
            <a:endParaRPr lang="ru-RU" sz="3200" dirty="0" smtClean="0">
              <a:latin typeface="Calibri" pitchFamily="34" charset="0"/>
            </a:endParaRP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Наша </a:t>
            </a:r>
            <a:r>
              <a:rPr lang="ru-RU" sz="3200" dirty="0">
                <a:latin typeface="Calibri" pitchFamily="34" charset="0"/>
              </a:rPr>
              <a:t>страна живёт в мире и дружбе с другими народами. </a:t>
            </a:r>
            <a:endParaRPr lang="ru-RU" sz="3200" dirty="0" smtClean="0">
              <a:latin typeface="Calibri" pitchFamily="34" charset="0"/>
            </a:endParaRP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Часть </a:t>
            </a:r>
            <a:r>
              <a:rPr lang="ru-RU" sz="3200" dirty="0">
                <a:latin typeface="Calibri" pitchFamily="34" charset="0"/>
              </a:rPr>
              <a:t>Сибири покрыта крутыми и обрывистыми горами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По </a:t>
            </a:r>
            <a:r>
              <a:rPr lang="ru-RU" sz="3200" dirty="0">
                <a:latin typeface="Calibri" pitchFamily="34" charset="0"/>
              </a:rPr>
              <a:t>нашему краю течёт красивая полноводная река </a:t>
            </a:r>
            <a:r>
              <a:rPr lang="ru-RU" sz="3200" dirty="0" smtClean="0">
                <a:latin typeface="Calibri" pitchFamily="34" charset="0"/>
              </a:rPr>
              <a:t>Волга.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0" y="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0" y="152400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0" y="2971800"/>
            <a:ext cx="8686800" cy="1066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0" y="4419600"/>
            <a:ext cx="8686800" cy="1143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0" y="5943600"/>
            <a:ext cx="8915400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новогодняя анимаш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4290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410200"/>
            <a:ext cx="7657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подготовила Минеева Е.В., учитель начальных классов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ысшей квалификационной категории МКОУ «Береславская СОШ».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286000" y="152400"/>
            <a:ext cx="4572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Поле опустело.</a:t>
            </a:r>
          </a:p>
          <a:p>
            <a:r>
              <a:rPr lang="ru-RU" sz="4400">
                <a:latin typeface="Calibri" pitchFamily="34" charset="0"/>
              </a:rPr>
              <a:t> </a:t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Трещат морозы.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Я ищу землянику.</a:t>
            </a:r>
          </a:p>
          <a:p>
            <a:r>
              <a:rPr lang="ru-RU" sz="4400">
                <a:latin typeface="Calibri" pitchFamily="34" charset="0"/>
              </a:rPr>
              <a:t> </a:t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В лесу росла ель.</a:t>
            </a:r>
          </a:p>
          <a:p>
            <a:r>
              <a:rPr lang="ru-RU" sz="4400">
                <a:latin typeface="Calibri" pitchFamily="34" charset="0"/>
              </a:rPr>
              <a:t> </a:t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Наступила осень.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228600"/>
            <a:ext cx="449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09800" y="14478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09800" y="27432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41910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09800" y="5562600"/>
            <a:ext cx="441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3" name="Picture 1" descr="D:\школа\гифы\Bears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1" animBg="1"/>
      <p:bldP spid="5" grpId="2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19200" y="152400"/>
            <a:ext cx="6477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Дни стали короче. </a:t>
            </a:r>
          </a:p>
          <a:p>
            <a:endParaRPr lang="ru-RU" sz="44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лесу много берёз. </a:t>
            </a:r>
          </a:p>
          <a:p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Прилетели птички. </a:t>
            </a:r>
          </a:p>
          <a:p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Ярко светит солнце. </a:t>
            </a:r>
          </a:p>
          <a:p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Лида вытерла доску.  </a:t>
            </a:r>
            <a:endParaRPr lang="ru-RU" sz="4400">
              <a:ea typeface="Calibri" pitchFamily="34" charset="0"/>
              <a:cs typeface="Arial" charset="0"/>
            </a:endParaRPr>
          </a:p>
        </p:txBody>
      </p:sp>
      <p:pic>
        <p:nvPicPr>
          <p:cNvPr id="7170" name="Picture 2" descr="D:\школа\гифы\24M5-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6888" y="762000"/>
            <a:ext cx="21256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войная волна 3"/>
          <p:cNvSpPr/>
          <p:nvPr/>
        </p:nvSpPr>
        <p:spPr>
          <a:xfrm>
            <a:off x="1219200" y="381000"/>
            <a:ext cx="5334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1219200" y="1600200"/>
            <a:ext cx="5334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1219200" y="2971800"/>
            <a:ext cx="5334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1219200" y="4267200"/>
            <a:ext cx="5334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1219200" y="5638800"/>
            <a:ext cx="5334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14400" y="228600"/>
            <a:ext cx="67818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Весело бегут ручьи.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Подул резкий ветер.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Зоя прилежно учится.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Дятел долбил дерево. </a:t>
            </a:r>
          </a:p>
          <a:p>
            <a:endParaRPr lang="ru-RU" sz="4400">
              <a:latin typeface="Calibri" pitchFamily="34" charset="0"/>
            </a:endParaRPr>
          </a:p>
          <a:p>
            <a:r>
              <a:rPr lang="ru-RU" sz="4400">
                <a:latin typeface="Calibri" pitchFamily="34" charset="0"/>
              </a:rPr>
              <a:t>Я хочу посадить цветы. </a:t>
            </a:r>
          </a:p>
        </p:txBody>
      </p:sp>
      <p:pic>
        <p:nvPicPr>
          <p:cNvPr id="6145" name="Picture 1" descr="D:\школа\гифы\8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057400"/>
            <a:ext cx="1900238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войная волна 3"/>
          <p:cNvSpPr/>
          <p:nvPr/>
        </p:nvSpPr>
        <p:spPr>
          <a:xfrm>
            <a:off x="990600" y="304800"/>
            <a:ext cx="5410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990600" y="1676400"/>
            <a:ext cx="5410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990600" y="2971800"/>
            <a:ext cx="5410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990600" y="4343400"/>
            <a:ext cx="5410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990600" y="5715000"/>
            <a:ext cx="54864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533400" y="304800"/>
            <a:ext cx="70104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Иней запушил деревья. </a:t>
            </a:r>
            <a:endParaRPr lang="ru-RU" sz="4400"/>
          </a:p>
          <a:p>
            <a:endParaRPr lang="ru-RU" sz="4400"/>
          </a:p>
          <a:p>
            <a:r>
              <a:rPr lang="ru-RU" sz="4400">
                <a:latin typeface="Calibri" pitchFamily="34" charset="0"/>
              </a:rPr>
              <a:t>Без воды цветы вянут.</a:t>
            </a:r>
            <a:endParaRPr lang="ru-RU" sz="4400"/>
          </a:p>
          <a:p>
            <a:r>
              <a:rPr lang="ru-RU" sz="4400">
                <a:latin typeface="Calibri" pitchFamily="34" charset="0"/>
              </a:rPr>
              <a:t> </a:t>
            </a:r>
            <a:endParaRPr lang="ru-RU" sz="4400"/>
          </a:p>
          <a:p>
            <a:r>
              <a:rPr lang="ru-RU" sz="4400">
                <a:latin typeface="Calibri" pitchFamily="34" charset="0"/>
              </a:rPr>
              <a:t>Пролетело жаркое лето. </a:t>
            </a:r>
            <a:endParaRPr lang="ru-RU" sz="4400"/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Возле дома посадили ель. </a:t>
            </a:r>
            <a:endParaRPr lang="ru-RU" sz="4400"/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Солнышко светит и греет.  </a:t>
            </a:r>
          </a:p>
        </p:txBody>
      </p:sp>
      <p:pic>
        <p:nvPicPr>
          <p:cNvPr id="18434" name="Picture 1" descr="D:\школа\гифы\70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800600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9600" y="381000"/>
            <a:ext cx="594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9600" y="1600200"/>
            <a:ext cx="594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09600" y="2895600"/>
            <a:ext cx="594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9600" y="4343400"/>
            <a:ext cx="6477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09600" y="5638800"/>
            <a:ext cx="6477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37" grpId="0" animBg="1"/>
      <p:bldP spid="18437" grpId="1" animBg="1"/>
      <p:bldP spid="18438" grpId="0" animBg="1"/>
      <p:bldP spid="18438" grpId="1" animBg="1"/>
      <p:bldP spid="18439" grpId="0" animBg="1"/>
      <p:bldP spid="18439" grpId="1" animBg="1"/>
      <p:bldP spid="18440" grpId="0" animBg="1"/>
      <p:bldP spid="184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304800" y="152400"/>
            <a:ext cx="73152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Федя решил задачу у доски.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Загорелась в небе зорька.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На деревьях сверкал иней.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Город Волгорад стоит на Волге. </a:t>
            </a:r>
          </a:p>
          <a:p>
            <a:r>
              <a:rPr lang="ru-RU" sz="4400">
                <a:latin typeface="Calibri" pitchFamily="34" charset="0"/>
              </a:rPr>
              <a:t/>
            </a:r>
            <a:br>
              <a:rPr lang="ru-RU" sz="4400">
                <a:latin typeface="Calibri" pitchFamily="34" charset="0"/>
              </a:rPr>
            </a:br>
            <a:r>
              <a:rPr lang="ru-RU" sz="4400">
                <a:latin typeface="Calibri" pitchFamily="34" charset="0"/>
              </a:rPr>
              <a:t>В лесу собирают землянику.  </a:t>
            </a:r>
          </a:p>
        </p:txBody>
      </p:sp>
      <p:sp>
        <p:nvSpPr>
          <p:cNvPr id="4" name="Двойная волна 3"/>
          <p:cNvSpPr/>
          <p:nvPr/>
        </p:nvSpPr>
        <p:spPr>
          <a:xfrm>
            <a:off x="381000" y="304800"/>
            <a:ext cx="7086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304800" y="1600200"/>
            <a:ext cx="7086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895600"/>
            <a:ext cx="7086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4267200"/>
            <a:ext cx="7086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5562600"/>
            <a:ext cx="70866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Picture 1" descr="D:\школа\гифы\67747b2dfdd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076700"/>
            <a:ext cx="192246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10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28600" y="152400"/>
            <a:ext cx="7391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Зимой река покрылась льдом.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Мальчик подарил маме цветы.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Крестьяне работают на лугу. </a:t>
            </a:r>
          </a:p>
          <a:p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Дежурные стёрли пыль с доски.</a:t>
            </a:r>
          </a:p>
          <a:p>
            <a:r>
              <a:rPr lang="ru-RU" sz="4000">
                <a:latin typeface="Calibri" pitchFamily="34" charset="0"/>
              </a:rPr>
              <a:t> </a:t>
            </a:r>
            <a:br>
              <a:rPr lang="ru-RU" sz="4000">
                <a:latin typeface="Calibri" pitchFamily="34" charset="0"/>
              </a:rPr>
            </a:br>
            <a:r>
              <a:rPr lang="ru-RU" sz="4000">
                <a:latin typeface="Calibri" pitchFamily="34" charset="0"/>
              </a:rPr>
              <a:t>Из короба выбрались цыплята. </a:t>
            </a:r>
          </a:p>
        </p:txBody>
      </p:sp>
      <p:pic>
        <p:nvPicPr>
          <p:cNvPr id="20482" name="Picture 1" descr="D:\школа\гифы\B_Fly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57200"/>
            <a:ext cx="13446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войная волна 3"/>
          <p:cNvSpPr/>
          <p:nvPr/>
        </p:nvSpPr>
        <p:spPr>
          <a:xfrm>
            <a:off x="228600" y="3048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228600" y="1371600"/>
            <a:ext cx="7315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304800" y="25908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38100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5029200"/>
            <a:ext cx="7239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228600" y="228600"/>
            <a:ext cx="7239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Мы жили возле берёзовой рощи.</a:t>
            </a:r>
          </a:p>
          <a:p>
            <a:r>
              <a:rPr lang="ru-RU" sz="3600">
                <a:latin typeface="Calibri" pitchFamily="34" charset="0"/>
              </a:rPr>
              <a:t> </a:t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Небо покрылось серыми тучами. </a:t>
            </a:r>
          </a:p>
          <a:p>
            <a:r>
              <a:rPr lang="ru-RU" sz="3600">
                <a:latin typeface="Calibri" pitchFamily="34" charset="0"/>
              </a:rPr>
              <a:t/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Дети посадили во дворе акацию. </a:t>
            </a:r>
          </a:p>
          <a:p>
            <a:r>
              <a:rPr lang="ru-RU" sz="3600">
                <a:latin typeface="Calibri" pitchFamily="34" charset="0"/>
              </a:rPr>
              <a:t/>
            </a:r>
            <a:br>
              <a:rPr lang="ru-RU" sz="3600">
                <a:latin typeface="Calibri" pitchFamily="34" charset="0"/>
              </a:rPr>
            </a:br>
            <a:r>
              <a:rPr lang="ru-RU" sz="3600">
                <a:latin typeface="Calibri" pitchFamily="34" charset="0"/>
              </a:rPr>
              <a:t>Бабушка купила внуку букварь. </a:t>
            </a:r>
          </a:p>
          <a:p>
            <a:endParaRPr lang="ru-RU" sz="3600">
              <a:latin typeface="Calibri" pitchFamily="34" charset="0"/>
            </a:endParaRPr>
          </a:p>
          <a:p>
            <a:r>
              <a:rPr lang="ru-RU" sz="3600">
                <a:latin typeface="Calibri" pitchFamily="34" charset="0"/>
              </a:rPr>
              <a:t>Землю согрело тёплое солнышко.</a:t>
            </a:r>
          </a:p>
          <a:p>
            <a:r>
              <a:rPr lang="ru-RU" sz="3600">
                <a:latin typeface="Calibri" pitchFamily="34" charset="0"/>
              </a:rPr>
              <a:t> </a:t>
            </a:r>
          </a:p>
        </p:txBody>
      </p:sp>
      <p:pic>
        <p:nvPicPr>
          <p:cNvPr id="21506" name="Picture 1" descr="D:\школа\гифы\B_Fly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800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войная волна 3"/>
          <p:cNvSpPr/>
          <p:nvPr/>
        </p:nvSpPr>
        <p:spPr>
          <a:xfrm>
            <a:off x="228600" y="3048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228600" y="13716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228600" y="2362200"/>
            <a:ext cx="70104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304800" y="3505200"/>
            <a:ext cx="69342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ая волна 7"/>
          <p:cNvSpPr/>
          <p:nvPr/>
        </p:nvSpPr>
        <p:spPr>
          <a:xfrm>
            <a:off x="304800" y="4648200"/>
            <a:ext cx="70104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166</Words>
  <Application>Microsoft Office PowerPoint</Application>
  <PresentationFormat>Экран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31</cp:revision>
  <dcterms:created xsi:type="dcterms:W3CDTF">2011-09-12T12:12:05Z</dcterms:created>
  <dcterms:modified xsi:type="dcterms:W3CDTF">2012-06-13T22:44:43Z</dcterms:modified>
</cp:coreProperties>
</file>