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15"/>
  </p:notesMasterIdLst>
  <p:sldIdLst>
    <p:sldId id="270" r:id="rId2"/>
    <p:sldId id="256" r:id="rId3"/>
    <p:sldId id="267" r:id="rId4"/>
    <p:sldId id="258" r:id="rId5"/>
    <p:sldId id="268" r:id="rId6"/>
    <p:sldId id="260" r:id="rId7"/>
    <p:sldId id="261" r:id="rId8"/>
    <p:sldId id="262" r:id="rId9"/>
    <p:sldId id="263" r:id="rId10"/>
    <p:sldId id="264" r:id="rId11"/>
    <p:sldId id="265" r:id="rId12"/>
    <p:sldId id="269" r:id="rId13"/>
    <p:sldId id="266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2EAF"/>
    <a:srgbClr val="CC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7" Type="http://schemas.openxmlformats.org/officeDocument/2006/relationships/image" Target="../media/image21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6" Type="http://schemas.openxmlformats.org/officeDocument/2006/relationships/image" Target="../media/image20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3" Type="http://schemas.openxmlformats.org/officeDocument/2006/relationships/image" Target="../media/image24.wmf"/><Relationship Id="rId7" Type="http://schemas.openxmlformats.org/officeDocument/2006/relationships/image" Target="../media/image28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6" Type="http://schemas.openxmlformats.org/officeDocument/2006/relationships/image" Target="../media/image27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3" Type="http://schemas.openxmlformats.org/officeDocument/2006/relationships/image" Target="../media/image32.wmf"/><Relationship Id="rId7" Type="http://schemas.openxmlformats.org/officeDocument/2006/relationships/image" Target="../media/image36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6" Type="http://schemas.openxmlformats.org/officeDocument/2006/relationships/image" Target="../media/image35.wmf"/><Relationship Id="rId5" Type="http://schemas.openxmlformats.org/officeDocument/2006/relationships/image" Target="../media/image34.wmf"/><Relationship Id="rId4" Type="http://schemas.openxmlformats.org/officeDocument/2006/relationships/image" Target="../media/image33.wmf"/><Relationship Id="rId9" Type="http://schemas.openxmlformats.org/officeDocument/2006/relationships/image" Target="../media/image38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3" Type="http://schemas.openxmlformats.org/officeDocument/2006/relationships/image" Target="../media/image41.wmf"/><Relationship Id="rId7" Type="http://schemas.openxmlformats.org/officeDocument/2006/relationships/image" Target="../media/image45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Relationship Id="rId6" Type="http://schemas.openxmlformats.org/officeDocument/2006/relationships/image" Target="../media/image44.wmf"/><Relationship Id="rId5" Type="http://schemas.openxmlformats.org/officeDocument/2006/relationships/image" Target="../media/image43.wmf"/><Relationship Id="rId4" Type="http://schemas.openxmlformats.org/officeDocument/2006/relationships/image" Target="../media/image4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2A80CA-7FB9-469A-8D3D-51915C5E8150}" type="datetimeFigureOut">
              <a:rPr lang="ru-RU" smtClean="0"/>
              <a:pPr/>
              <a:t>12.12.2012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B87701-C168-4E66-B5B9-C5C51A00ED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5865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B87701-C168-4E66-B5B9-C5C51A00EDD2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F7BDA-8D79-48D8-8F68-7832678EC268}" type="datetimeFigureOut">
              <a:rPr lang="ru-RU" smtClean="0"/>
              <a:pPr/>
              <a:t>12.12.2012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A0DD3-8784-44E9-9363-F5C8AC6529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F7BDA-8D79-48D8-8F68-7832678EC268}" type="datetimeFigureOut">
              <a:rPr lang="ru-RU" smtClean="0"/>
              <a:pPr/>
              <a:t>12.12.2012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A0DD3-8784-44E9-9363-F5C8AC6529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F7BDA-8D79-48D8-8F68-7832678EC268}" type="datetimeFigureOut">
              <a:rPr lang="ru-RU" smtClean="0"/>
              <a:pPr/>
              <a:t>12.12.2012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A0DD3-8784-44E9-9363-F5C8AC6529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D8111D9-8D4C-4594-87EC-624C853F62B4}" type="datetime1">
              <a:rPr lang="ru-RU"/>
              <a:pPr>
                <a:defRPr/>
              </a:pPr>
              <a:t>12.12.2012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26624F6-3E31-4941-8359-08D0925856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F7BDA-8D79-48D8-8F68-7832678EC268}" type="datetimeFigureOut">
              <a:rPr lang="ru-RU" smtClean="0"/>
              <a:pPr/>
              <a:t>12.12.2012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A0DD3-8784-44E9-9363-F5C8AC6529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F7BDA-8D79-48D8-8F68-7832678EC268}" type="datetimeFigureOut">
              <a:rPr lang="ru-RU" smtClean="0"/>
              <a:pPr/>
              <a:t>12.12.2012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A0DD3-8784-44E9-9363-F5C8AC6529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F7BDA-8D79-48D8-8F68-7832678EC268}" type="datetimeFigureOut">
              <a:rPr lang="ru-RU" smtClean="0"/>
              <a:pPr/>
              <a:t>12.12.2012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A0DD3-8784-44E9-9363-F5C8AC6529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F7BDA-8D79-48D8-8F68-7832678EC268}" type="datetimeFigureOut">
              <a:rPr lang="ru-RU" smtClean="0"/>
              <a:pPr/>
              <a:t>12.12.2012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A0DD3-8784-44E9-9363-F5C8AC6529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F7BDA-8D79-48D8-8F68-7832678EC268}" type="datetimeFigureOut">
              <a:rPr lang="ru-RU" smtClean="0"/>
              <a:pPr/>
              <a:t>12.12.2012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A0DD3-8784-44E9-9363-F5C8AC6529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F7BDA-8D79-48D8-8F68-7832678EC268}" type="datetimeFigureOut">
              <a:rPr lang="ru-RU" smtClean="0"/>
              <a:pPr/>
              <a:t>12.12.2012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A0DD3-8784-44E9-9363-F5C8AC6529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F7BDA-8D79-48D8-8F68-7832678EC268}" type="datetimeFigureOut">
              <a:rPr lang="ru-RU" smtClean="0"/>
              <a:pPr/>
              <a:t>12.12.2012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A0DD3-8784-44E9-9363-F5C8AC6529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F7BDA-8D79-48D8-8F68-7832678EC268}" type="datetimeFigureOut">
              <a:rPr lang="ru-RU" smtClean="0"/>
              <a:pPr/>
              <a:t>12.12.2012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99A0DD3-8784-44E9-9363-F5C8AC65290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B3F7BDA-8D79-48D8-8F68-7832678EC268}" type="datetimeFigureOut">
              <a:rPr lang="ru-RU" smtClean="0"/>
              <a:pPr/>
              <a:t>12.12.2012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99A0DD3-8784-44E9-9363-F5C8AC65290B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13" Type="http://schemas.openxmlformats.org/officeDocument/2006/relationships/oleObject" Target="../embeddings/oleObject27.bin"/><Relationship Id="rId18" Type="http://schemas.openxmlformats.org/officeDocument/2006/relationships/image" Target="../media/image37.wmf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4.bin"/><Relationship Id="rId12" Type="http://schemas.openxmlformats.org/officeDocument/2006/relationships/image" Target="../media/image34.wmf"/><Relationship Id="rId17" Type="http://schemas.openxmlformats.org/officeDocument/2006/relationships/oleObject" Target="../embeddings/oleObject29.bin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36.wmf"/><Relationship Id="rId20" Type="http://schemas.openxmlformats.org/officeDocument/2006/relationships/image" Target="../media/image38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31.wmf"/><Relationship Id="rId11" Type="http://schemas.openxmlformats.org/officeDocument/2006/relationships/oleObject" Target="../embeddings/oleObject26.bin"/><Relationship Id="rId5" Type="http://schemas.openxmlformats.org/officeDocument/2006/relationships/oleObject" Target="../embeddings/oleObject23.bin"/><Relationship Id="rId15" Type="http://schemas.openxmlformats.org/officeDocument/2006/relationships/oleObject" Target="../embeddings/oleObject28.bin"/><Relationship Id="rId10" Type="http://schemas.openxmlformats.org/officeDocument/2006/relationships/image" Target="../media/image33.wmf"/><Relationship Id="rId19" Type="http://schemas.openxmlformats.org/officeDocument/2006/relationships/oleObject" Target="../embeddings/oleObject30.bin"/><Relationship Id="rId4" Type="http://schemas.openxmlformats.org/officeDocument/2006/relationships/image" Target="../media/image30.wmf"/><Relationship Id="rId9" Type="http://schemas.openxmlformats.org/officeDocument/2006/relationships/oleObject" Target="../embeddings/oleObject25.bin"/><Relationship Id="rId14" Type="http://schemas.openxmlformats.org/officeDocument/2006/relationships/image" Target="../media/image35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13" Type="http://schemas.openxmlformats.org/officeDocument/2006/relationships/oleObject" Target="../embeddings/oleObject36.bin"/><Relationship Id="rId18" Type="http://schemas.openxmlformats.org/officeDocument/2006/relationships/image" Target="../media/image46.wmf"/><Relationship Id="rId3" Type="http://schemas.openxmlformats.org/officeDocument/2006/relationships/oleObject" Target="../embeddings/oleObject31.bin"/><Relationship Id="rId7" Type="http://schemas.openxmlformats.org/officeDocument/2006/relationships/oleObject" Target="../embeddings/oleObject33.bin"/><Relationship Id="rId12" Type="http://schemas.openxmlformats.org/officeDocument/2006/relationships/image" Target="../media/image43.wmf"/><Relationship Id="rId17" Type="http://schemas.openxmlformats.org/officeDocument/2006/relationships/oleObject" Target="../embeddings/oleObject38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5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40.wmf"/><Relationship Id="rId11" Type="http://schemas.openxmlformats.org/officeDocument/2006/relationships/oleObject" Target="../embeddings/oleObject35.bin"/><Relationship Id="rId5" Type="http://schemas.openxmlformats.org/officeDocument/2006/relationships/oleObject" Target="../embeddings/oleObject32.bin"/><Relationship Id="rId15" Type="http://schemas.openxmlformats.org/officeDocument/2006/relationships/oleObject" Target="../embeddings/oleObject37.bin"/><Relationship Id="rId10" Type="http://schemas.openxmlformats.org/officeDocument/2006/relationships/image" Target="../media/image42.wmf"/><Relationship Id="rId4" Type="http://schemas.openxmlformats.org/officeDocument/2006/relationships/image" Target="../media/image39.wmf"/><Relationship Id="rId9" Type="http://schemas.openxmlformats.org/officeDocument/2006/relationships/oleObject" Target="../embeddings/oleObject34.bin"/><Relationship Id="rId14" Type="http://schemas.openxmlformats.org/officeDocument/2006/relationships/image" Target="../media/image44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13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14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13" Type="http://schemas.openxmlformats.org/officeDocument/2006/relationships/oleObject" Target="../embeddings/oleObject12.bin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12" Type="http://schemas.openxmlformats.org/officeDocument/2006/relationships/image" Target="../media/image19.wmf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21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16.wmf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8.bin"/><Relationship Id="rId15" Type="http://schemas.openxmlformats.org/officeDocument/2006/relationships/oleObject" Target="../embeddings/oleObject13.bin"/><Relationship Id="rId10" Type="http://schemas.openxmlformats.org/officeDocument/2006/relationships/image" Target="../media/image18.wmf"/><Relationship Id="rId4" Type="http://schemas.openxmlformats.org/officeDocument/2006/relationships/image" Target="../media/image15.wmf"/><Relationship Id="rId9" Type="http://schemas.openxmlformats.org/officeDocument/2006/relationships/oleObject" Target="../embeddings/oleObject10.bin"/><Relationship Id="rId14" Type="http://schemas.openxmlformats.org/officeDocument/2006/relationships/image" Target="../media/image20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13" Type="http://schemas.openxmlformats.org/officeDocument/2006/relationships/oleObject" Target="../embeddings/oleObject19.bin"/><Relationship Id="rId18" Type="http://schemas.openxmlformats.org/officeDocument/2006/relationships/image" Target="../media/image29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12" Type="http://schemas.openxmlformats.org/officeDocument/2006/relationships/image" Target="../media/image26.wmf"/><Relationship Id="rId17" Type="http://schemas.openxmlformats.org/officeDocument/2006/relationships/oleObject" Target="../embeddings/oleObject21.bin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28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23.wmf"/><Relationship Id="rId11" Type="http://schemas.openxmlformats.org/officeDocument/2006/relationships/oleObject" Target="../embeddings/oleObject18.bin"/><Relationship Id="rId5" Type="http://schemas.openxmlformats.org/officeDocument/2006/relationships/oleObject" Target="../embeddings/oleObject15.bin"/><Relationship Id="rId15" Type="http://schemas.openxmlformats.org/officeDocument/2006/relationships/oleObject" Target="../embeddings/oleObject20.bin"/><Relationship Id="rId10" Type="http://schemas.openxmlformats.org/officeDocument/2006/relationships/image" Target="../media/image25.wmf"/><Relationship Id="rId4" Type="http://schemas.openxmlformats.org/officeDocument/2006/relationships/image" Target="../media/image22.wmf"/><Relationship Id="rId9" Type="http://schemas.openxmlformats.org/officeDocument/2006/relationships/oleObject" Target="../embeddings/oleObject17.bin"/><Relationship Id="rId14" Type="http://schemas.openxmlformats.org/officeDocument/2006/relationships/image" Target="../media/image2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7030A0"/>
                </a:solidFill>
              </a:rPr>
              <a:t>Тема «Тригонометрические уравнения»  10 класс  </a:t>
            </a:r>
            <a:r>
              <a:rPr lang="ru-RU" sz="3200" dirty="0" smtClean="0">
                <a:solidFill>
                  <a:srgbClr val="7030A0"/>
                </a:solidFill>
              </a:rPr>
              <a:t>к   первому  уроку темы</a:t>
            </a:r>
            <a:endParaRPr lang="ru-RU" sz="3600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pPr>
              <a:buNone/>
            </a:pPr>
            <a:r>
              <a:rPr lang="ru-RU" i="1" dirty="0" smtClean="0">
                <a:solidFill>
                  <a:srgbClr val="AC2EAF"/>
                </a:solidFill>
              </a:rPr>
              <a:t>         Составила: </a:t>
            </a:r>
          </a:p>
          <a:p>
            <a:pPr>
              <a:buNone/>
            </a:pPr>
            <a:r>
              <a:rPr lang="ru-RU" i="1" dirty="0" smtClean="0">
                <a:solidFill>
                  <a:srgbClr val="AC2EAF"/>
                </a:solidFill>
              </a:rPr>
              <a:t>        </a:t>
            </a:r>
            <a:r>
              <a:rPr lang="ru-RU" i="1" dirty="0" err="1" smtClean="0">
                <a:solidFill>
                  <a:srgbClr val="AC2EAF"/>
                </a:solidFill>
              </a:rPr>
              <a:t>Овчинникова</a:t>
            </a:r>
            <a:r>
              <a:rPr lang="ru-RU" i="1" dirty="0" smtClean="0">
                <a:solidFill>
                  <a:srgbClr val="AC2EAF"/>
                </a:solidFill>
              </a:rPr>
              <a:t> Елена Петровна</a:t>
            </a:r>
          </a:p>
          <a:p>
            <a:pPr>
              <a:buNone/>
            </a:pPr>
            <a:r>
              <a:rPr lang="ru-RU" i="1" dirty="0" smtClean="0">
                <a:solidFill>
                  <a:srgbClr val="AC2EAF"/>
                </a:solidFill>
              </a:rPr>
              <a:t>         учитель математики</a:t>
            </a:r>
          </a:p>
          <a:p>
            <a:pPr>
              <a:buNone/>
            </a:pPr>
            <a:r>
              <a:rPr lang="ru-RU" i="1" dirty="0" smtClean="0">
                <a:solidFill>
                  <a:srgbClr val="AC2EAF"/>
                </a:solidFill>
              </a:rPr>
              <a:t>        МБОУ Красногорской СОШ №2</a:t>
            </a:r>
          </a:p>
          <a:p>
            <a:pPr>
              <a:buNone/>
            </a:pPr>
            <a:r>
              <a:rPr lang="ru-RU" i="1" smtClean="0">
                <a:solidFill>
                  <a:srgbClr val="AC2EAF"/>
                </a:solidFill>
              </a:rPr>
              <a:t>        </a:t>
            </a:r>
            <a:r>
              <a:rPr lang="ru-RU" i="1" dirty="0" err="1" smtClean="0">
                <a:solidFill>
                  <a:srgbClr val="AC2EAF"/>
                </a:solidFill>
              </a:rPr>
              <a:t>пгт</a:t>
            </a:r>
            <a:r>
              <a:rPr lang="ru-RU" i="1" dirty="0" smtClean="0">
                <a:solidFill>
                  <a:srgbClr val="AC2EAF"/>
                </a:solidFill>
              </a:rPr>
              <a:t> Красная Гора</a:t>
            </a:r>
          </a:p>
          <a:p>
            <a:pPr>
              <a:buNone/>
            </a:pPr>
            <a:r>
              <a:rPr lang="ru-RU" i="1" dirty="0" smtClean="0">
                <a:solidFill>
                  <a:srgbClr val="AC2EAF"/>
                </a:solidFill>
              </a:rPr>
              <a:t>        Брянской области</a:t>
            </a:r>
            <a:endParaRPr lang="ru-RU" i="1" dirty="0">
              <a:solidFill>
                <a:srgbClr val="AC2EA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6324" name="Object 4"/>
          <p:cNvGraphicFramePr>
            <a:graphicFrameLocks noGrp="1" noChangeAspect="1"/>
          </p:cNvGraphicFramePr>
          <p:nvPr>
            <p:ph/>
          </p:nvPr>
        </p:nvGraphicFramePr>
        <p:xfrm>
          <a:off x="611188" y="1174750"/>
          <a:ext cx="2447925" cy="947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" name="Формула" r:id="rId3" imgW="1180800" imgH="457200" progId="Equation.3">
                  <p:embed/>
                </p:oleObj>
              </mc:Choice>
              <mc:Fallback>
                <p:oleObj name="Формула" r:id="rId3" imgW="1180800" imgH="457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8" y="1174750"/>
                        <a:ext cx="2447925" cy="947738"/>
                      </a:xfrm>
                      <a:prstGeom prst="rect">
                        <a:avLst/>
                      </a:prstGeom>
                      <a:solidFill>
                        <a:srgbClr val="FFCC99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325" name="Rectangle 5"/>
          <p:cNvSpPr>
            <a:spLocks noChangeArrowheads="1"/>
          </p:cNvSpPr>
          <p:nvPr/>
        </p:nvSpPr>
        <p:spPr bwMode="auto">
          <a:xfrm>
            <a:off x="4500563" y="5734050"/>
            <a:ext cx="15446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2000" b="1" dirty="0" smtClean="0"/>
              <a:t>Ответ</a:t>
            </a:r>
            <a:r>
              <a:rPr lang="en-US" sz="2000" b="1" dirty="0" smtClean="0"/>
              <a:t>:</a:t>
            </a:r>
            <a:endParaRPr lang="ru-RU" sz="2000" b="1" dirty="0"/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3382963" y="1196975"/>
            <a:ext cx="5761037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/>
              <a:t>Уравнение уже имеет простейший</a:t>
            </a:r>
          </a:p>
          <a:p>
            <a:endParaRPr lang="ru-RU" sz="2000" b="1"/>
          </a:p>
          <a:p>
            <a:r>
              <a:rPr lang="ru-RU" sz="2000" b="1"/>
              <a:t> вид                              , однако</a:t>
            </a:r>
            <a:r>
              <a:rPr lang="en-US" sz="2000" b="1"/>
              <a:t>,</a:t>
            </a:r>
          </a:p>
          <a:p>
            <a:endParaRPr lang="en-US" sz="2000" b="1"/>
          </a:p>
          <a:p>
            <a:r>
              <a:rPr lang="ru-RU" sz="2000" b="1"/>
              <a:t> можно использовать четность функции </a:t>
            </a:r>
            <a:r>
              <a:rPr lang="en-US" sz="2000" b="1"/>
              <a:t>cos, </a:t>
            </a:r>
            <a:r>
              <a:rPr lang="ru-RU" sz="2000" b="1"/>
              <a:t>применить формулы приведения и    упростить его.</a:t>
            </a:r>
            <a:endParaRPr lang="en-US" sz="2000" b="1">
              <a:cs typeface="Arial" charset="0"/>
            </a:endParaRPr>
          </a:p>
          <a:p>
            <a:endParaRPr lang="ru-RU" sz="2000" b="1"/>
          </a:p>
        </p:txBody>
      </p:sp>
      <p:graphicFrame>
        <p:nvGraphicFramePr>
          <p:cNvPr id="56329" name="Object 9"/>
          <p:cNvGraphicFramePr>
            <a:graphicFrameLocks noChangeAspect="1"/>
          </p:cNvGraphicFramePr>
          <p:nvPr/>
        </p:nvGraphicFramePr>
        <p:xfrm>
          <a:off x="4284663" y="1557338"/>
          <a:ext cx="1600200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name="Формула" r:id="rId5" imgW="812520" imgH="444240" progId="Equation.3">
                  <p:embed/>
                </p:oleObj>
              </mc:Choice>
              <mc:Fallback>
                <p:oleObj name="Формула" r:id="rId5" imgW="812520" imgH="4442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4663" y="1557338"/>
                        <a:ext cx="1600200" cy="876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32" name="Object 12"/>
          <p:cNvGraphicFramePr>
            <a:graphicFrameLocks noChangeAspect="1"/>
          </p:cNvGraphicFramePr>
          <p:nvPr/>
        </p:nvGraphicFramePr>
        <p:xfrm>
          <a:off x="539750" y="4437063"/>
          <a:ext cx="3652838" cy="947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9" name="Формула" r:id="rId7" imgW="1663560" imgH="431640" progId="Equation.3">
                  <p:embed/>
                </p:oleObj>
              </mc:Choice>
              <mc:Fallback>
                <p:oleObj name="Формула" r:id="rId7" imgW="1663560" imgH="431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4437063"/>
                        <a:ext cx="3652838" cy="947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CC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39" name="Object 19"/>
          <p:cNvGraphicFramePr>
            <a:graphicFrameLocks noChangeAspect="1"/>
          </p:cNvGraphicFramePr>
          <p:nvPr/>
        </p:nvGraphicFramePr>
        <p:xfrm>
          <a:off x="611188" y="2276475"/>
          <a:ext cx="2447925" cy="947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" name="Формула" r:id="rId9" imgW="1180800" imgH="457200" progId="Equation.3">
                  <p:embed/>
                </p:oleObj>
              </mc:Choice>
              <mc:Fallback>
                <p:oleObj name="Формула" r:id="rId9" imgW="1180800" imgH="4572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8" y="2276475"/>
                        <a:ext cx="2447925" cy="947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CC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43" name="Object 23"/>
          <p:cNvGraphicFramePr>
            <a:graphicFrameLocks noChangeAspect="1"/>
          </p:cNvGraphicFramePr>
          <p:nvPr/>
        </p:nvGraphicFramePr>
        <p:xfrm>
          <a:off x="611188" y="3429000"/>
          <a:ext cx="1631950" cy="893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1" name="Формула" r:id="rId11" imgW="787320" imgH="431640" progId="Equation.3">
                  <p:embed/>
                </p:oleObj>
              </mc:Choice>
              <mc:Fallback>
                <p:oleObj name="Формула" r:id="rId11" imgW="787320" imgH="4316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8" y="3429000"/>
                        <a:ext cx="1631950" cy="893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CC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48" name="Object 28"/>
          <p:cNvGraphicFramePr>
            <a:graphicFrameLocks noChangeAspect="1"/>
          </p:cNvGraphicFramePr>
          <p:nvPr/>
        </p:nvGraphicFramePr>
        <p:xfrm>
          <a:off x="4572000" y="3500438"/>
          <a:ext cx="2536825" cy="89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2" name="Формула" r:id="rId13" imgW="1155600" imgH="406080" progId="Equation.3">
                  <p:embed/>
                </p:oleObj>
              </mc:Choice>
              <mc:Fallback>
                <p:oleObj name="Формула" r:id="rId13" imgW="1155600" imgH="4060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3500438"/>
                        <a:ext cx="2536825" cy="892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CC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349" name="Line 29"/>
          <p:cNvSpPr>
            <a:spLocks noChangeShapeType="1"/>
          </p:cNvSpPr>
          <p:nvPr/>
        </p:nvSpPr>
        <p:spPr bwMode="auto">
          <a:xfrm>
            <a:off x="7092950" y="3716338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aphicFrame>
        <p:nvGraphicFramePr>
          <p:cNvPr id="56353" name="Object 33"/>
          <p:cNvGraphicFramePr>
            <a:graphicFrameLocks noChangeAspect="1"/>
          </p:cNvGraphicFramePr>
          <p:nvPr/>
        </p:nvGraphicFramePr>
        <p:xfrm>
          <a:off x="7372350" y="3757613"/>
          <a:ext cx="530225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3" name="Формула" r:id="rId15" imgW="241200" imgH="164880" progId="Equation.3">
                  <p:embed/>
                </p:oleObj>
              </mc:Choice>
              <mc:Fallback>
                <p:oleObj name="Формула" r:id="rId15" imgW="241200" imgH="16488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72350" y="3757613"/>
                        <a:ext cx="530225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CC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60" name="Object 40"/>
          <p:cNvGraphicFramePr>
            <a:graphicFrameLocks noChangeAspect="1"/>
          </p:cNvGraphicFramePr>
          <p:nvPr/>
        </p:nvGraphicFramePr>
        <p:xfrm>
          <a:off x="4597400" y="4365625"/>
          <a:ext cx="2397125" cy="89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4" name="Формула" r:id="rId17" imgW="1091880" imgH="406080" progId="Equation.3">
                  <p:embed/>
                </p:oleObj>
              </mc:Choice>
              <mc:Fallback>
                <p:oleObj name="Формула" r:id="rId17" imgW="1091880" imgH="40608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97400" y="4365625"/>
                        <a:ext cx="2397125" cy="892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CC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64" name="Object 44"/>
          <p:cNvGraphicFramePr>
            <a:graphicFrameLocks noChangeAspect="1"/>
          </p:cNvGraphicFramePr>
          <p:nvPr/>
        </p:nvGraphicFramePr>
        <p:xfrm>
          <a:off x="6084888" y="5445125"/>
          <a:ext cx="2397125" cy="89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5" name="Формула" r:id="rId19" imgW="1091880" imgH="406080" progId="Equation.3">
                  <p:embed/>
                </p:oleObj>
              </mc:Choice>
              <mc:Fallback>
                <p:oleObj name="Формула" r:id="rId19" imgW="1091880" imgH="40608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4888" y="5445125"/>
                        <a:ext cx="2397125" cy="89217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365" name="WordArt 45"/>
          <p:cNvSpPr>
            <a:spLocks noChangeArrowheads="1" noChangeShapeType="1" noTextEdit="1"/>
          </p:cNvSpPr>
          <p:nvPr/>
        </p:nvSpPr>
        <p:spPr bwMode="auto">
          <a:xfrm>
            <a:off x="684213" y="0"/>
            <a:ext cx="80391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400" b="1" kern="10" spc="480">
                <a:ln w="9525">
                  <a:noFill/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45791" dir="3378596" algn="ctr" rotWithShape="0">
                    <a:srgbClr val="4D4D4D">
                      <a:alpha val="80000"/>
                    </a:srgbClr>
                  </a:outerShdw>
                </a:effectLst>
                <a:latin typeface="Arial"/>
                <a:cs typeface="Arial"/>
              </a:rPr>
              <a:t>Примеры уравнений.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56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56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0" dur="500"/>
                                        <p:tgtEl>
                                          <p:spTgt spid="56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5" dur="500"/>
                                        <p:tgtEl>
                                          <p:spTgt spid="56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0" dur="500"/>
                                        <p:tgtEl>
                                          <p:spTgt spid="56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5" dur="500"/>
                                        <p:tgtEl>
                                          <p:spTgt spid="56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0" dur="500"/>
                                        <p:tgtEl>
                                          <p:spTgt spid="56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3" dur="500"/>
                                        <p:tgtEl>
                                          <p:spTgt spid="56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8" dur="500"/>
                                        <p:tgtEl>
                                          <p:spTgt spid="56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3" dur="500"/>
                                        <p:tgtEl>
                                          <p:spTgt spid="56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6" dur="500"/>
                                        <p:tgtEl>
                                          <p:spTgt spid="56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5" grpId="0"/>
      <p:bldP spid="25" grpId="0"/>
      <p:bldP spid="5634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2749" name="Object 45"/>
          <p:cNvGraphicFramePr>
            <a:graphicFrameLocks noChangeAspect="1"/>
          </p:cNvGraphicFramePr>
          <p:nvPr/>
        </p:nvGraphicFramePr>
        <p:xfrm>
          <a:off x="323850" y="1916113"/>
          <a:ext cx="2376488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1" name="Формула" r:id="rId3" imgW="1066680" imgH="215640" progId="Equation.3">
                  <p:embed/>
                </p:oleObj>
              </mc:Choice>
              <mc:Fallback>
                <p:oleObj name="Формула" r:id="rId3" imgW="1066680" imgH="215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1916113"/>
                        <a:ext cx="2376488" cy="384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748" name="Object 44"/>
          <p:cNvGraphicFramePr>
            <a:graphicFrameLocks noChangeAspect="1"/>
          </p:cNvGraphicFramePr>
          <p:nvPr/>
        </p:nvGraphicFramePr>
        <p:xfrm>
          <a:off x="395288" y="2420938"/>
          <a:ext cx="1944687" cy="801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2" name="Формула" r:id="rId5" imgW="1066680" imgH="444240" progId="Equation.3">
                  <p:embed/>
                </p:oleObj>
              </mc:Choice>
              <mc:Fallback>
                <p:oleObj name="Формула" r:id="rId5" imgW="1066680" imgH="4442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2420938"/>
                        <a:ext cx="1944687" cy="801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747" name="Object 43"/>
          <p:cNvGraphicFramePr>
            <a:graphicFrameLocks noChangeAspect="1"/>
          </p:cNvGraphicFramePr>
          <p:nvPr/>
        </p:nvGraphicFramePr>
        <p:xfrm>
          <a:off x="395288" y="3357563"/>
          <a:ext cx="1512887" cy="350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3" name="Формула" r:id="rId7" imgW="787320" imgH="177480" progId="Equation.3">
                  <p:embed/>
                </p:oleObj>
              </mc:Choice>
              <mc:Fallback>
                <p:oleObj name="Формула" r:id="rId7" imgW="787320" imgH="177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3357563"/>
                        <a:ext cx="1512887" cy="350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746" name="Object 42"/>
          <p:cNvGraphicFramePr>
            <a:graphicFrameLocks noChangeAspect="1"/>
          </p:cNvGraphicFramePr>
          <p:nvPr/>
        </p:nvGraphicFramePr>
        <p:xfrm>
          <a:off x="395288" y="3789363"/>
          <a:ext cx="1727200" cy="779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4" name="Формула" r:id="rId9" imgW="888840" imgH="406080" progId="Equation.3">
                  <p:embed/>
                </p:oleObj>
              </mc:Choice>
              <mc:Fallback>
                <p:oleObj name="Формула" r:id="rId9" imgW="888840" imgH="4060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3789363"/>
                        <a:ext cx="1727200" cy="779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759" name="Line 55"/>
          <p:cNvSpPr>
            <a:spLocks noChangeShapeType="1"/>
          </p:cNvSpPr>
          <p:nvPr/>
        </p:nvSpPr>
        <p:spPr bwMode="auto">
          <a:xfrm>
            <a:off x="4716463" y="1341438"/>
            <a:ext cx="0" cy="4679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2761" name="Rectangle 57"/>
          <p:cNvSpPr>
            <a:spLocks noChangeArrowheads="1"/>
          </p:cNvSpPr>
          <p:nvPr/>
        </p:nvSpPr>
        <p:spPr bwMode="auto">
          <a:xfrm>
            <a:off x="539750" y="1196975"/>
            <a:ext cx="1422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 b="1"/>
              <a:t>1 вариант</a:t>
            </a:r>
          </a:p>
        </p:txBody>
      </p:sp>
      <p:sp>
        <p:nvSpPr>
          <p:cNvPr id="72762" name="Rectangle 58"/>
          <p:cNvSpPr>
            <a:spLocks noChangeArrowheads="1"/>
          </p:cNvSpPr>
          <p:nvPr/>
        </p:nvSpPr>
        <p:spPr bwMode="auto">
          <a:xfrm>
            <a:off x="5003800" y="1196975"/>
            <a:ext cx="1422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 b="1"/>
              <a:t>2 вариант</a:t>
            </a:r>
          </a:p>
        </p:txBody>
      </p:sp>
      <p:graphicFrame>
        <p:nvGraphicFramePr>
          <p:cNvPr id="72767" name="Object 63"/>
          <p:cNvGraphicFramePr>
            <a:graphicFrameLocks noChangeAspect="1"/>
          </p:cNvGraphicFramePr>
          <p:nvPr/>
        </p:nvGraphicFramePr>
        <p:xfrm>
          <a:off x="5076825" y="1773238"/>
          <a:ext cx="2016125" cy="782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5" name="Формула" r:id="rId11" imgW="1180800" imgH="457200" progId="Equation.3">
                  <p:embed/>
                </p:oleObj>
              </mc:Choice>
              <mc:Fallback>
                <p:oleObj name="Формула" r:id="rId11" imgW="1180800" imgH="4572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825" y="1773238"/>
                        <a:ext cx="2016125" cy="782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766" name="Object 62"/>
          <p:cNvGraphicFramePr>
            <a:graphicFrameLocks noChangeAspect="1"/>
          </p:cNvGraphicFramePr>
          <p:nvPr/>
        </p:nvGraphicFramePr>
        <p:xfrm>
          <a:off x="5148263" y="2565400"/>
          <a:ext cx="1944687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6" name="Формула" r:id="rId13" imgW="1104840" imgH="444240" progId="Equation.3">
                  <p:embed/>
                </p:oleObj>
              </mc:Choice>
              <mc:Fallback>
                <p:oleObj name="Формула" r:id="rId13" imgW="1104840" imgH="44424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263" y="2565400"/>
                        <a:ext cx="1944687" cy="771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765" name="Object 61"/>
          <p:cNvGraphicFramePr>
            <a:graphicFrameLocks noChangeAspect="1"/>
          </p:cNvGraphicFramePr>
          <p:nvPr/>
        </p:nvGraphicFramePr>
        <p:xfrm>
          <a:off x="5148263" y="3429000"/>
          <a:ext cx="1584325" cy="376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7" name="Формула" r:id="rId15" imgW="838080" imgH="203040" progId="Equation.3">
                  <p:embed/>
                </p:oleObj>
              </mc:Choice>
              <mc:Fallback>
                <p:oleObj name="Формула" r:id="rId15" imgW="838080" imgH="20304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263" y="3429000"/>
                        <a:ext cx="1584325" cy="376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764" name="Object 60"/>
          <p:cNvGraphicFramePr>
            <a:graphicFrameLocks noChangeAspect="1"/>
          </p:cNvGraphicFramePr>
          <p:nvPr/>
        </p:nvGraphicFramePr>
        <p:xfrm>
          <a:off x="5148263" y="3789363"/>
          <a:ext cx="1223962" cy="703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8" name="Формула" r:id="rId17" imgW="698400" imgH="406080" progId="Equation.3">
                  <p:embed/>
                </p:oleObj>
              </mc:Choice>
              <mc:Fallback>
                <p:oleObj name="Формула" r:id="rId17" imgW="698400" imgH="40608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263" y="3789363"/>
                        <a:ext cx="1223962" cy="703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773" name="WordArt 69"/>
          <p:cNvSpPr>
            <a:spLocks noChangeArrowheads="1" noChangeShapeType="1" noTextEdit="1"/>
          </p:cNvSpPr>
          <p:nvPr/>
        </p:nvSpPr>
        <p:spPr bwMode="auto">
          <a:xfrm>
            <a:off x="684213" y="0"/>
            <a:ext cx="80391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400" b="1" kern="10" spc="480" dirty="0" smtClean="0">
                <a:ln w="9525">
                  <a:noFill/>
                  <a:round/>
                  <a:headEnd/>
                  <a:tailEnd/>
                </a:ln>
                <a:solidFill>
                  <a:schemeClr val="accent1">
                    <a:lumMod val="75000"/>
                  </a:schemeClr>
                </a:solidFill>
                <a:effectLst>
                  <a:outerShdw dist="45791" dir="3378596" algn="ctr" rotWithShape="0">
                    <a:srgbClr val="4D4D4D">
                      <a:alpha val="80000"/>
                    </a:srgbClr>
                  </a:outerShdw>
                </a:effectLst>
                <a:latin typeface="Arial"/>
                <a:cs typeface="Arial"/>
              </a:rPr>
              <a:t>Потренируйтесь</a:t>
            </a:r>
            <a:r>
              <a:rPr lang="ru-RU" sz="2400" b="1" kern="10" spc="480" dirty="0" smtClean="0">
                <a:ln w="9525">
                  <a:noFill/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45791" dir="3378596" algn="ctr" rotWithShape="0">
                    <a:srgbClr val="4D4D4D">
                      <a:alpha val="80000"/>
                    </a:srgbClr>
                  </a:outerShdw>
                </a:effectLst>
                <a:latin typeface="Arial"/>
                <a:cs typeface="Arial"/>
              </a:rPr>
              <a:t>.</a:t>
            </a:r>
            <a:endParaRPr lang="ru-RU" sz="2400" b="1" kern="10" spc="480" dirty="0">
              <a:ln w="9525">
                <a:noFill/>
                <a:round/>
                <a:headEnd/>
                <a:tailEnd/>
              </a:ln>
              <a:solidFill>
                <a:schemeClr val="bg1"/>
              </a:solidFill>
              <a:effectLst>
                <a:outerShdw dist="45791" dir="3378596" algn="ctr" rotWithShape="0">
                  <a:srgbClr val="4D4D4D">
                    <a:alpha val="80000"/>
                  </a:srgbClr>
                </a:outerShdw>
              </a:effectLst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14356"/>
            <a:ext cx="8229600" cy="1143000"/>
          </a:xfrm>
        </p:spPr>
        <p:txBody>
          <a:bodyPr>
            <a:normAutofit/>
          </a:bodyPr>
          <a:lstStyle/>
          <a:p>
            <a:r>
              <a:rPr lang="ru-RU" sz="4000" i="1" dirty="0" smtClean="0">
                <a:solidFill>
                  <a:srgbClr val="FFC000"/>
                </a:solidFill>
              </a:rPr>
              <a:t>          </a:t>
            </a:r>
            <a:r>
              <a:rPr lang="ru-RU" sz="4000" i="1" dirty="0" smtClean="0">
                <a:solidFill>
                  <a:srgbClr val="AC2EAF"/>
                </a:solidFill>
              </a:rPr>
              <a:t>Домашняя работа</a:t>
            </a:r>
            <a:endParaRPr lang="ru-RU" sz="4000" i="1" dirty="0">
              <a:solidFill>
                <a:srgbClr val="AC2EAF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r>
              <a:rPr lang="ru-RU" dirty="0" smtClean="0">
                <a:solidFill>
                  <a:srgbClr val="00B050"/>
                </a:solidFill>
              </a:rPr>
              <a:t>         §18, п.1 разобрать примеры</a:t>
            </a:r>
          </a:p>
          <a:p>
            <a:endParaRPr lang="ru-RU" dirty="0" smtClean="0">
              <a:solidFill>
                <a:srgbClr val="00B050"/>
              </a:solidFill>
            </a:endParaRPr>
          </a:p>
          <a:p>
            <a:r>
              <a:rPr lang="ru-RU" dirty="0" smtClean="0">
                <a:solidFill>
                  <a:srgbClr val="00B050"/>
                </a:solidFill>
              </a:rPr>
              <a:t>          №18.3—18.5(</a:t>
            </a:r>
            <a:r>
              <a:rPr lang="ru-RU" dirty="0" err="1" smtClean="0">
                <a:solidFill>
                  <a:srgbClr val="00B050"/>
                </a:solidFill>
              </a:rPr>
              <a:t>а,б</a:t>
            </a:r>
            <a:r>
              <a:rPr lang="ru-RU" dirty="0" smtClean="0">
                <a:solidFill>
                  <a:srgbClr val="00B050"/>
                </a:solidFill>
              </a:rPr>
              <a:t>)</a:t>
            </a:r>
            <a:endParaRPr lang="ru-RU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3" name="WordArt 5"/>
          <p:cNvSpPr>
            <a:spLocks noChangeArrowheads="1" noChangeShapeType="1" noTextEdit="1"/>
          </p:cNvSpPr>
          <p:nvPr/>
        </p:nvSpPr>
        <p:spPr bwMode="auto">
          <a:xfrm>
            <a:off x="539750" y="2924175"/>
            <a:ext cx="80391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400" b="1" kern="10" spc="48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chemeClr val="accent2"/>
                    </a:gs>
                    <a:gs pos="100000">
                      <a:srgbClr val="FF9933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80000"/>
                    </a:srgbClr>
                  </a:outerShdw>
                </a:effectLst>
                <a:latin typeface="Arial"/>
                <a:cs typeface="Arial"/>
              </a:rPr>
              <a:t>Спасибо за то, что </a:t>
            </a:r>
            <a:r>
              <a:rPr lang="ru-RU" sz="2400" b="1" kern="10" spc="480" dirty="0" smtClean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chemeClr val="accent2"/>
                    </a:gs>
                    <a:gs pos="100000">
                      <a:srgbClr val="FF9933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80000"/>
                    </a:srgbClr>
                  </a:outerShdw>
                </a:effectLst>
                <a:latin typeface="Arial"/>
                <a:cs typeface="Arial"/>
              </a:rPr>
              <a:t>стараетесь!</a:t>
            </a:r>
            <a:endParaRPr lang="ru-RU" sz="2400" b="1" kern="10" spc="480" dirty="0">
              <a:ln w="9525">
                <a:noFill/>
                <a:round/>
                <a:headEnd/>
                <a:tailEnd/>
              </a:ln>
              <a:gradFill rotWithShape="1">
                <a:gsLst>
                  <a:gs pos="0">
                    <a:schemeClr val="accent2"/>
                  </a:gs>
                  <a:gs pos="100000">
                    <a:srgbClr val="FF9933"/>
                  </a:gs>
                </a:gsLst>
                <a:lin ang="5400000" scaled="1"/>
              </a:gradFill>
              <a:effectLst>
                <a:outerShdw dist="45791" dir="3378596" algn="ctr" rotWithShape="0">
                  <a:srgbClr val="4D4D4D">
                    <a:alpha val="80000"/>
                  </a:srgbClr>
                </a:outerShdw>
              </a:effectLst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3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69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785794"/>
            <a:ext cx="7524803" cy="5643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Тема урока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       </a:t>
            </a:r>
          </a:p>
          <a:p>
            <a:endParaRPr lang="ru-RU" dirty="0" smtClean="0"/>
          </a:p>
          <a:p>
            <a:r>
              <a:rPr lang="ru-RU" sz="4000" i="1" dirty="0" smtClean="0"/>
              <a:t>Тригонометрические уравнения</a:t>
            </a:r>
            <a:endParaRPr lang="ru-RU" sz="40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Формулы корней простых тригонометрических уравнений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flipV="1">
            <a:off x="285720" y="6429395"/>
            <a:ext cx="8572560" cy="142876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ru-RU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214282" y="1000108"/>
            <a:ext cx="2517099" cy="4001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.cost =</a:t>
            </a:r>
            <a:r>
              <a:rPr lang="ru-RU" sz="2000" b="1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где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|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а|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≤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1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5" name="Группа 11"/>
          <p:cNvGrpSpPr/>
          <p:nvPr/>
        </p:nvGrpSpPr>
        <p:grpSpPr>
          <a:xfrm>
            <a:off x="285720" y="1643050"/>
            <a:ext cx="2524126" cy="642942"/>
            <a:chOff x="428596" y="1571612"/>
            <a:chExt cx="2524126" cy="642942"/>
          </a:xfrm>
        </p:grpSpPr>
        <p:pic>
          <p:nvPicPr>
            <p:cNvPr id="1025" name="Picture 1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571472" y="1643050"/>
              <a:ext cx="2228850" cy="276225"/>
            </a:xfrm>
            <a:prstGeom prst="rect">
              <a:avLst/>
            </a:prstGeom>
            <a:noFill/>
          </p:spPr>
        </p:pic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571472" y="1928802"/>
              <a:ext cx="2381250" cy="276225"/>
            </a:xfrm>
            <a:prstGeom prst="rect">
              <a:avLst/>
            </a:prstGeom>
            <a:noFill/>
          </p:spPr>
        </p:pic>
        <p:sp>
          <p:nvSpPr>
            <p:cNvPr id="10" name="Левая круглая скобка 9"/>
            <p:cNvSpPr/>
            <p:nvPr/>
          </p:nvSpPr>
          <p:spPr>
            <a:xfrm>
              <a:off x="428596" y="1571612"/>
              <a:ext cx="214314" cy="642942"/>
            </a:xfrm>
            <a:prstGeom prst="leftBracket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1285852" y="2285992"/>
            <a:ext cx="5469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или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2714620"/>
            <a:ext cx="2381250" cy="27622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pic>
      <p:sp>
        <p:nvSpPr>
          <p:cNvPr id="16" name="TextBox 15"/>
          <p:cNvSpPr txBox="1"/>
          <p:nvPr/>
        </p:nvSpPr>
        <p:spPr>
          <a:xfrm>
            <a:off x="500034" y="3214686"/>
            <a:ext cx="1755609" cy="369332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Частные случаи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28596" y="3857628"/>
            <a:ext cx="1696298" cy="646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1)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cost=0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 =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π/2+π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k‚ k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Z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28596" y="4714884"/>
            <a:ext cx="1688283" cy="646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2)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cost=1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 = 0+2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k‚ k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Z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28596" y="5572140"/>
            <a:ext cx="1632178" cy="646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3)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cost = -1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 =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π+2π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k‚ k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Z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357554" y="1000108"/>
            <a:ext cx="2470548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2.sint =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а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где | а |≤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6" name="Группа 29"/>
          <p:cNvGrpSpPr/>
          <p:nvPr/>
        </p:nvGrpSpPr>
        <p:grpSpPr>
          <a:xfrm>
            <a:off x="3214678" y="1643050"/>
            <a:ext cx="2714626" cy="571504"/>
            <a:chOff x="5286380" y="1571612"/>
            <a:chExt cx="2714626" cy="571504"/>
          </a:xfrm>
        </p:grpSpPr>
        <p:pic>
          <p:nvPicPr>
            <p:cNvPr id="1031" name="Picture 7"/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5429256" y="1571612"/>
              <a:ext cx="2209800" cy="276225"/>
            </a:xfrm>
            <a:prstGeom prst="rect">
              <a:avLst/>
            </a:prstGeom>
            <a:noFill/>
          </p:spPr>
        </p:pic>
        <p:pic>
          <p:nvPicPr>
            <p:cNvPr id="1033" name="Picture 9"/>
            <p:cNvPicPr>
              <a:picLocks noChangeAspect="1" noChangeArrowheads="1"/>
            </p:cNvPicPr>
            <p:nvPr/>
          </p:nvPicPr>
          <p:blipFill>
            <a:blip r:embed="rId6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5429256" y="1857364"/>
              <a:ext cx="2571750" cy="276225"/>
            </a:xfrm>
            <a:prstGeom prst="rect">
              <a:avLst/>
            </a:prstGeom>
            <a:noFill/>
          </p:spPr>
        </p:pic>
        <p:sp>
          <p:nvSpPr>
            <p:cNvPr id="25" name="Левая круглая скобка 24"/>
            <p:cNvSpPr/>
            <p:nvPr/>
          </p:nvSpPr>
          <p:spPr>
            <a:xfrm>
              <a:off x="5286380" y="1571612"/>
              <a:ext cx="142876" cy="571504"/>
            </a:xfrm>
            <a:prstGeom prst="leftBracket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4214810" y="2285992"/>
            <a:ext cx="5469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или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86116" y="2786058"/>
            <a:ext cx="2628900" cy="28575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  <p:sp>
        <p:nvSpPr>
          <p:cNvPr id="33" name="TextBox 32"/>
          <p:cNvSpPr txBox="1"/>
          <p:nvPr/>
        </p:nvSpPr>
        <p:spPr>
          <a:xfrm>
            <a:off x="3643306" y="3286124"/>
            <a:ext cx="1755609" cy="369332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Частные случаи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786182" y="3857628"/>
            <a:ext cx="1515158" cy="6463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1)</a:t>
            </a:r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sint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=0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 = 0+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k‚ k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Z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643306" y="4786322"/>
            <a:ext cx="1811714" cy="6463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2)</a:t>
            </a:r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sint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=1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 =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π/2+2π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k‚ k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Z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571868" y="5643578"/>
            <a:ext cx="1946367" cy="6463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3)</a:t>
            </a:r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sint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= - 1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 = -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π/2+2π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k‚ k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Z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7" name="Прямая соединительная линия 36"/>
          <p:cNvCxnSpPr/>
          <p:nvPr/>
        </p:nvCxnSpPr>
        <p:spPr>
          <a:xfrm rot="5400000">
            <a:off x="215076" y="3642520"/>
            <a:ext cx="5429288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rot="5400000">
            <a:off x="3358348" y="3642520"/>
            <a:ext cx="5429288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6500826" y="1214422"/>
            <a:ext cx="2226892" cy="46166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tgt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=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а, 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6215074" y="2000240"/>
            <a:ext cx="2803973" cy="46166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 =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arctg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а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k‚ k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Z</a:t>
            </a:r>
            <a:endParaRPr lang="ru-RU" sz="2400" dirty="0"/>
          </a:p>
        </p:txBody>
      </p:sp>
      <p:sp>
        <p:nvSpPr>
          <p:cNvPr id="42" name="Прямоугольник 41"/>
          <p:cNvSpPr/>
          <p:nvPr/>
        </p:nvSpPr>
        <p:spPr>
          <a:xfrm>
            <a:off x="6500826" y="3714752"/>
            <a:ext cx="2286203" cy="46166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ctgt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а, 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R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6117702" y="4699255"/>
            <a:ext cx="2938625" cy="46166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 =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arcctg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а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k‚ k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Z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4" name="Прямая соединительная линия 43"/>
          <p:cNvCxnSpPr/>
          <p:nvPr/>
        </p:nvCxnSpPr>
        <p:spPr>
          <a:xfrm>
            <a:off x="6357950" y="3286124"/>
            <a:ext cx="2428892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10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8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2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1" grpId="0"/>
      <p:bldP spid="16" grpId="0" animBg="1"/>
      <p:bldP spid="17" grpId="0" animBg="1"/>
      <p:bldP spid="18" grpId="0" animBg="1"/>
      <p:bldP spid="19" grpId="0" animBg="1"/>
      <p:bldP spid="20" grpId="0" animBg="1"/>
      <p:bldP spid="26" grpId="0"/>
      <p:bldP spid="33" grpId="0" animBg="1"/>
      <p:bldP spid="34" grpId="0" animBg="1"/>
      <p:bldP spid="35" grpId="0" animBg="1"/>
      <p:bldP spid="36" grpId="0" animBg="1"/>
      <p:bldP spid="40" grpId="0" animBg="1"/>
      <p:bldP spid="41" grpId="0" animBg="1"/>
      <p:bldP spid="42" grpId="0" animBg="1"/>
      <p:bldP spid="4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i="1" dirty="0" smtClean="0">
                <a:solidFill>
                  <a:srgbClr val="C00000"/>
                </a:solidFill>
              </a:rPr>
              <a:t>К простейшим также относятся уравнения вида </a:t>
            </a:r>
            <a:endParaRPr lang="ru-RU" sz="3600" b="1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r>
              <a:rPr lang="ru-RU" sz="40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             </a:t>
            </a:r>
            <a:r>
              <a:rPr lang="en-US" sz="40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f(</a:t>
            </a:r>
            <a:r>
              <a:rPr lang="en-US" sz="4000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kx+m</a:t>
            </a:r>
            <a:r>
              <a:rPr lang="en-US" sz="40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)=a</a:t>
            </a:r>
            <a:endParaRPr lang="ru-RU" sz="4000" b="1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58259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Решение простейших уравнений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8596" y="714356"/>
            <a:ext cx="3692037" cy="2677656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wrap="none" rtlCol="0">
            <a:spAutoFit/>
          </a:bodyPr>
          <a:lstStyle/>
          <a:p>
            <a:pPr marL="457200" indent="-457200" algn="ctr">
              <a:buAutoNum type="arabicParenR"/>
            </a:pP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tg2x = -1</a:t>
            </a:r>
          </a:p>
          <a:p>
            <a:pPr marL="457200" indent="-457200" algn="ctr"/>
            <a:endParaRPr lang="en-US" sz="2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/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2x =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arctg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(-1) + 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k, k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Z</a:t>
            </a:r>
          </a:p>
          <a:p>
            <a:pPr marL="457200" indent="-457200" algn="ctr"/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2x = -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/4 + 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k, k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Z</a:t>
            </a:r>
          </a:p>
          <a:p>
            <a:pPr marL="457200" indent="-457200" algn="ctr"/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x = -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/8 + 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k/2, k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endParaRPr lang="ru-RU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/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/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Ответ: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/8 + 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k/2, k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43438" y="714356"/>
            <a:ext cx="4299575" cy="2677656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(x+</a:t>
            </a:r>
            <a:r>
              <a:rPr lang="el-GR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/3) =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½</a:t>
            </a:r>
          </a:p>
          <a:p>
            <a:pPr algn="ctr"/>
            <a:endParaRPr lang="ru-RU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x+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/3 = ±arccos1/2 + 2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k, k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Z</a:t>
            </a:r>
          </a:p>
          <a:p>
            <a:pPr algn="ctr"/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x+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/3 = ±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/3 + 2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k, k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Z</a:t>
            </a:r>
          </a:p>
          <a:p>
            <a:pPr algn="ctr"/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x = -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/3 ± 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/3 + 2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k, k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Z</a:t>
            </a:r>
          </a:p>
          <a:p>
            <a:pPr algn="ctr"/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Ответ: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/3 ± 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/3 + 2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k, k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00232" y="3571876"/>
            <a:ext cx="4500594" cy="3046988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sin(</a:t>
            </a:r>
            <a:r>
              <a:rPr lang="el-GR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– x/3) = 0</a:t>
            </a:r>
          </a:p>
          <a:p>
            <a:pPr algn="ctr"/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упростим по формулам приведения</a:t>
            </a:r>
          </a:p>
          <a:p>
            <a:pPr algn="ctr"/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sin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x/3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= 0</a:t>
            </a:r>
          </a:p>
          <a:p>
            <a:pPr algn="ctr"/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частный случай</a:t>
            </a:r>
          </a:p>
          <a:p>
            <a:pPr algn="ctr"/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x/3 = 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k, k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Z</a:t>
            </a:r>
          </a:p>
          <a:p>
            <a:pPr algn="ctr"/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x = 3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k, k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Z.</a:t>
            </a:r>
            <a:endParaRPr lang="ru-RU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Ответ: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k, k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Z.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8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8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8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0" dur="8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1" dur="8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8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7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8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4" dur="8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5" dur="8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8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1" dur="8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2" dur="8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3" dur="8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8" dur="8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9" dur="8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0" dur="8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5" dur="8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6" dur="8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7" dur="8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2" dur="8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3" dur="8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4" dur="8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9" dur="8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0" dur="8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1" dur="8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33" name="Oval 33"/>
          <p:cNvSpPr>
            <a:spLocks noChangeArrowheads="1"/>
          </p:cNvSpPr>
          <p:nvPr/>
        </p:nvSpPr>
        <p:spPr bwMode="auto">
          <a:xfrm>
            <a:off x="4643438" y="3716338"/>
            <a:ext cx="360362" cy="431800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5632" name="Oval 32"/>
          <p:cNvSpPr>
            <a:spLocks noChangeArrowheads="1"/>
          </p:cNvSpPr>
          <p:nvPr/>
        </p:nvSpPr>
        <p:spPr bwMode="auto">
          <a:xfrm>
            <a:off x="1908175" y="4292600"/>
            <a:ext cx="360363" cy="431800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5604" name="WordArt 4"/>
          <p:cNvSpPr>
            <a:spLocks noChangeArrowheads="1" noChangeShapeType="1" noTextEdit="1"/>
          </p:cNvSpPr>
          <p:nvPr/>
        </p:nvSpPr>
        <p:spPr bwMode="auto">
          <a:xfrm>
            <a:off x="684213" y="0"/>
            <a:ext cx="80391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400" b="1" kern="10" spc="480">
                <a:ln w="9525">
                  <a:noFill/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45791" dir="3378596" algn="ctr" rotWithShape="0">
                    <a:srgbClr val="4D4D4D">
                      <a:alpha val="80000"/>
                    </a:srgbClr>
                  </a:outerShdw>
                </a:effectLst>
                <a:latin typeface="Arial"/>
                <a:cs typeface="Arial"/>
              </a:rPr>
              <a:t>Примеры уравнений.</a:t>
            </a:r>
          </a:p>
        </p:txBody>
      </p:sp>
      <p:graphicFrame>
        <p:nvGraphicFramePr>
          <p:cNvPr id="25605" name="Object 5"/>
          <p:cNvGraphicFramePr>
            <a:graphicFrameLocks noGrp="1" noChangeAspect="1"/>
          </p:cNvGraphicFramePr>
          <p:nvPr>
            <p:ph/>
          </p:nvPr>
        </p:nvGraphicFramePr>
        <p:xfrm>
          <a:off x="468313" y="981075"/>
          <a:ext cx="2303462" cy="92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Формула" r:id="rId3" imgW="1104840" imgH="444240" progId="Equation.3">
                  <p:embed/>
                </p:oleObj>
              </mc:Choice>
              <mc:Fallback>
                <p:oleObj name="Формула" r:id="rId3" imgW="1104840" imgH="4442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981075"/>
                        <a:ext cx="2303462" cy="927100"/>
                      </a:xfrm>
                      <a:prstGeom prst="rect">
                        <a:avLst/>
                      </a:prstGeom>
                      <a:solidFill>
                        <a:srgbClr val="FFCC99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3132138" y="1125538"/>
            <a:ext cx="5761037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/>
              <a:t>Уравнение уже имеет простейший</a:t>
            </a:r>
          </a:p>
          <a:p>
            <a:endParaRPr lang="ru-RU" sz="2000" b="1"/>
          </a:p>
          <a:p>
            <a:r>
              <a:rPr lang="ru-RU" sz="2000" b="1"/>
              <a:t> вид                              , однако можно</a:t>
            </a:r>
          </a:p>
          <a:p>
            <a:endParaRPr lang="ru-RU" sz="2000" b="1"/>
          </a:p>
          <a:p>
            <a:r>
              <a:rPr lang="ru-RU" sz="2000" b="1"/>
              <a:t> применить формулы приведения и    упростить его.</a:t>
            </a:r>
            <a:endParaRPr lang="en-US" sz="2000" b="1">
              <a:cs typeface="Arial" charset="0"/>
            </a:endParaRPr>
          </a:p>
          <a:p>
            <a:endParaRPr lang="ru-RU" sz="2000" b="1"/>
          </a:p>
        </p:txBody>
      </p:sp>
      <p:graphicFrame>
        <p:nvGraphicFramePr>
          <p:cNvPr id="25611" name="Object 11"/>
          <p:cNvGraphicFramePr>
            <a:graphicFrameLocks noChangeAspect="1"/>
          </p:cNvGraphicFramePr>
          <p:nvPr/>
        </p:nvGraphicFramePr>
        <p:xfrm>
          <a:off x="4008438" y="1484313"/>
          <a:ext cx="1774825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Формула" r:id="rId5" imgW="901440" imgH="444240" progId="Equation.3">
                  <p:embed/>
                </p:oleObj>
              </mc:Choice>
              <mc:Fallback>
                <p:oleObj name="Формула" r:id="rId5" imgW="901440" imgH="4442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8438" y="1484313"/>
                        <a:ext cx="1774825" cy="876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15" name="Object 15"/>
          <p:cNvGraphicFramePr>
            <a:graphicFrameLocks noChangeAspect="1"/>
          </p:cNvGraphicFramePr>
          <p:nvPr/>
        </p:nvGraphicFramePr>
        <p:xfrm>
          <a:off x="1258888" y="3716338"/>
          <a:ext cx="1589087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Формула" r:id="rId7" imgW="761760" imgH="177480" progId="Equation.3">
                  <p:embed/>
                </p:oleObj>
              </mc:Choice>
              <mc:Fallback>
                <p:oleObj name="Формула" r:id="rId7" imgW="761760" imgH="177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8888" y="3716338"/>
                        <a:ext cx="1589087" cy="371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CC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19" name="Object 19"/>
          <p:cNvGraphicFramePr>
            <a:graphicFrameLocks noChangeAspect="1"/>
          </p:cNvGraphicFramePr>
          <p:nvPr/>
        </p:nvGraphicFramePr>
        <p:xfrm>
          <a:off x="1403350" y="4292600"/>
          <a:ext cx="1350963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Формула" r:id="rId9" imgW="647640" imgH="177480" progId="Equation.3">
                  <p:embed/>
                </p:oleObj>
              </mc:Choice>
              <mc:Fallback>
                <p:oleObj name="Формула" r:id="rId9" imgW="647640" imgH="177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350" y="4292600"/>
                        <a:ext cx="1350963" cy="371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CC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21" name="Rectangle 21"/>
          <p:cNvSpPr>
            <a:spLocks noChangeArrowheads="1"/>
          </p:cNvSpPr>
          <p:nvPr/>
        </p:nvSpPr>
        <p:spPr bwMode="auto">
          <a:xfrm>
            <a:off x="1258888" y="4797425"/>
            <a:ext cx="2481262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 b="1"/>
              <a:t>Это частный вид </a:t>
            </a:r>
            <a:endParaRPr lang="en-US" sz="2000" b="1"/>
          </a:p>
          <a:p>
            <a:r>
              <a:rPr lang="ru-RU" sz="2000" b="1"/>
              <a:t>уравнения </a:t>
            </a:r>
            <a:r>
              <a:rPr lang="en-US" sz="2000" b="1"/>
              <a:t>cos t=a</a:t>
            </a:r>
          </a:p>
          <a:p>
            <a:r>
              <a:rPr lang="en-US" sz="2000" b="1"/>
              <a:t>            a=0</a:t>
            </a:r>
            <a:endParaRPr lang="ru-RU" sz="2000" b="1"/>
          </a:p>
        </p:txBody>
      </p:sp>
      <p:graphicFrame>
        <p:nvGraphicFramePr>
          <p:cNvPr id="25625" name="Object 25"/>
          <p:cNvGraphicFramePr>
            <a:graphicFrameLocks noChangeAspect="1"/>
          </p:cNvGraphicFramePr>
          <p:nvPr/>
        </p:nvGraphicFramePr>
        <p:xfrm>
          <a:off x="4643438" y="3500438"/>
          <a:ext cx="1643062" cy="849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Формула" r:id="rId11" imgW="787320" imgH="406080" progId="Equation.3">
                  <p:embed/>
                </p:oleObj>
              </mc:Choice>
              <mc:Fallback>
                <p:oleObj name="Формула" r:id="rId11" imgW="787320" imgH="4060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3438" y="3500438"/>
                        <a:ext cx="1643062" cy="849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CC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26" name="Rectangle 26"/>
          <p:cNvSpPr>
            <a:spLocks noChangeArrowheads="1"/>
          </p:cNvSpPr>
          <p:nvPr/>
        </p:nvSpPr>
        <p:spPr bwMode="auto">
          <a:xfrm>
            <a:off x="4572000" y="4292600"/>
            <a:ext cx="33797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 b="1"/>
              <a:t>Разделим обе части на 4.</a:t>
            </a:r>
          </a:p>
        </p:txBody>
      </p:sp>
      <p:sp>
        <p:nvSpPr>
          <p:cNvPr id="25627" name="Rectangle 27"/>
          <p:cNvSpPr>
            <a:spLocks noChangeArrowheads="1"/>
          </p:cNvSpPr>
          <p:nvPr/>
        </p:nvSpPr>
        <p:spPr bwMode="auto">
          <a:xfrm>
            <a:off x="3929058" y="5357826"/>
            <a:ext cx="101502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 b="1" dirty="0" smtClean="0"/>
              <a:t>Ответ</a:t>
            </a:r>
            <a:r>
              <a:rPr lang="en-US" sz="2000" b="1" dirty="0" smtClean="0"/>
              <a:t>:</a:t>
            </a:r>
            <a:endParaRPr lang="ru-RU" sz="2000" b="1" dirty="0"/>
          </a:p>
        </p:txBody>
      </p:sp>
      <p:graphicFrame>
        <p:nvGraphicFramePr>
          <p:cNvPr id="25631" name="Object 31"/>
          <p:cNvGraphicFramePr>
            <a:graphicFrameLocks noChangeAspect="1"/>
          </p:cNvGraphicFramePr>
          <p:nvPr/>
        </p:nvGraphicFramePr>
        <p:xfrm>
          <a:off x="5003800" y="5084763"/>
          <a:ext cx="1538288" cy="849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Формула" r:id="rId13" imgW="736560" imgH="406080" progId="Equation.3">
                  <p:embed/>
                </p:oleObj>
              </mc:Choice>
              <mc:Fallback>
                <p:oleObj name="Формула" r:id="rId13" imgW="736560" imgH="4060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3800" y="5084763"/>
                        <a:ext cx="1538288" cy="849312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36" name="Line 36"/>
          <p:cNvSpPr>
            <a:spLocks noChangeShapeType="1"/>
          </p:cNvSpPr>
          <p:nvPr/>
        </p:nvSpPr>
        <p:spPr bwMode="auto">
          <a:xfrm flipH="1">
            <a:off x="2339975" y="4149725"/>
            <a:ext cx="576263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5637" name="Rectangle 37"/>
          <p:cNvSpPr>
            <a:spLocks noChangeArrowheads="1"/>
          </p:cNvSpPr>
          <p:nvPr/>
        </p:nvSpPr>
        <p:spPr bwMode="auto">
          <a:xfrm>
            <a:off x="4211638" y="3284538"/>
            <a:ext cx="260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t</a:t>
            </a:r>
            <a:endParaRPr lang="ru-RU" b="1"/>
          </a:p>
        </p:txBody>
      </p:sp>
      <p:sp>
        <p:nvSpPr>
          <p:cNvPr id="25638" name="Rectangle 38"/>
          <p:cNvSpPr>
            <a:spLocks noChangeArrowheads="1"/>
          </p:cNvSpPr>
          <p:nvPr/>
        </p:nvSpPr>
        <p:spPr bwMode="auto">
          <a:xfrm>
            <a:off x="2843213" y="3933825"/>
            <a:ext cx="260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t</a:t>
            </a:r>
            <a:endParaRPr lang="ru-RU" b="1"/>
          </a:p>
        </p:txBody>
      </p:sp>
      <p:sp>
        <p:nvSpPr>
          <p:cNvPr id="25639" name="Line 39"/>
          <p:cNvSpPr>
            <a:spLocks noChangeShapeType="1"/>
          </p:cNvSpPr>
          <p:nvPr/>
        </p:nvSpPr>
        <p:spPr bwMode="auto">
          <a:xfrm>
            <a:off x="4500563" y="3573463"/>
            <a:ext cx="142875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25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0" dur="500"/>
                                        <p:tgtEl>
                                          <p:spTgt spid="25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5" dur="500"/>
                                        <p:tgtEl>
                                          <p:spTgt spid="25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0" dur="500"/>
                                        <p:tgtEl>
                                          <p:spTgt spid="25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3" dur="500"/>
                                        <p:tgtEl>
                                          <p:spTgt spid="25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6" dur="500"/>
                                        <p:tgtEl>
                                          <p:spTgt spid="25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1" dur="500"/>
                                        <p:tgtEl>
                                          <p:spTgt spid="25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6" dur="500"/>
                                        <p:tgtEl>
                                          <p:spTgt spid="25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1" dur="500"/>
                                        <p:tgtEl>
                                          <p:spTgt spid="25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4" dur="500"/>
                                        <p:tgtEl>
                                          <p:spTgt spid="25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7" dur="500"/>
                                        <p:tgtEl>
                                          <p:spTgt spid="25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2" dur="500"/>
                                        <p:tgtEl>
                                          <p:spTgt spid="25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7" dur="500"/>
                                        <p:tgtEl>
                                          <p:spTgt spid="25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0" dur="500"/>
                                        <p:tgtEl>
                                          <p:spTgt spid="25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33" grpId="0" animBg="1"/>
      <p:bldP spid="25632" grpId="0" animBg="1"/>
      <p:bldP spid="25" grpId="0"/>
      <p:bldP spid="25621" grpId="0"/>
      <p:bldP spid="25626" grpId="0"/>
      <p:bldP spid="25627" grpId="0"/>
      <p:bldP spid="25636" grpId="0" animBg="1"/>
      <p:bldP spid="25637" grpId="0"/>
      <p:bldP spid="25638" grpId="0"/>
      <p:bldP spid="2563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8139" name="Object 11"/>
          <p:cNvGraphicFramePr>
            <a:graphicFrameLocks noChangeAspect="1"/>
          </p:cNvGraphicFramePr>
          <p:nvPr/>
        </p:nvGraphicFramePr>
        <p:xfrm>
          <a:off x="1116013" y="4437063"/>
          <a:ext cx="3317875" cy="947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Формула" r:id="rId3" imgW="1511280" imgH="431640" progId="Equation.3">
                  <p:embed/>
                </p:oleObj>
              </mc:Choice>
              <mc:Fallback>
                <p:oleObj name="Формула" r:id="rId3" imgW="1511280" imgH="431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4437063"/>
                        <a:ext cx="3317875" cy="947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CC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131" name="Oval 3"/>
          <p:cNvSpPr>
            <a:spLocks noChangeArrowheads="1"/>
          </p:cNvSpPr>
          <p:nvPr/>
        </p:nvSpPr>
        <p:spPr bwMode="auto">
          <a:xfrm>
            <a:off x="1692275" y="3573463"/>
            <a:ext cx="360363" cy="431800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48137" name="Object 9"/>
          <p:cNvGraphicFramePr>
            <a:graphicFrameLocks noChangeAspect="1"/>
          </p:cNvGraphicFramePr>
          <p:nvPr/>
        </p:nvGraphicFramePr>
        <p:xfrm>
          <a:off x="1187450" y="3357563"/>
          <a:ext cx="1670050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Формула" r:id="rId5" imgW="799920" imgH="431640" progId="Equation.3">
                  <p:embed/>
                </p:oleObj>
              </mc:Choice>
              <mc:Fallback>
                <p:oleObj name="Формула" r:id="rId5" imgW="799920" imgH="431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450" y="3357563"/>
                        <a:ext cx="1670050" cy="901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CC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33" name="Object 5"/>
          <p:cNvGraphicFramePr>
            <a:graphicFrameLocks noGrp="1" noChangeAspect="1"/>
          </p:cNvGraphicFramePr>
          <p:nvPr>
            <p:ph/>
          </p:nvPr>
        </p:nvGraphicFramePr>
        <p:xfrm>
          <a:off x="500034" y="1285860"/>
          <a:ext cx="2303462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Формула" r:id="rId7" imgW="1066680" imgH="215640" progId="Equation.3">
                  <p:embed/>
                </p:oleObj>
              </mc:Choice>
              <mc:Fallback>
                <p:oleObj name="Формула" r:id="rId7" imgW="1066680" imgH="215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34" y="1285860"/>
                        <a:ext cx="2303462" cy="466725"/>
                      </a:xfrm>
                      <a:prstGeom prst="rect">
                        <a:avLst/>
                      </a:prstGeom>
                      <a:solidFill>
                        <a:srgbClr val="FFCC99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3132138" y="1125538"/>
            <a:ext cx="5761037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 dirty="0"/>
              <a:t>Уравнение переносом слагаемого и делением обеих частей легко сводится к простейшему.</a:t>
            </a:r>
            <a:endParaRPr lang="en-US" sz="2000" b="1" dirty="0">
              <a:cs typeface="Arial" charset="0"/>
            </a:endParaRPr>
          </a:p>
          <a:p>
            <a:endParaRPr lang="ru-RU" sz="2000" b="1" dirty="0"/>
          </a:p>
        </p:txBody>
      </p:sp>
      <p:graphicFrame>
        <p:nvGraphicFramePr>
          <p:cNvPr id="48136" name="Object 8"/>
          <p:cNvGraphicFramePr>
            <a:graphicFrameLocks noChangeAspect="1"/>
          </p:cNvGraphicFramePr>
          <p:nvPr/>
        </p:nvGraphicFramePr>
        <p:xfrm>
          <a:off x="1331913" y="2276475"/>
          <a:ext cx="1668462" cy="903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Формула" r:id="rId9" imgW="799920" imgH="431640" progId="Equation.3">
                  <p:embed/>
                </p:oleObj>
              </mc:Choice>
              <mc:Fallback>
                <p:oleObj name="Формула" r:id="rId9" imgW="799920" imgH="4316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3" y="2276475"/>
                        <a:ext cx="1668462" cy="903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CC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140" name="Rectangle 12"/>
          <p:cNvSpPr>
            <a:spLocks noChangeArrowheads="1"/>
          </p:cNvSpPr>
          <p:nvPr/>
        </p:nvSpPr>
        <p:spPr bwMode="auto">
          <a:xfrm>
            <a:off x="4427538" y="3213100"/>
            <a:ext cx="33797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 b="1"/>
              <a:t>Разделим обе части на 4.</a:t>
            </a:r>
          </a:p>
        </p:txBody>
      </p:sp>
      <p:sp>
        <p:nvSpPr>
          <p:cNvPr id="48141" name="Rectangle 13"/>
          <p:cNvSpPr>
            <a:spLocks noChangeArrowheads="1"/>
          </p:cNvSpPr>
          <p:nvPr/>
        </p:nvSpPr>
        <p:spPr bwMode="auto">
          <a:xfrm>
            <a:off x="4714876" y="5805488"/>
            <a:ext cx="1481253" cy="409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2000" b="1" dirty="0" smtClean="0"/>
              <a:t>Ответ</a:t>
            </a:r>
            <a:r>
              <a:rPr lang="en-US" sz="2000" b="1" dirty="0" smtClean="0"/>
              <a:t>:</a:t>
            </a:r>
            <a:endParaRPr lang="ru-RU" sz="2000" b="1" dirty="0"/>
          </a:p>
        </p:txBody>
      </p:sp>
      <p:graphicFrame>
        <p:nvGraphicFramePr>
          <p:cNvPr id="48142" name="Object 14"/>
          <p:cNvGraphicFramePr>
            <a:graphicFrameLocks noChangeAspect="1"/>
          </p:cNvGraphicFramePr>
          <p:nvPr/>
        </p:nvGraphicFramePr>
        <p:xfrm>
          <a:off x="6345238" y="5516563"/>
          <a:ext cx="1882775" cy="849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Формула" r:id="rId11" imgW="901440" imgH="406080" progId="Equation.3">
                  <p:embed/>
                </p:oleObj>
              </mc:Choice>
              <mc:Fallback>
                <p:oleObj name="Формула" r:id="rId11" imgW="901440" imgH="4060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45238" y="5516563"/>
                        <a:ext cx="1882775" cy="849312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143" name="Line 15"/>
          <p:cNvSpPr>
            <a:spLocks noChangeShapeType="1"/>
          </p:cNvSpPr>
          <p:nvPr/>
        </p:nvSpPr>
        <p:spPr bwMode="auto">
          <a:xfrm>
            <a:off x="1331913" y="3357563"/>
            <a:ext cx="4318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8145" name="Rectangle 17"/>
          <p:cNvSpPr>
            <a:spLocks noChangeArrowheads="1"/>
          </p:cNvSpPr>
          <p:nvPr/>
        </p:nvSpPr>
        <p:spPr bwMode="auto">
          <a:xfrm>
            <a:off x="1116013" y="3068638"/>
            <a:ext cx="260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t</a:t>
            </a:r>
            <a:endParaRPr lang="ru-RU" b="1"/>
          </a:p>
        </p:txBody>
      </p:sp>
      <p:graphicFrame>
        <p:nvGraphicFramePr>
          <p:cNvPr id="48154" name="Object 26"/>
          <p:cNvGraphicFramePr>
            <a:graphicFrameLocks noChangeAspect="1"/>
          </p:cNvGraphicFramePr>
          <p:nvPr/>
        </p:nvGraphicFramePr>
        <p:xfrm>
          <a:off x="5148263" y="2349500"/>
          <a:ext cx="2146300" cy="89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name="Формула" r:id="rId13" imgW="977760" imgH="406080" progId="Equation.3">
                  <p:embed/>
                </p:oleObj>
              </mc:Choice>
              <mc:Fallback>
                <p:oleObj name="Формула" r:id="rId13" imgW="977760" imgH="4060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263" y="2349500"/>
                        <a:ext cx="2146300" cy="892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CC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58" name="Object 30"/>
          <p:cNvGraphicFramePr>
            <a:graphicFrameLocks noChangeAspect="1"/>
          </p:cNvGraphicFramePr>
          <p:nvPr/>
        </p:nvGraphicFramePr>
        <p:xfrm>
          <a:off x="5292725" y="3933825"/>
          <a:ext cx="1979613" cy="89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name="Формула" r:id="rId15" imgW="901440" imgH="406080" progId="Equation.3">
                  <p:embed/>
                </p:oleObj>
              </mc:Choice>
              <mc:Fallback>
                <p:oleObj name="Формула" r:id="rId15" imgW="901440" imgH="40608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2725" y="3933825"/>
                        <a:ext cx="1979613" cy="892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CC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159" name="WordArt 31"/>
          <p:cNvSpPr>
            <a:spLocks noChangeArrowheads="1" noChangeShapeType="1" noTextEdit="1"/>
          </p:cNvSpPr>
          <p:nvPr/>
        </p:nvSpPr>
        <p:spPr bwMode="auto">
          <a:xfrm>
            <a:off x="684213" y="0"/>
            <a:ext cx="80391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400" b="1" kern="10" spc="480">
                <a:ln w="9525">
                  <a:noFill/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45791" dir="3378596" algn="ctr" rotWithShape="0">
                    <a:srgbClr val="4D4D4D">
                      <a:alpha val="80000"/>
                    </a:srgbClr>
                  </a:outerShdw>
                </a:effectLst>
                <a:latin typeface="Arial"/>
                <a:cs typeface="Arial"/>
              </a:rPr>
              <a:t>Примеры уравнений.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48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500"/>
                                        <p:tgtEl>
                                          <p:spTgt spid="48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4" dur="500"/>
                                        <p:tgtEl>
                                          <p:spTgt spid="48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9" dur="500"/>
                                        <p:tgtEl>
                                          <p:spTgt spid="48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2" dur="500"/>
                                        <p:tgtEl>
                                          <p:spTgt spid="48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5" dur="500"/>
                                        <p:tgtEl>
                                          <p:spTgt spid="48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0" dur="500"/>
                                        <p:tgtEl>
                                          <p:spTgt spid="48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5" dur="500"/>
                                        <p:tgtEl>
                                          <p:spTgt spid="48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0" dur="500"/>
                                        <p:tgtEl>
                                          <p:spTgt spid="48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5" dur="500"/>
                                        <p:tgtEl>
                                          <p:spTgt spid="48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0" dur="500"/>
                                        <p:tgtEl>
                                          <p:spTgt spid="48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3" dur="500"/>
                                        <p:tgtEl>
                                          <p:spTgt spid="48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animBg="1"/>
      <p:bldP spid="25" grpId="0"/>
      <p:bldP spid="48140" grpId="0"/>
      <p:bldP spid="48141" grpId="0"/>
      <p:bldP spid="48143" grpId="0" animBg="1"/>
      <p:bldP spid="4814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2226" name="Object 2"/>
          <p:cNvGraphicFramePr>
            <a:graphicFrameLocks noChangeAspect="1"/>
          </p:cNvGraphicFramePr>
          <p:nvPr/>
        </p:nvGraphicFramePr>
        <p:xfrm>
          <a:off x="900113" y="3644900"/>
          <a:ext cx="2286000" cy="89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Формула" r:id="rId3" imgW="1041120" imgH="406080" progId="Equation.3">
                  <p:embed/>
                </p:oleObj>
              </mc:Choice>
              <mc:Fallback>
                <p:oleObj name="Формула" r:id="rId3" imgW="1041120" imgH="4060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3644900"/>
                        <a:ext cx="2286000" cy="892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CC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30" name="Object 6"/>
          <p:cNvGraphicFramePr>
            <a:graphicFrameLocks noGrp="1" noChangeAspect="1"/>
          </p:cNvGraphicFramePr>
          <p:nvPr>
            <p:ph/>
          </p:nvPr>
        </p:nvGraphicFramePr>
        <p:xfrm>
          <a:off x="611188" y="1125538"/>
          <a:ext cx="2447925" cy="1044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Формула" r:id="rId5" imgW="1041120" imgH="444240" progId="Equation.3">
                  <p:embed/>
                </p:oleObj>
              </mc:Choice>
              <mc:Fallback>
                <p:oleObj name="Формула" r:id="rId5" imgW="1041120" imgH="4442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8" y="1125538"/>
                        <a:ext cx="2447925" cy="1044575"/>
                      </a:xfrm>
                      <a:prstGeom prst="rect">
                        <a:avLst/>
                      </a:prstGeom>
                      <a:solidFill>
                        <a:srgbClr val="FFCC99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234" name="Rectangle 10"/>
          <p:cNvSpPr>
            <a:spLocks noChangeArrowheads="1"/>
          </p:cNvSpPr>
          <p:nvPr/>
        </p:nvSpPr>
        <p:spPr bwMode="auto">
          <a:xfrm>
            <a:off x="4929191" y="5734050"/>
            <a:ext cx="111601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2000" b="1" dirty="0" smtClean="0"/>
              <a:t>Ответ</a:t>
            </a:r>
            <a:r>
              <a:rPr lang="en-US" sz="2000" b="1" dirty="0" smtClean="0"/>
              <a:t>:</a:t>
            </a:r>
            <a:endParaRPr lang="ru-RU" sz="2000" b="1" dirty="0"/>
          </a:p>
        </p:txBody>
      </p:sp>
      <p:graphicFrame>
        <p:nvGraphicFramePr>
          <p:cNvPr id="52235" name="Object 11"/>
          <p:cNvGraphicFramePr>
            <a:graphicFrameLocks noChangeAspect="1"/>
          </p:cNvGraphicFramePr>
          <p:nvPr/>
        </p:nvGraphicFramePr>
        <p:xfrm>
          <a:off x="6345238" y="5516563"/>
          <a:ext cx="1882775" cy="849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Формула" r:id="rId7" imgW="901440" imgH="406080" progId="Equation.3">
                  <p:embed/>
                </p:oleObj>
              </mc:Choice>
              <mc:Fallback>
                <p:oleObj name="Формула" r:id="rId7" imgW="901440" imgH="4060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45238" y="5516563"/>
                        <a:ext cx="1882775" cy="849312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38" name="Object 14"/>
          <p:cNvGraphicFramePr>
            <a:graphicFrameLocks noChangeAspect="1"/>
          </p:cNvGraphicFramePr>
          <p:nvPr/>
        </p:nvGraphicFramePr>
        <p:xfrm>
          <a:off x="7164388" y="3068638"/>
          <a:ext cx="947737" cy="446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Формула" r:id="rId9" imgW="431640" imgH="203040" progId="Equation.3">
                  <p:embed/>
                </p:oleObj>
              </mc:Choice>
              <mc:Fallback>
                <p:oleObj name="Формула" r:id="rId9" imgW="431640" imgH="2030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4388" y="3068638"/>
                        <a:ext cx="947737" cy="446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CC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3708400" y="1125538"/>
            <a:ext cx="5761038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/>
              <a:t>Уравнение уже имеет простейший</a:t>
            </a:r>
          </a:p>
          <a:p>
            <a:endParaRPr lang="ru-RU" sz="2000" b="1"/>
          </a:p>
          <a:p>
            <a:r>
              <a:rPr lang="ru-RU" sz="2000" b="1"/>
              <a:t> вид</a:t>
            </a:r>
          </a:p>
        </p:txBody>
      </p:sp>
      <p:graphicFrame>
        <p:nvGraphicFramePr>
          <p:cNvPr id="52241" name="Object 17"/>
          <p:cNvGraphicFramePr>
            <a:graphicFrameLocks noChangeAspect="1"/>
          </p:cNvGraphicFramePr>
          <p:nvPr/>
        </p:nvGraphicFramePr>
        <p:xfrm>
          <a:off x="4572000" y="1484313"/>
          <a:ext cx="1600200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Формула" r:id="rId11" imgW="812520" imgH="444240" progId="Equation.3">
                  <p:embed/>
                </p:oleObj>
              </mc:Choice>
              <mc:Fallback>
                <p:oleObj name="Формула" r:id="rId11" imgW="812520" imgH="4442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1484313"/>
                        <a:ext cx="1600200" cy="876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242" name="Rectangle 18"/>
          <p:cNvSpPr>
            <a:spLocks noChangeArrowheads="1"/>
          </p:cNvSpPr>
          <p:nvPr/>
        </p:nvSpPr>
        <p:spPr bwMode="auto">
          <a:xfrm>
            <a:off x="827088" y="2492375"/>
            <a:ext cx="2481262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 b="1"/>
              <a:t>Это частный вид </a:t>
            </a:r>
            <a:endParaRPr lang="en-US" sz="2000" b="1"/>
          </a:p>
          <a:p>
            <a:r>
              <a:rPr lang="ru-RU" sz="2000" b="1"/>
              <a:t>уравнения </a:t>
            </a:r>
            <a:r>
              <a:rPr lang="en-US" sz="2000" b="1"/>
              <a:t>cos t=a</a:t>
            </a:r>
          </a:p>
          <a:p>
            <a:r>
              <a:rPr lang="en-US" sz="2000" b="1"/>
              <a:t>            a=0</a:t>
            </a:r>
            <a:endParaRPr lang="ru-RU" sz="2000" b="1"/>
          </a:p>
        </p:txBody>
      </p:sp>
      <p:sp>
        <p:nvSpPr>
          <p:cNvPr id="52243" name="Line 19"/>
          <p:cNvSpPr>
            <a:spLocks noChangeShapeType="1"/>
          </p:cNvSpPr>
          <p:nvPr/>
        </p:nvSpPr>
        <p:spPr bwMode="auto">
          <a:xfrm>
            <a:off x="827088" y="4581525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 dirty="0">
              <a:solidFill>
                <a:srgbClr val="CC3300"/>
              </a:solidFill>
            </a:endParaRPr>
          </a:p>
        </p:txBody>
      </p:sp>
      <p:graphicFrame>
        <p:nvGraphicFramePr>
          <p:cNvPr id="52247" name="Object 23"/>
          <p:cNvGraphicFramePr>
            <a:graphicFrameLocks noChangeAspect="1"/>
          </p:cNvGraphicFramePr>
          <p:nvPr/>
        </p:nvGraphicFramePr>
        <p:xfrm>
          <a:off x="774700" y="4724400"/>
          <a:ext cx="2536825" cy="89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Формула" r:id="rId13" imgW="1155600" imgH="406080" progId="Equation.3">
                  <p:embed/>
                </p:oleObj>
              </mc:Choice>
              <mc:Fallback>
                <p:oleObj name="Формула" r:id="rId13" imgW="1155600" imgH="4060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4700" y="4724400"/>
                        <a:ext cx="2536825" cy="892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CC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248" name="Line 24"/>
          <p:cNvSpPr>
            <a:spLocks noChangeShapeType="1"/>
          </p:cNvSpPr>
          <p:nvPr/>
        </p:nvSpPr>
        <p:spPr bwMode="auto">
          <a:xfrm>
            <a:off x="7092950" y="2997200"/>
            <a:ext cx="0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aphicFrame>
        <p:nvGraphicFramePr>
          <p:cNvPr id="52252" name="Object 28"/>
          <p:cNvGraphicFramePr>
            <a:graphicFrameLocks noChangeAspect="1"/>
          </p:cNvGraphicFramePr>
          <p:nvPr/>
        </p:nvGraphicFramePr>
        <p:xfrm>
          <a:off x="5051425" y="2781300"/>
          <a:ext cx="2008188" cy="89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Формула" r:id="rId15" imgW="914400" imgH="406080" progId="Equation.3">
                  <p:embed/>
                </p:oleObj>
              </mc:Choice>
              <mc:Fallback>
                <p:oleObj name="Формула" r:id="rId15" imgW="914400" imgH="40608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51425" y="2781300"/>
                        <a:ext cx="2008188" cy="892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CC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56" name="Object 32"/>
          <p:cNvGraphicFramePr>
            <a:graphicFrameLocks noChangeAspect="1"/>
          </p:cNvGraphicFramePr>
          <p:nvPr/>
        </p:nvGraphicFramePr>
        <p:xfrm>
          <a:off x="5037138" y="3860800"/>
          <a:ext cx="1979612" cy="89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Формула" r:id="rId17" imgW="901440" imgH="406080" progId="Equation.3">
                  <p:embed/>
                </p:oleObj>
              </mc:Choice>
              <mc:Fallback>
                <p:oleObj name="Формула" r:id="rId17" imgW="901440" imgH="40608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37138" y="3860800"/>
                        <a:ext cx="1979612" cy="892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CC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257" name="WordArt 33"/>
          <p:cNvSpPr>
            <a:spLocks noChangeArrowheads="1" noChangeShapeType="1" noTextEdit="1"/>
          </p:cNvSpPr>
          <p:nvPr/>
        </p:nvSpPr>
        <p:spPr bwMode="auto">
          <a:xfrm>
            <a:off x="684213" y="0"/>
            <a:ext cx="80391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400" b="1" kern="10" spc="480">
                <a:ln w="9525">
                  <a:noFill/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45791" dir="3378596" algn="ctr" rotWithShape="0">
                    <a:srgbClr val="4D4D4D">
                      <a:alpha val="80000"/>
                    </a:srgbClr>
                  </a:outerShdw>
                </a:effectLst>
                <a:latin typeface="Arial"/>
                <a:cs typeface="Arial"/>
              </a:rPr>
              <a:t>Примеры уравнений.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52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52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0" dur="500"/>
                                        <p:tgtEl>
                                          <p:spTgt spid="52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5" dur="500"/>
                                        <p:tgtEl>
                                          <p:spTgt spid="52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0" dur="500"/>
                                        <p:tgtEl>
                                          <p:spTgt spid="52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5" dur="500"/>
                                        <p:tgtEl>
                                          <p:spTgt spid="52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0" dur="500"/>
                                        <p:tgtEl>
                                          <p:spTgt spid="52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5" dur="500"/>
                                        <p:tgtEl>
                                          <p:spTgt spid="52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8" dur="500"/>
                                        <p:tgtEl>
                                          <p:spTgt spid="52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3" dur="500"/>
                                        <p:tgtEl>
                                          <p:spTgt spid="52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8" dur="500"/>
                                        <p:tgtEl>
                                          <p:spTgt spid="52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1" dur="500"/>
                                        <p:tgtEl>
                                          <p:spTgt spid="52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34" grpId="0"/>
      <p:bldP spid="25" grpId="0"/>
      <p:bldP spid="52242" grpId="0"/>
      <p:bldP spid="52243" grpId="0" animBg="1"/>
      <p:bldP spid="52248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</TotalTime>
  <Words>506</Words>
  <Application>Microsoft Office PowerPoint</Application>
  <PresentationFormat>Экран (4:3)</PresentationFormat>
  <Paragraphs>105</Paragraphs>
  <Slides>13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Поток</vt:lpstr>
      <vt:lpstr>Формула</vt:lpstr>
      <vt:lpstr>Тема «Тригонометрические уравнения»  10 класс  к   первому  уроку темы</vt:lpstr>
      <vt:lpstr>Презентация PowerPoint</vt:lpstr>
      <vt:lpstr>Тема урока</vt:lpstr>
      <vt:lpstr>Формулы корней простых тригонометрических уравнений</vt:lpstr>
      <vt:lpstr>К простейшим также относятся уравнения вида </vt:lpstr>
      <vt:lpstr>Решение простейших уравнений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      Домашняя работа</vt:lpstr>
      <vt:lpstr>Презентация PowerPoint</vt:lpstr>
    </vt:vector>
  </TitlesOfParts>
  <Company>МОУ Красногорская СОШ№2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Учитель</dc:creator>
  <cp:lastModifiedBy>SERGEI</cp:lastModifiedBy>
  <cp:revision>15</cp:revision>
  <dcterms:created xsi:type="dcterms:W3CDTF">2012-12-12T10:10:50Z</dcterms:created>
  <dcterms:modified xsi:type="dcterms:W3CDTF">2012-12-12T18:06:18Z</dcterms:modified>
</cp:coreProperties>
</file>