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70" r:id="rId2"/>
    <p:sldId id="256" r:id="rId3"/>
    <p:sldId id="267" r:id="rId4"/>
    <p:sldId id="258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2EAF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A80CA-7FB9-469A-8D3D-51915C5E815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87701-C168-4E66-B5B9-C5C51A00ED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6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87701-C168-4E66-B5B9-C5C51A00EDD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8111D9-8D4C-4594-87EC-624C853F62B4}" type="datetime1">
              <a:rPr lang="ru-RU"/>
              <a:pPr>
                <a:defRPr/>
              </a:pPr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6624F6-3E31-4941-8359-08D092585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F7BDA-8D79-48D8-8F68-7832678EC268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A0DD3-8784-44E9-9363-F5C8AC6529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Тема «Тригонометрические уравнения»  10 класс  </a:t>
            </a:r>
            <a:r>
              <a:rPr lang="ru-RU" sz="3200" dirty="0" smtClean="0">
                <a:solidFill>
                  <a:srgbClr val="7030A0"/>
                </a:solidFill>
              </a:rPr>
              <a:t>к   первому  уроку темы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AC2EAF"/>
                </a:solidFill>
              </a:rPr>
              <a:t>         Составила: </a:t>
            </a:r>
          </a:p>
          <a:p>
            <a:pPr>
              <a:buNone/>
            </a:pPr>
            <a:r>
              <a:rPr lang="ru-RU" i="1" dirty="0" smtClean="0">
                <a:solidFill>
                  <a:srgbClr val="AC2EAF"/>
                </a:solidFill>
              </a:rPr>
              <a:t>        </a:t>
            </a:r>
            <a:r>
              <a:rPr lang="ru-RU" i="1" dirty="0" err="1" smtClean="0">
                <a:solidFill>
                  <a:srgbClr val="AC2EAF"/>
                </a:solidFill>
              </a:rPr>
              <a:t>Овчинникова</a:t>
            </a:r>
            <a:r>
              <a:rPr lang="ru-RU" i="1" dirty="0" smtClean="0">
                <a:solidFill>
                  <a:srgbClr val="AC2EAF"/>
                </a:solidFill>
              </a:rPr>
              <a:t> Елена Петровна</a:t>
            </a:r>
          </a:p>
          <a:p>
            <a:pPr>
              <a:buNone/>
            </a:pPr>
            <a:r>
              <a:rPr lang="ru-RU" i="1" dirty="0" smtClean="0">
                <a:solidFill>
                  <a:srgbClr val="AC2EAF"/>
                </a:solidFill>
              </a:rPr>
              <a:t>         учитель математики</a:t>
            </a:r>
          </a:p>
          <a:p>
            <a:pPr>
              <a:buNone/>
            </a:pPr>
            <a:r>
              <a:rPr lang="ru-RU" i="1" dirty="0" smtClean="0">
                <a:solidFill>
                  <a:srgbClr val="AC2EAF"/>
                </a:solidFill>
              </a:rPr>
              <a:t>        МБОУ Красногорской СОШ №2</a:t>
            </a:r>
          </a:p>
          <a:p>
            <a:pPr>
              <a:buNone/>
            </a:pPr>
            <a:r>
              <a:rPr lang="ru-RU" i="1" smtClean="0">
                <a:solidFill>
                  <a:srgbClr val="AC2EAF"/>
                </a:solidFill>
              </a:rPr>
              <a:t>        </a:t>
            </a:r>
            <a:r>
              <a:rPr lang="ru-RU" i="1" dirty="0" err="1" smtClean="0">
                <a:solidFill>
                  <a:srgbClr val="AC2EAF"/>
                </a:solidFill>
              </a:rPr>
              <a:t>пгт</a:t>
            </a:r>
            <a:r>
              <a:rPr lang="ru-RU" i="1" dirty="0" smtClean="0">
                <a:solidFill>
                  <a:srgbClr val="AC2EAF"/>
                </a:solidFill>
              </a:rPr>
              <a:t> Красная Гора</a:t>
            </a:r>
          </a:p>
          <a:p>
            <a:pPr>
              <a:buNone/>
            </a:pPr>
            <a:r>
              <a:rPr lang="ru-RU" i="1" dirty="0" smtClean="0">
                <a:solidFill>
                  <a:srgbClr val="AC2EAF"/>
                </a:solidFill>
              </a:rPr>
              <a:t>        Брянской области</a:t>
            </a:r>
            <a:endParaRPr lang="ru-RU" i="1" dirty="0">
              <a:solidFill>
                <a:srgbClr val="AC2EA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/>
          <p:cNvGraphicFramePr>
            <a:graphicFrameLocks noGrp="1" noChangeAspect="1"/>
          </p:cNvGraphicFramePr>
          <p:nvPr>
            <p:ph/>
          </p:nvPr>
        </p:nvGraphicFramePr>
        <p:xfrm>
          <a:off x="611188" y="1174750"/>
          <a:ext cx="24479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Формула" r:id="rId3" imgW="1180800" imgH="457200" progId="Equation.3">
                  <p:embed/>
                </p:oleObj>
              </mc:Choice>
              <mc:Fallback>
                <p:oleObj name="Формула" r:id="rId3" imgW="1180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74750"/>
                        <a:ext cx="2447925" cy="9477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500563" y="5734050"/>
            <a:ext cx="154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/>
              <a:t>Ответ</a:t>
            </a:r>
            <a:r>
              <a:rPr lang="en-US" sz="2000" b="1" dirty="0" smtClean="0"/>
              <a:t>:</a:t>
            </a:r>
            <a:endParaRPr lang="ru-RU" sz="2000" b="1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382963" y="1196975"/>
            <a:ext cx="57610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Уравнение уже имеет простейший</a:t>
            </a:r>
          </a:p>
          <a:p>
            <a:endParaRPr lang="ru-RU" sz="2000" b="1"/>
          </a:p>
          <a:p>
            <a:r>
              <a:rPr lang="ru-RU" sz="2000" b="1"/>
              <a:t> вид                              , однако</a:t>
            </a:r>
            <a:r>
              <a:rPr lang="en-US" sz="2000" b="1"/>
              <a:t>,</a:t>
            </a:r>
          </a:p>
          <a:p>
            <a:endParaRPr lang="en-US" sz="2000" b="1"/>
          </a:p>
          <a:p>
            <a:r>
              <a:rPr lang="ru-RU" sz="2000" b="1"/>
              <a:t> можно использовать четность функции </a:t>
            </a:r>
            <a:r>
              <a:rPr lang="en-US" sz="2000" b="1"/>
              <a:t>cos, </a:t>
            </a:r>
            <a:r>
              <a:rPr lang="ru-RU" sz="2000" b="1"/>
              <a:t>применить формулы приведения и    упростить его.</a:t>
            </a:r>
            <a:endParaRPr lang="en-US" sz="2000" b="1">
              <a:cs typeface="Arial" charset="0"/>
            </a:endParaRPr>
          </a:p>
          <a:p>
            <a:endParaRPr lang="ru-RU" sz="2000" b="1"/>
          </a:p>
        </p:txBody>
      </p:sp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4284663" y="1557338"/>
          <a:ext cx="1600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5" imgW="812520" imgH="444240" progId="Equation.3">
                  <p:embed/>
                </p:oleObj>
              </mc:Choice>
              <mc:Fallback>
                <p:oleObj name="Формула" r:id="rId5" imgW="8125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557338"/>
                        <a:ext cx="16002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539750" y="4437063"/>
          <a:ext cx="3652838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7" imgW="1663560" imgH="431640" progId="Equation.3">
                  <p:embed/>
                </p:oleObj>
              </mc:Choice>
              <mc:Fallback>
                <p:oleObj name="Формула" r:id="rId7" imgW="1663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37063"/>
                        <a:ext cx="3652838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611188" y="2276475"/>
          <a:ext cx="244792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9" imgW="1180800" imgH="457200" progId="Equation.3">
                  <p:embed/>
                </p:oleObj>
              </mc:Choice>
              <mc:Fallback>
                <p:oleObj name="Формула" r:id="rId9" imgW="1180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276475"/>
                        <a:ext cx="2447925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611188" y="3429000"/>
          <a:ext cx="16319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1" imgW="787320" imgH="431640" progId="Equation.3">
                  <p:embed/>
                </p:oleObj>
              </mc:Choice>
              <mc:Fallback>
                <p:oleObj name="Формула" r:id="rId11" imgW="78732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429000"/>
                        <a:ext cx="16319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8" name="Object 28"/>
          <p:cNvGraphicFramePr>
            <a:graphicFrameLocks noChangeAspect="1"/>
          </p:cNvGraphicFramePr>
          <p:nvPr/>
        </p:nvGraphicFramePr>
        <p:xfrm>
          <a:off x="4572000" y="3500438"/>
          <a:ext cx="25368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3" imgW="1155600" imgH="406080" progId="Equation.3">
                  <p:embed/>
                </p:oleObj>
              </mc:Choice>
              <mc:Fallback>
                <p:oleObj name="Формула" r:id="rId13" imgW="115560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0438"/>
                        <a:ext cx="25368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92950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7372350" y="3757613"/>
          <a:ext cx="530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5" imgW="241200" imgH="164880" progId="Equation.3">
                  <p:embed/>
                </p:oleObj>
              </mc:Choice>
              <mc:Fallback>
                <p:oleObj name="Формула" r:id="rId15" imgW="24120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0" y="3757613"/>
                        <a:ext cx="5302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0" name="Object 40"/>
          <p:cNvGraphicFramePr>
            <a:graphicFrameLocks noChangeAspect="1"/>
          </p:cNvGraphicFramePr>
          <p:nvPr/>
        </p:nvGraphicFramePr>
        <p:xfrm>
          <a:off x="4597400" y="4365625"/>
          <a:ext cx="23971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17" imgW="1091880" imgH="406080" progId="Equation.3">
                  <p:embed/>
                </p:oleObj>
              </mc:Choice>
              <mc:Fallback>
                <p:oleObj name="Формула" r:id="rId17" imgW="109188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4365625"/>
                        <a:ext cx="23971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64" name="Object 44"/>
          <p:cNvGraphicFramePr>
            <a:graphicFrameLocks noChangeAspect="1"/>
          </p:cNvGraphicFramePr>
          <p:nvPr/>
        </p:nvGraphicFramePr>
        <p:xfrm>
          <a:off x="6084888" y="5445125"/>
          <a:ext cx="23971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19" imgW="1091880" imgH="406080" progId="Equation.3">
                  <p:embed/>
                </p:oleObj>
              </mc:Choice>
              <mc:Fallback>
                <p:oleObj name="Формула" r:id="rId19" imgW="109188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5445125"/>
                        <a:ext cx="2397125" cy="8921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65" name="WordArt 45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Примеры уравнений.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25" grpId="0"/>
      <p:bldP spid="563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49" name="Object 45"/>
          <p:cNvGraphicFramePr>
            <a:graphicFrameLocks noChangeAspect="1"/>
          </p:cNvGraphicFramePr>
          <p:nvPr/>
        </p:nvGraphicFramePr>
        <p:xfrm>
          <a:off x="323850" y="1916113"/>
          <a:ext cx="23764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3" imgW="1066680" imgH="215640" progId="Equation.3">
                  <p:embed/>
                </p:oleObj>
              </mc:Choice>
              <mc:Fallback>
                <p:oleObj name="Формула" r:id="rId3" imgW="10666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916113"/>
                        <a:ext cx="23764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8" name="Object 44"/>
          <p:cNvGraphicFramePr>
            <a:graphicFrameLocks noChangeAspect="1"/>
          </p:cNvGraphicFramePr>
          <p:nvPr/>
        </p:nvGraphicFramePr>
        <p:xfrm>
          <a:off x="395288" y="2420938"/>
          <a:ext cx="194468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5" imgW="1066680" imgH="444240" progId="Equation.3">
                  <p:embed/>
                </p:oleObj>
              </mc:Choice>
              <mc:Fallback>
                <p:oleObj name="Формула" r:id="rId5" imgW="10666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420938"/>
                        <a:ext cx="1944687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7" name="Object 43"/>
          <p:cNvGraphicFramePr>
            <a:graphicFrameLocks noChangeAspect="1"/>
          </p:cNvGraphicFramePr>
          <p:nvPr/>
        </p:nvGraphicFramePr>
        <p:xfrm>
          <a:off x="395288" y="3357563"/>
          <a:ext cx="151288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7" imgW="787320" imgH="177480" progId="Equation.3">
                  <p:embed/>
                </p:oleObj>
              </mc:Choice>
              <mc:Fallback>
                <p:oleObj name="Формула" r:id="rId7" imgW="7873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357563"/>
                        <a:ext cx="151288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6" name="Object 42"/>
          <p:cNvGraphicFramePr>
            <a:graphicFrameLocks noChangeAspect="1"/>
          </p:cNvGraphicFramePr>
          <p:nvPr/>
        </p:nvGraphicFramePr>
        <p:xfrm>
          <a:off x="395288" y="3789363"/>
          <a:ext cx="172720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9" imgW="888840" imgH="406080" progId="Equation.3">
                  <p:embed/>
                </p:oleObj>
              </mc:Choice>
              <mc:Fallback>
                <p:oleObj name="Формула" r:id="rId9" imgW="888840" imgH="406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89363"/>
                        <a:ext cx="172720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59" name="Line 55"/>
          <p:cNvSpPr>
            <a:spLocks noChangeShapeType="1"/>
          </p:cNvSpPr>
          <p:nvPr/>
        </p:nvSpPr>
        <p:spPr bwMode="auto">
          <a:xfrm>
            <a:off x="4716463" y="1341438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61" name="Rectangle 57"/>
          <p:cNvSpPr>
            <a:spLocks noChangeArrowheads="1"/>
          </p:cNvSpPr>
          <p:nvPr/>
        </p:nvSpPr>
        <p:spPr bwMode="auto">
          <a:xfrm>
            <a:off x="539750" y="1196975"/>
            <a:ext cx="142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1 вариант</a:t>
            </a:r>
          </a:p>
        </p:txBody>
      </p:sp>
      <p:sp>
        <p:nvSpPr>
          <p:cNvPr id="72762" name="Rectangle 58"/>
          <p:cNvSpPr>
            <a:spLocks noChangeArrowheads="1"/>
          </p:cNvSpPr>
          <p:nvPr/>
        </p:nvSpPr>
        <p:spPr bwMode="auto">
          <a:xfrm>
            <a:off x="5003800" y="1196975"/>
            <a:ext cx="142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2 вариант</a:t>
            </a:r>
          </a:p>
        </p:txBody>
      </p:sp>
      <p:graphicFrame>
        <p:nvGraphicFramePr>
          <p:cNvPr id="72767" name="Object 63"/>
          <p:cNvGraphicFramePr>
            <a:graphicFrameLocks noChangeAspect="1"/>
          </p:cNvGraphicFramePr>
          <p:nvPr/>
        </p:nvGraphicFramePr>
        <p:xfrm>
          <a:off x="5076825" y="1773238"/>
          <a:ext cx="2016125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11" imgW="1180800" imgH="457200" progId="Equation.3">
                  <p:embed/>
                </p:oleObj>
              </mc:Choice>
              <mc:Fallback>
                <p:oleObj name="Формула" r:id="rId11" imgW="11808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773238"/>
                        <a:ext cx="2016125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6" name="Object 62"/>
          <p:cNvGraphicFramePr>
            <a:graphicFrameLocks noChangeAspect="1"/>
          </p:cNvGraphicFramePr>
          <p:nvPr/>
        </p:nvGraphicFramePr>
        <p:xfrm>
          <a:off x="5148263" y="2565400"/>
          <a:ext cx="19446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13" imgW="1104840" imgH="444240" progId="Equation.3">
                  <p:embed/>
                </p:oleObj>
              </mc:Choice>
              <mc:Fallback>
                <p:oleObj name="Формула" r:id="rId13" imgW="110484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565400"/>
                        <a:ext cx="194468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5" name="Object 61"/>
          <p:cNvGraphicFramePr>
            <a:graphicFrameLocks noChangeAspect="1"/>
          </p:cNvGraphicFramePr>
          <p:nvPr/>
        </p:nvGraphicFramePr>
        <p:xfrm>
          <a:off x="5148263" y="3429000"/>
          <a:ext cx="15843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15" imgW="838080" imgH="203040" progId="Equation.3">
                  <p:embed/>
                </p:oleObj>
              </mc:Choice>
              <mc:Fallback>
                <p:oleObj name="Формула" r:id="rId15" imgW="8380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429000"/>
                        <a:ext cx="158432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64" name="Object 60"/>
          <p:cNvGraphicFramePr>
            <a:graphicFrameLocks noChangeAspect="1"/>
          </p:cNvGraphicFramePr>
          <p:nvPr/>
        </p:nvGraphicFramePr>
        <p:xfrm>
          <a:off x="5148263" y="3789363"/>
          <a:ext cx="122396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17" imgW="698400" imgH="406080" progId="Equation.3">
                  <p:embed/>
                </p:oleObj>
              </mc:Choice>
              <mc:Fallback>
                <p:oleObj name="Формула" r:id="rId17" imgW="698400" imgH="4060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789363"/>
                        <a:ext cx="1223962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73" name="WordArt 69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 dirty="0" smtClean="0">
                <a:ln w="9525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Потренируйтесь</a:t>
            </a:r>
            <a:r>
              <a:rPr lang="ru-RU" sz="2400" b="1" kern="10" spc="48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2400" b="1" kern="10" spc="48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rgbClr val="FFC000"/>
                </a:solidFill>
              </a:rPr>
              <a:t>          </a:t>
            </a:r>
            <a:r>
              <a:rPr lang="ru-RU" sz="4000" i="1" dirty="0" smtClean="0">
                <a:solidFill>
                  <a:srgbClr val="AC2EAF"/>
                </a:solidFill>
              </a:rPr>
              <a:t>Домашняя работа</a:t>
            </a:r>
            <a:endParaRPr lang="ru-RU" sz="4000" i="1" dirty="0">
              <a:solidFill>
                <a:srgbClr val="AC2EA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         §18, п.1 разобрать примеры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          №18.3—18.5(</a:t>
            </a:r>
            <a:r>
              <a:rPr lang="ru-RU" dirty="0" err="1" smtClean="0">
                <a:solidFill>
                  <a:srgbClr val="00B050"/>
                </a:solidFill>
              </a:rPr>
              <a:t>а,б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539750" y="2924175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то, что </a:t>
            </a:r>
            <a:r>
              <a:rPr lang="ru-RU" sz="2400" b="1" kern="10" spc="48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стараетесь!</a:t>
            </a:r>
            <a:endParaRPr lang="ru-RU" sz="2400" b="1" kern="10" spc="48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rgbClr val="FF9933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7524803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</a:p>
          <a:p>
            <a:endParaRPr lang="ru-RU" dirty="0" smtClean="0"/>
          </a:p>
          <a:p>
            <a:r>
              <a:rPr lang="ru-RU" sz="4000" i="1" dirty="0" smtClean="0"/>
              <a:t>Тригонометрические уравнения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Формулы корней простых тригонометрических уравнений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285720" y="6429395"/>
            <a:ext cx="8572560" cy="1428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2517099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.cost =</a:t>
            </a:r>
            <a:r>
              <a:rPr lang="ru-RU" sz="2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а|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11"/>
          <p:cNvGrpSpPr/>
          <p:nvPr/>
        </p:nvGrpSpPr>
        <p:grpSpPr>
          <a:xfrm>
            <a:off x="285720" y="1643050"/>
            <a:ext cx="2524126" cy="642942"/>
            <a:chOff x="428596" y="1571612"/>
            <a:chExt cx="2524126" cy="642942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472" y="1643050"/>
              <a:ext cx="2228850" cy="276225"/>
            </a:xfrm>
            <a:prstGeom prst="rect">
              <a:avLst/>
            </a:prstGeom>
            <a:noFill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472" y="1928802"/>
              <a:ext cx="2381250" cy="276225"/>
            </a:xfrm>
            <a:prstGeom prst="rect">
              <a:avLst/>
            </a:prstGeom>
            <a:noFill/>
          </p:spPr>
        </p:pic>
        <p:sp>
          <p:nvSpPr>
            <p:cNvPr id="10" name="Левая круглая скобка 9"/>
            <p:cNvSpPr/>
            <p:nvPr/>
          </p:nvSpPr>
          <p:spPr>
            <a:xfrm>
              <a:off x="428596" y="1571612"/>
              <a:ext cx="214314" cy="642942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285852" y="2285992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714620"/>
            <a:ext cx="2381250" cy="276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6" name="TextBox 15"/>
          <p:cNvSpPr txBox="1"/>
          <p:nvPr/>
        </p:nvSpPr>
        <p:spPr>
          <a:xfrm>
            <a:off x="500034" y="3214686"/>
            <a:ext cx="1755609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857628"/>
            <a:ext cx="169629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cost=0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π/2+π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4714884"/>
            <a:ext cx="1688283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cost=1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0+2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596" y="5572140"/>
            <a:ext cx="163217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cost = -1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π+2π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54" y="1000108"/>
            <a:ext cx="24705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2.sint =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где | а |≤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Группа 29"/>
          <p:cNvGrpSpPr/>
          <p:nvPr/>
        </p:nvGrpSpPr>
        <p:grpSpPr>
          <a:xfrm>
            <a:off x="3214678" y="1643050"/>
            <a:ext cx="2714626" cy="571504"/>
            <a:chOff x="5286380" y="1571612"/>
            <a:chExt cx="2714626" cy="57150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571612"/>
              <a:ext cx="2209800" cy="276225"/>
            </a:xfrm>
            <a:prstGeom prst="rect">
              <a:avLst/>
            </a:prstGeom>
            <a:noFill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857364"/>
              <a:ext cx="2571750" cy="276225"/>
            </a:xfrm>
            <a:prstGeom prst="rect">
              <a:avLst/>
            </a:prstGeom>
            <a:noFill/>
          </p:spPr>
        </p:pic>
        <p:sp>
          <p:nvSpPr>
            <p:cNvPr id="25" name="Левая круглая скобка 24"/>
            <p:cNvSpPr/>
            <p:nvPr/>
          </p:nvSpPr>
          <p:spPr>
            <a:xfrm>
              <a:off x="5286380" y="1571612"/>
              <a:ext cx="142876" cy="5715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214810" y="2285992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786058"/>
            <a:ext cx="2628900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3" name="TextBox 32"/>
          <p:cNvSpPr txBox="1"/>
          <p:nvPr/>
        </p:nvSpPr>
        <p:spPr>
          <a:xfrm>
            <a:off x="3643306" y="3286124"/>
            <a:ext cx="175560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86182" y="3857628"/>
            <a:ext cx="151515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0+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3306" y="4786322"/>
            <a:ext cx="181171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π/2+2π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71868" y="5643578"/>
            <a:ext cx="194636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= - 1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-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π/2+2π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215076" y="3642520"/>
            <a:ext cx="54292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358348" y="3642520"/>
            <a:ext cx="54292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00826" y="1214422"/>
            <a:ext cx="22268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а,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15074" y="2000240"/>
            <a:ext cx="280397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3714752"/>
            <a:ext cx="228620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ctgt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а,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17702" y="4699255"/>
            <a:ext cx="293862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357950" y="3286124"/>
            <a:ext cx="242889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6" grpId="0" animBg="1"/>
      <p:bldP spid="17" grpId="0" animBg="1"/>
      <p:bldP spid="18" grpId="0" animBg="1"/>
      <p:bldP spid="19" grpId="0" animBg="1"/>
      <p:bldP spid="20" grpId="0" animBg="1"/>
      <p:bldP spid="26" grpId="0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 простейшим также относятся уравнения вида 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f(</a:t>
            </a:r>
            <a:r>
              <a:rPr lang="en-US" sz="4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kx+m</a:t>
            </a:r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)=a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 простейших уравнений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14356"/>
            <a:ext cx="3692037" cy="26776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tg2x = -1</a:t>
            </a:r>
          </a:p>
          <a:p>
            <a:pPr marL="457200" indent="-457200" algn="ctr"/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2x =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(-1) +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457200" indent="-457200"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2x = 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457200" indent="-457200"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 = 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/8 +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k/2,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Ответ: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/8 +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k/2,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714356"/>
            <a:ext cx="4299575" cy="267765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/3) =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½</a:t>
            </a:r>
          </a:p>
          <a:p>
            <a:pPr algn="ctr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= ±arccos1/2 + 2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x+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= 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x = 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±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±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3571876"/>
            <a:ext cx="4500594" cy="30469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x/3) = 0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упростим по формулам приведения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x/3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частный случай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x/3 =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x = 3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4643438" y="3716338"/>
            <a:ext cx="360362" cy="431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1908175" y="4292600"/>
            <a:ext cx="3603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Примеры уравнений.</a:t>
            </a:r>
          </a:p>
        </p:txBody>
      </p:sp>
      <p:graphicFrame>
        <p:nvGraphicFramePr>
          <p:cNvPr id="25605" name="Object 5"/>
          <p:cNvGraphicFramePr>
            <a:graphicFrameLocks noGrp="1" noChangeAspect="1"/>
          </p:cNvGraphicFramePr>
          <p:nvPr>
            <p:ph/>
          </p:nvPr>
        </p:nvGraphicFramePr>
        <p:xfrm>
          <a:off x="468313" y="981075"/>
          <a:ext cx="23034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1104840" imgH="444240" progId="Equation.3">
                  <p:embed/>
                </p:oleObj>
              </mc:Choice>
              <mc:Fallback>
                <p:oleObj name="Формула" r:id="rId3" imgW="1104840" imgH="4442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81075"/>
                        <a:ext cx="2303462" cy="9271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132138" y="1125538"/>
            <a:ext cx="57610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Уравнение уже имеет простейший</a:t>
            </a:r>
          </a:p>
          <a:p>
            <a:endParaRPr lang="ru-RU" sz="2000" b="1"/>
          </a:p>
          <a:p>
            <a:r>
              <a:rPr lang="ru-RU" sz="2000" b="1"/>
              <a:t> вид                              , однако можно</a:t>
            </a:r>
          </a:p>
          <a:p>
            <a:endParaRPr lang="ru-RU" sz="2000" b="1"/>
          </a:p>
          <a:p>
            <a:r>
              <a:rPr lang="ru-RU" sz="2000" b="1"/>
              <a:t> применить формулы приведения и    упростить его.</a:t>
            </a:r>
            <a:endParaRPr lang="en-US" sz="2000" b="1">
              <a:cs typeface="Arial" charset="0"/>
            </a:endParaRPr>
          </a:p>
          <a:p>
            <a:endParaRPr lang="ru-RU" sz="2000" b="1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008438" y="1484313"/>
          <a:ext cx="17748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5" imgW="901440" imgH="444240" progId="Equation.3">
                  <p:embed/>
                </p:oleObj>
              </mc:Choice>
              <mc:Fallback>
                <p:oleObj name="Формула" r:id="rId5" imgW="9014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1484313"/>
                        <a:ext cx="17748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1258888" y="3716338"/>
          <a:ext cx="15890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7" imgW="761760" imgH="177480" progId="Equation.3">
                  <p:embed/>
                </p:oleObj>
              </mc:Choice>
              <mc:Fallback>
                <p:oleObj name="Формула" r:id="rId7" imgW="76176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716338"/>
                        <a:ext cx="1589087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1403350" y="4292600"/>
          <a:ext cx="1350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9" imgW="647640" imgH="177480" progId="Equation.3">
                  <p:embed/>
                </p:oleObj>
              </mc:Choice>
              <mc:Fallback>
                <p:oleObj name="Формула" r:id="rId9" imgW="64764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292600"/>
                        <a:ext cx="13509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258888" y="4797425"/>
            <a:ext cx="2481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Это частный вид </a:t>
            </a:r>
            <a:endParaRPr lang="en-US" sz="2000" b="1"/>
          </a:p>
          <a:p>
            <a:r>
              <a:rPr lang="ru-RU" sz="2000" b="1"/>
              <a:t>уравнения </a:t>
            </a:r>
            <a:r>
              <a:rPr lang="en-US" sz="2000" b="1"/>
              <a:t>cos t=a</a:t>
            </a:r>
          </a:p>
          <a:p>
            <a:r>
              <a:rPr lang="en-US" sz="2000" b="1"/>
              <a:t>            a=0</a:t>
            </a:r>
            <a:endParaRPr lang="ru-RU" sz="2000" b="1"/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4643438" y="3500438"/>
          <a:ext cx="1643062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11" imgW="787320" imgH="406080" progId="Equation.3">
                  <p:embed/>
                </p:oleObj>
              </mc:Choice>
              <mc:Fallback>
                <p:oleObj name="Формула" r:id="rId11" imgW="78732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500438"/>
                        <a:ext cx="1643062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4572000" y="4292600"/>
            <a:ext cx="3379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Разделим обе части на 4.</a:t>
            </a:r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3929058" y="5357826"/>
            <a:ext cx="10150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/>
              <a:t>Ответ</a:t>
            </a:r>
            <a:r>
              <a:rPr lang="en-US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5003800" y="5084763"/>
          <a:ext cx="15382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Формула" r:id="rId13" imgW="736560" imgH="406080" progId="Equation.3">
                  <p:embed/>
                </p:oleObj>
              </mc:Choice>
              <mc:Fallback>
                <p:oleObj name="Формула" r:id="rId13" imgW="73656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084763"/>
                        <a:ext cx="1538288" cy="849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6" name="Line 36"/>
          <p:cNvSpPr>
            <a:spLocks noChangeShapeType="1"/>
          </p:cNvSpPr>
          <p:nvPr/>
        </p:nvSpPr>
        <p:spPr bwMode="auto">
          <a:xfrm flipH="1">
            <a:off x="2339975" y="4149725"/>
            <a:ext cx="5762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211638" y="32845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endParaRPr lang="ru-RU" b="1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2843213" y="393382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endParaRPr lang="ru-RU" b="1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4500563" y="3573463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 animBg="1"/>
      <p:bldP spid="25632" grpId="0" animBg="1"/>
      <p:bldP spid="25" grpId="0"/>
      <p:bldP spid="25621" grpId="0"/>
      <p:bldP spid="25626" grpId="0"/>
      <p:bldP spid="25627" grpId="0"/>
      <p:bldP spid="25636" grpId="0" animBg="1"/>
      <p:bldP spid="25637" grpId="0"/>
      <p:bldP spid="25638" grpId="0"/>
      <p:bldP spid="256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1116013" y="4437063"/>
          <a:ext cx="33178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511280" imgH="431640" progId="Equation.3">
                  <p:embed/>
                </p:oleObj>
              </mc:Choice>
              <mc:Fallback>
                <p:oleObj name="Формула" r:id="rId3" imgW="1511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437063"/>
                        <a:ext cx="33178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1692275" y="3573463"/>
            <a:ext cx="3603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1187450" y="3357563"/>
          <a:ext cx="16700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5" imgW="799920" imgH="431640" progId="Equation.3">
                  <p:embed/>
                </p:oleObj>
              </mc:Choice>
              <mc:Fallback>
                <p:oleObj name="Формула" r:id="rId5" imgW="799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357563"/>
                        <a:ext cx="16700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Grp="1" noChangeAspect="1"/>
          </p:cNvGraphicFramePr>
          <p:nvPr>
            <p:ph/>
          </p:nvPr>
        </p:nvGraphicFramePr>
        <p:xfrm>
          <a:off x="500034" y="1285860"/>
          <a:ext cx="23034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7" imgW="1066680" imgH="215640" progId="Equation.3">
                  <p:embed/>
                </p:oleObj>
              </mc:Choice>
              <mc:Fallback>
                <p:oleObj name="Формула" r:id="rId7" imgW="10666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285860"/>
                        <a:ext cx="2303462" cy="4667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132138" y="1125538"/>
            <a:ext cx="5761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/>
              <a:t>Уравнение переносом слагаемого и делением обеих частей легко сводится к простейшему.</a:t>
            </a:r>
            <a:endParaRPr lang="en-US" sz="2000" b="1" dirty="0">
              <a:cs typeface="Arial" charset="0"/>
            </a:endParaRPr>
          </a:p>
          <a:p>
            <a:endParaRPr lang="ru-RU" sz="2000" b="1" dirty="0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331913" y="2276475"/>
          <a:ext cx="16684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9" imgW="799920" imgH="431640" progId="Equation.3">
                  <p:embed/>
                </p:oleObj>
              </mc:Choice>
              <mc:Fallback>
                <p:oleObj name="Формула" r:id="rId9" imgW="7999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276475"/>
                        <a:ext cx="16684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4427538" y="3213100"/>
            <a:ext cx="337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Разделим обе части на 4.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4714876" y="5805488"/>
            <a:ext cx="1481253" cy="40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/>
              <a:t>Ответ</a:t>
            </a:r>
            <a:r>
              <a:rPr lang="en-US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6345238" y="5516563"/>
          <a:ext cx="18827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1" imgW="901440" imgH="406080" progId="Equation.3">
                  <p:embed/>
                </p:oleObj>
              </mc:Choice>
              <mc:Fallback>
                <p:oleObj name="Формула" r:id="rId11" imgW="90144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5516563"/>
                        <a:ext cx="1882775" cy="849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331913" y="335756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116013" y="30686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endParaRPr lang="ru-RU" b="1"/>
          </a:p>
        </p:txBody>
      </p:sp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5148263" y="2349500"/>
          <a:ext cx="21463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13" imgW="977760" imgH="406080" progId="Equation.3">
                  <p:embed/>
                </p:oleObj>
              </mc:Choice>
              <mc:Fallback>
                <p:oleObj name="Формула" r:id="rId13" imgW="97776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349500"/>
                        <a:ext cx="21463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8" name="Object 30"/>
          <p:cNvGraphicFramePr>
            <a:graphicFrameLocks noChangeAspect="1"/>
          </p:cNvGraphicFramePr>
          <p:nvPr/>
        </p:nvGraphicFramePr>
        <p:xfrm>
          <a:off x="5292725" y="3933825"/>
          <a:ext cx="19796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15" imgW="901440" imgH="406080" progId="Equation.3">
                  <p:embed/>
                </p:oleObj>
              </mc:Choice>
              <mc:Fallback>
                <p:oleObj name="Формула" r:id="rId15" imgW="90144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933825"/>
                        <a:ext cx="1979613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9" name="WordArt 31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Примеры уравнений.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25" grpId="0"/>
      <p:bldP spid="48140" grpId="0"/>
      <p:bldP spid="48141" grpId="0"/>
      <p:bldP spid="48143" grpId="0" animBg="1"/>
      <p:bldP spid="481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00113" y="3644900"/>
          <a:ext cx="22860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3" imgW="1041120" imgH="406080" progId="Equation.3">
                  <p:embed/>
                </p:oleObj>
              </mc:Choice>
              <mc:Fallback>
                <p:oleObj name="Формула" r:id="rId3" imgW="104112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44900"/>
                        <a:ext cx="22860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Grp="1" noChangeAspect="1"/>
          </p:cNvGraphicFramePr>
          <p:nvPr>
            <p:ph/>
          </p:nvPr>
        </p:nvGraphicFramePr>
        <p:xfrm>
          <a:off x="611188" y="1125538"/>
          <a:ext cx="24479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5" imgW="1041120" imgH="444240" progId="Equation.3">
                  <p:embed/>
                </p:oleObj>
              </mc:Choice>
              <mc:Fallback>
                <p:oleObj name="Формула" r:id="rId5" imgW="10411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125538"/>
                        <a:ext cx="2447925" cy="104457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4929191" y="5734050"/>
            <a:ext cx="111601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/>
              <a:t>Ответ</a:t>
            </a:r>
            <a:r>
              <a:rPr lang="en-US" sz="2000" b="1" dirty="0" smtClean="0"/>
              <a:t>:</a:t>
            </a:r>
            <a:endParaRPr lang="ru-RU" sz="2000" b="1" dirty="0"/>
          </a:p>
        </p:txBody>
      </p:sp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6345238" y="5516563"/>
          <a:ext cx="18827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Формула" r:id="rId7" imgW="901440" imgH="406080" progId="Equation.3">
                  <p:embed/>
                </p:oleObj>
              </mc:Choice>
              <mc:Fallback>
                <p:oleObj name="Формула" r:id="rId7" imgW="90144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238" y="5516563"/>
                        <a:ext cx="1882775" cy="849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7164388" y="3068638"/>
          <a:ext cx="9477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Формула" r:id="rId9" imgW="431640" imgH="203040" progId="Equation.3">
                  <p:embed/>
                </p:oleObj>
              </mc:Choice>
              <mc:Fallback>
                <p:oleObj name="Формула" r:id="rId9" imgW="4316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068638"/>
                        <a:ext cx="94773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08400" y="1125538"/>
            <a:ext cx="576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Уравнение уже имеет простейший</a:t>
            </a:r>
          </a:p>
          <a:p>
            <a:endParaRPr lang="ru-RU" sz="2000" b="1"/>
          </a:p>
          <a:p>
            <a:r>
              <a:rPr lang="ru-RU" sz="2000" b="1"/>
              <a:t> вид</a:t>
            </a:r>
          </a:p>
        </p:txBody>
      </p:sp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4572000" y="1484313"/>
          <a:ext cx="1600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11" imgW="812520" imgH="444240" progId="Equation.3">
                  <p:embed/>
                </p:oleObj>
              </mc:Choice>
              <mc:Fallback>
                <p:oleObj name="Формула" r:id="rId11" imgW="8125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84313"/>
                        <a:ext cx="16002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827088" y="2492375"/>
            <a:ext cx="2481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/>
              <a:t>Это частный вид </a:t>
            </a:r>
            <a:endParaRPr lang="en-US" sz="2000" b="1"/>
          </a:p>
          <a:p>
            <a:r>
              <a:rPr lang="ru-RU" sz="2000" b="1"/>
              <a:t>уравнения </a:t>
            </a:r>
            <a:r>
              <a:rPr lang="en-US" sz="2000" b="1"/>
              <a:t>cos t=a</a:t>
            </a:r>
          </a:p>
          <a:p>
            <a:r>
              <a:rPr lang="en-US" sz="2000" b="1"/>
              <a:t>            a=0</a:t>
            </a:r>
            <a:endParaRPr lang="ru-RU" sz="2000" b="1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827088" y="45815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>
              <a:solidFill>
                <a:srgbClr val="CC3300"/>
              </a:solidFill>
            </a:endParaRPr>
          </a:p>
        </p:txBody>
      </p:sp>
      <p:graphicFrame>
        <p:nvGraphicFramePr>
          <p:cNvPr id="52247" name="Object 23"/>
          <p:cNvGraphicFramePr>
            <a:graphicFrameLocks noChangeAspect="1"/>
          </p:cNvGraphicFramePr>
          <p:nvPr/>
        </p:nvGraphicFramePr>
        <p:xfrm>
          <a:off x="774700" y="4724400"/>
          <a:ext cx="25368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13" imgW="1155600" imgH="406080" progId="Equation.3">
                  <p:embed/>
                </p:oleObj>
              </mc:Choice>
              <mc:Fallback>
                <p:oleObj name="Формула" r:id="rId13" imgW="1155600" imgH="406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4724400"/>
                        <a:ext cx="25368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7092950" y="29972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2252" name="Object 28"/>
          <p:cNvGraphicFramePr>
            <a:graphicFrameLocks noChangeAspect="1"/>
          </p:cNvGraphicFramePr>
          <p:nvPr/>
        </p:nvGraphicFramePr>
        <p:xfrm>
          <a:off x="5051425" y="2781300"/>
          <a:ext cx="2008188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Формула" r:id="rId15" imgW="914400" imgH="406080" progId="Equation.3">
                  <p:embed/>
                </p:oleObj>
              </mc:Choice>
              <mc:Fallback>
                <p:oleObj name="Формула" r:id="rId15" imgW="914400" imgH="4060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2781300"/>
                        <a:ext cx="2008188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56" name="Object 32"/>
          <p:cNvGraphicFramePr>
            <a:graphicFrameLocks noChangeAspect="1"/>
          </p:cNvGraphicFramePr>
          <p:nvPr/>
        </p:nvGraphicFramePr>
        <p:xfrm>
          <a:off x="5037138" y="3860800"/>
          <a:ext cx="1979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Формула" r:id="rId17" imgW="901440" imgH="406080" progId="Equation.3">
                  <p:embed/>
                </p:oleObj>
              </mc:Choice>
              <mc:Fallback>
                <p:oleObj name="Формула" r:id="rId17" imgW="901440" imgH="4060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3860800"/>
                        <a:ext cx="1979612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57" name="WordArt 33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0391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spc="48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Примеры уравнений.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  <p:bldP spid="25" grpId="0"/>
      <p:bldP spid="52242" grpId="0"/>
      <p:bldP spid="52243" grpId="0" animBg="1"/>
      <p:bldP spid="522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506</Words>
  <Application>Microsoft Office PowerPoint</Application>
  <PresentationFormat>Экран (4:3)</PresentationFormat>
  <Paragraphs>105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Тема «Тригонометрические уравнения»  10 класс  к   первому  уроку темы</vt:lpstr>
      <vt:lpstr>Презентация PowerPoint</vt:lpstr>
      <vt:lpstr>Тема урока</vt:lpstr>
      <vt:lpstr>Формулы корней простых тригонометрических уравнений</vt:lpstr>
      <vt:lpstr>К простейшим также относятся уравнения вида </vt:lpstr>
      <vt:lpstr>Решение простейших уравнений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Домашняя работа</vt:lpstr>
      <vt:lpstr>Презентация PowerPoint</vt:lpstr>
    </vt:vector>
  </TitlesOfParts>
  <Company>МОУ Красногорская СОШ№2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SERGEI</cp:lastModifiedBy>
  <cp:revision>15</cp:revision>
  <dcterms:created xsi:type="dcterms:W3CDTF">2012-12-12T10:10:50Z</dcterms:created>
  <dcterms:modified xsi:type="dcterms:W3CDTF">2012-12-12T18:06:18Z</dcterms:modified>
</cp:coreProperties>
</file>