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71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E2F"/>
    <a:srgbClr val="F9820B"/>
    <a:srgbClr val="DDF311"/>
    <a:srgbClr val="1F0E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A2E6-C153-4FB9-B6C8-578EB596F8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9185E-BD4E-422C-AE2B-F437173DA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7CE42-423F-4439-9C7D-8C5E6B136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C3CC7-DC51-4262-8083-6F0339606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E20C-4191-4E18-AD46-D12CC2F71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9217C-C794-4809-A998-03518F070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F84A9-2D87-4CB9-8AF6-2B58D25B08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A7442-1EAF-4551-AD9E-F63825E43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3C52A-D3D8-4838-859E-339FA263D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C4BA9-3D49-493D-8B5D-B72CAAFDC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42BEA-6AF6-4CD2-BFB7-27CDC3B23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BD733A8-B028-4BF8-A499-C67E26EA6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58888" y="404813"/>
            <a:ext cx="6481762" cy="1728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жарка мяса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2174875"/>
            <a:ext cx="54721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1438" y="188913"/>
            <a:ext cx="889317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Мясо натирают солью и перцем, укладывают на разогретый противень с жиром так, чтобы куски мяса не соприкасались друг с другом, и обжаривают со всех сторон до появления корочки. При тесной укладке кусков мяса происходит значительное понижение температуры жира, поэтому долго не образуется корочка, вытекает много сока и мясо получается не сочное.</a:t>
            </a:r>
          </a:p>
          <a:p>
            <a:pPr algn="just"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Обжаренное мясо ставят в жарочный шкаф и дожаривают при температуре 180-200</a:t>
            </a:r>
            <a:r>
              <a:rPr lang="ru-RU" sz="2400" baseline="30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0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С, при этом через 10-15 мин. его переворачивают и поливают вытекающим из него соком и жиром.</a:t>
            </a:r>
          </a:p>
          <a:p>
            <a:pPr algn="just"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Готовность мяса определяют по упругости мяса и соку, выделяющемуся из прокола поварской иглой.</a:t>
            </a:r>
          </a:p>
          <a:p>
            <a:pPr algn="just"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Время жарки зависит от размера кусков, вида мяса, степени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прожаривания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 и составляет от 40 мин. до 1 ч. 40 мин.</a:t>
            </a:r>
          </a:p>
          <a:p>
            <a:pPr algn="just"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Перед отпуском мясо нарезают поперек волокон на порционные куски по 1-3 шт. на порцию (выход: 50,75 или 100г.)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1187450" y="549275"/>
            <a:ext cx="6624638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Жарка мяса</a:t>
            </a:r>
          </a:p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панироваными кусками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84213" y="2349500"/>
            <a:ext cx="813593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Панированные куски мяса жарят чаще всего с небольшим количеством жира и иногда во фритюре. Для жарки панированные куски мяса кладут на раскаленную с жиром сковороду или противень, жарят до образования румяной корочки с обеих сторон и доводят до готовности в жарочном шкафу. Готовность панированных изделий определяют по образованию на поверхности прозрачных пузырьков.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11188" y="3644900"/>
            <a:ext cx="79200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Для жарки мяса крупными кусками используют мясо массой до 1-2 кг. мякоть лопатки свертывают рулетом и перевязывают, грудинку жарят вместе с реберными костями, их удаляют после жарки.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333375"/>
            <a:ext cx="4787900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333375"/>
            <a:ext cx="3521075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28625" y="3929063"/>
            <a:ext cx="828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Для жарки мелкими кусками используют врезку, толстый и тонкий края, внутреннюю и верхнюю части задней ноги.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684213" y="333375"/>
            <a:ext cx="7632700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Блюда из мяса жаренного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крупным куском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1258888" y="2708275"/>
            <a:ext cx="18002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Ростбиф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1187450" y="3429000"/>
            <a:ext cx="4176713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Свинина жаренная</a:t>
            </a:r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1187450" y="5084763"/>
            <a:ext cx="7272338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Баранина или козлятина жаренная</a:t>
            </a:r>
          </a:p>
        </p:txBody>
      </p:sp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1187450" y="4221163"/>
            <a:ext cx="511175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Грудинка фаршированная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2" grpId="0" animBg="1"/>
      <p:bldP spid="14343" grpId="0" animBg="1"/>
      <p:bldP spid="14344" grpId="0" animBg="1"/>
      <p:bldP spid="143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755650" y="260350"/>
            <a:ext cx="777716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Блюда из жаренного мяса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натуральным порционным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куском</a:t>
            </a: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1116013" y="2205038"/>
            <a:ext cx="2232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Бифштекс</a:t>
            </a:r>
          </a:p>
        </p:txBody>
      </p:sp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1116013" y="2708275"/>
            <a:ext cx="37433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Бифштекс с яйцом</a:t>
            </a:r>
          </a:p>
        </p:txBody>
      </p:sp>
      <p:sp>
        <p:nvSpPr>
          <p:cNvPr id="15367" name="WordArt 7"/>
          <p:cNvSpPr>
            <a:spLocks noChangeArrowheads="1" noChangeShapeType="1" noTextEdit="1"/>
          </p:cNvSpPr>
          <p:nvPr/>
        </p:nvSpPr>
        <p:spPr bwMode="auto">
          <a:xfrm>
            <a:off x="1116013" y="3213100"/>
            <a:ext cx="37433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Бифштекс с луком</a:t>
            </a:r>
          </a:p>
        </p:txBody>
      </p:sp>
      <p:sp>
        <p:nvSpPr>
          <p:cNvPr id="15368" name="WordArt 8"/>
          <p:cNvSpPr>
            <a:spLocks noChangeArrowheads="1" noChangeShapeType="1" noTextEdit="1"/>
          </p:cNvSpPr>
          <p:nvPr/>
        </p:nvSpPr>
        <p:spPr bwMode="auto">
          <a:xfrm>
            <a:off x="1116013" y="3789363"/>
            <a:ext cx="143986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Лангет</a:t>
            </a:r>
          </a:p>
        </p:txBody>
      </p:sp>
      <p:sp>
        <p:nvSpPr>
          <p:cNvPr id="15369" name="WordArt 9"/>
          <p:cNvSpPr>
            <a:spLocks noChangeArrowheads="1" noChangeShapeType="1" noTextEdit="1"/>
          </p:cNvSpPr>
          <p:nvPr/>
        </p:nvSpPr>
        <p:spPr bwMode="auto">
          <a:xfrm>
            <a:off x="1116013" y="4365625"/>
            <a:ext cx="18002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Анрекот</a:t>
            </a:r>
          </a:p>
        </p:txBody>
      </p:sp>
      <p:sp>
        <p:nvSpPr>
          <p:cNvPr id="15370" name="WordArt 10"/>
          <p:cNvSpPr>
            <a:spLocks noChangeArrowheads="1" noChangeShapeType="1" noTextEdit="1"/>
          </p:cNvSpPr>
          <p:nvPr/>
        </p:nvSpPr>
        <p:spPr bwMode="auto">
          <a:xfrm>
            <a:off x="1116013" y="6021388"/>
            <a:ext cx="61198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Эскалоп из свинины или телятины</a:t>
            </a:r>
          </a:p>
        </p:txBody>
      </p:sp>
      <p:sp>
        <p:nvSpPr>
          <p:cNvPr id="15371" name="WordArt 11"/>
          <p:cNvSpPr>
            <a:spLocks noChangeArrowheads="1" noChangeShapeType="1" noTextEdit="1"/>
          </p:cNvSpPr>
          <p:nvPr/>
        </p:nvSpPr>
        <p:spPr bwMode="auto">
          <a:xfrm>
            <a:off x="1116013" y="4941888"/>
            <a:ext cx="381635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Шашлык по-карски</a:t>
            </a:r>
          </a:p>
        </p:txBody>
      </p:sp>
      <p:sp>
        <p:nvSpPr>
          <p:cNvPr id="15372" name="WordArt 12"/>
          <p:cNvSpPr>
            <a:spLocks noChangeArrowheads="1" noChangeShapeType="1" noTextEdit="1"/>
          </p:cNvSpPr>
          <p:nvPr/>
        </p:nvSpPr>
        <p:spPr bwMode="auto">
          <a:xfrm>
            <a:off x="1116013" y="5445125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Котлеты натуральные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900113" y="260350"/>
            <a:ext cx="734377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Блюда из жаренного мяса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мелкими кусками</a:t>
            </a:r>
          </a:p>
        </p:txBody>
      </p:sp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1476375" y="2276475"/>
            <a:ext cx="3024188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Бефстроганов</a:t>
            </a:r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1476375" y="2852738"/>
            <a:ext cx="2232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Поджарка</a:t>
            </a:r>
          </a:p>
        </p:txBody>
      </p:sp>
      <p:sp>
        <p:nvSpPr>
          <p:cNvPr id="16391" name="WordArt 7"/>
          <p:cNvSpPr>
            <a:spLocks noChangeArrowheads="1" noChangeShapeType="1" noTextEdit="1"/>
          </p:cNvSpPr>
          <p:nvPr/>
        </p:nvSpPr>
        <p:spPr bwMode="auto">
          <a:xfrm>
            <a:off x="1476375" y="3357563"/>
            <a:ext cx="41751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Шашлык из говядины</a:t>
            </a:r>
          </a:p>
        </p:txBody>
      </p:sp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1476375" y="3860800"/>
            <a:ext cx="41751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Шашлык по-кавказски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  <p:bldP spid="16391" grpId="0" animBg="1"/>
      <p:bldP spid="1639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900113" y="476250"/>
            <a:ext cx="73437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Блюда из мяса жаренного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панированными кусками</a:t>
            </a:r>
          </a:p>
        </p:txBody>
      </p:sp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1763713" y="2565400"/>
            <a:ext cx="26654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Ромштекс</a:t>
            </a:r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1714500" y="3429000"/>
            <a:ext cx="2714625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Шницель</a:t>
            </a:r>
          </a:p>
        </p:txBody>
      </p:sp>
      <p:sp>
        <p:nvSpPr>
          <p:cNvPr id="18439" name="WordArt 7"/>
          <p:cNvSpPr>
            <a:spLocks noChangeArrowheads="1" noChangeShapeType="1" noTextEdit="1"/>
          </p:cNvSpPr>
          <p:nvPr/>
        </p:nvSpPr>
        <p:spPr bwMode="auto">
          <a:xfrm>
            <a:off x="1785938" y="4292600"/>
            <a:ext cx="5072062" cy="493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Котлеты отбивные</a:t>
            </a:r>
          </a:p>
        </p:txBody>
      </p:sp>
      <p:sp>
        <p:nvSpPr>
          <p:cNvPr id="18440" name="WordArt 8"/>
          <p:cNvSpPr>
            <a:spLocks noChangeArrowheads="1" noChangeShapeType="1" noTextEdit="1"/>
          </p:cNvSpPr>
          <p:nvPr/>
        </p:nvSpPr>
        <p:spPr bwMode="auto">
          <a:xfrm>
            <a:off x="1785938" y="5143500"/>
            <a:ext cx="6286500" cy="55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Грудинка баранья фри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  <p:bldP spid="18439" grpId="0" animBg="1"/>
      <p:bldP spid="184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900113" y="333375"/>
            <a:ext cx="7127875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Отпуск мяса жаренного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крупным куском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9750" y="2492375"/>
            <a:ext cx="8280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При отпуске на порционное блюдо или тарелку укладывают сложный гарнир, строганный хрен, рядом кладут нарезанное мясо, поливают его мясным соком. </a:t>
            </a:r>
          </a:p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В качестве гарнира можно использовать картофель фри или жаренный, гречневую кашу, отварную фасоль, тушеную капусту.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684213" y="476250"/>
            <a:ext cx="7488237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Отпуск  мяса жаренного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натуральным порционным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куском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9750" y="2565400"/>
            <a:ext cx="81359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Натуральные жаренные блюда отпускают с простым или сложным гарниром. Мясо поливают мясным соком, маслом или соусом. Выход мяса составляет 50, 75 или 100 г.</a:t>
            </a:r>
          </a:p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Гарнир может быть сложным и простым, может использоваться картофель жаренный, рассыпчатый рис, фасоль в томате или пасте.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8280400" cy="273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 жареном виде приготавливают блюда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из говядины, телятины, баранины,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козлятины и свинины.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Применяют следующие способы жарки: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539750" y="3284538"/>
            <a:ext cx="8208963" cy="273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основной способ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во фритюре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над углями или в электрогриле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 аппаратах с инфрокрасными излучателями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1116013" y="404813"/>
            <a:ext cx="6551612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Отпуск мяса жаренного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мелкими кусками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68313" y="1700213"/>
            <a:ext cx="8208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При отпуске на середину порционного блюда или тарелку кладут рассыпчатую рисовую кашу, жаренный во фритюре лук, поливают мясным соком.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1116013" y="2924175"/>
            <a:ext cx="6624637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Отпуск мяса жаренного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панированными кусками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8313" y="4652963"/>
            <a:ext cx="82804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При отпуске панированные изделия поливают растопленным маслом.</a:t>
            </a:r>
          </a:p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В качестве гарнира используют картофель жаренный или фри, сложный гарнир, рассыпчатые каши.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7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75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/>
      <p:bldP spid="21510" grpId="0" animBg="1"/>
      <p:bldP spid="215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827088" y="549275"/>
            <a:ext cx="712946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Требования к качеству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8280400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ru-RU" sz="2400">
                <a:solidFill>
                  <a:srgbClr val="000000"/>
                </a:solidFill>
              </a:rPr>
              <a:t>Мясо должно иметь поджаристую корочку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ru-RU" sz="2400">
                <a:solidFill>
                  <a:srgbClr val="000000"/>
                </a:solidFill>
              </a:rPr>
              <a:t>Запах должен соответствовать запаху жаренного мяса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ru-RU" sz="2400">
                <a:solidFill>
                  <a:srgbClr val="000000"/>
                </a:solidFill>
              </a:rPr>
              <a:t>Мясо должно быть прожарено в соответствии с блюдом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ru-RU" sz="2400">
                <a:solidFill>
                  <a:srgbClr val="000000"/>
                </a:solidFill>
              </a:rPr>
              <a:t>Иметь приятный внешний вид и вкусовые качества</a:t>
            </a:r>
          </a:p>
        </p:txBody>
      </p:sp>
      <p:sp>
        <p:nvSpPr>
          <p:cNvPr id="22534" name="WordArt 6"/>
          <p:cNvSpPr>
            <a:spLocks noChangeArrowheads="1" noChangeShapeType="1" noTextEdit="1"/>
          </p:cNvSpPr>
          <p:nvPr/>
        </p:nvSpPr>
        <p:spPr bwMode="auto">
          <a:xfrm>
            <a:off x="714375" y="4581525"/>
            <a:ext cx="7786688" cy="1152525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приятного аппетита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/>
      <p:bldP spid="225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416800" cy="2376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Мясо жарят крупными кусками,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порционными, мелкими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 в рубленном виде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755650" y="2924175"/>
            <a:ext cx="7777163" cy="3241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Для жарки ис пользуют такие части мяса,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которые содержат нежную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соеденительную ткань и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неустойчевый коллаген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188913"/>
            <a:ext cx="428466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755650" y="3573463"/>
            <a:ext cx="7345363" cy="2735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во время жарки на поверхности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образуется поджаристая корочка,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которая придает жареному мясу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особый вкус и аромат.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468313" y="765175"/>
            <a:ext cx="7991475" cy="5184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Многие органические соединения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корочки возбуждающе действуют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на пищеварительные органы, 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благодаря чему повышается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усвояемость пищи.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Мясо жарят в натуральном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и панированном виде.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88913"/>
            <a:ext cx="3455987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684213" y="3284538"/>
            <a:ext cx="78486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жарка мяса крупными кусками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8313" y="4221163"/>
            <a:ext cx="82804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При жарке на поверхности мяса быстро образуется румяная корочка, за это время внутри мясо не прожаривается. Для того чтобы процесс жарки проходил равномерно, крупные куски мяса жарят при умеренном нагреве в жарочном шкафу.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928688" y="3214688"/>
            <a:ext cx="7273925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жарка мяса натуральными</a:t>
            </a:r>
          </a:p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порционными кусками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142875"/>
            <a:ext cx="3768725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5750" y="4549775"/>
            <a:ext cx="87153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Порционными натуральными кусками мясо жарят с небольшим количеством жира(5-10% массы мяса) на плите или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электросковороде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. Подготовленные порционные куски посыпают солью и перцем, укладывают на противень с жиром, разогретым до 170</a:t>
            </a:r>
            <a:r>
              <a:rPr lang="ru-RU" sz="2400" baseline="30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0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-180</a:t>
            </a:r>
            <a:r>
              <a:rPr lang="ru-RU" sz="2400" baseline="30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0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С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835342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После образования поджаристой корочки с одной стороны мясо переворачивают, жарят до готовности и образования корочки с другой стороны. Потери при жарке мяса натуральными порционными кусками составляют 37%. Жарят мясо непосредственно перед подачей, с тем чтобы сохранить его вкус и запах.</a:t>
            </a:r>
          </a:p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 Натуральные жареные блюда отпускают с простыми или сложным гарниром.</a:t>
            </a:r>
          </a:p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 Мясо поливают мясным соком, маслом или соусом. Выход мяса составляет 50, 75 или 100 г.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404813"/>
            <a:ext cx="379095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857250" y="3571875"/>
            <a:ext cx="69850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жарка мяса мелкими кусками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14313" y="4179888"/>
            <a:ext cx="87153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Нарезанное мясо укладывают слоем 1-1,5 см на хорошо раскаленную сковороду с жиром и жарят при сильном нагреве, помешивая поварской вилкой или лопаточкой. Нельзя укладывать мясо толстым слоем, так как поджаристая корочка образуется не сразу, при этом из мяса выделяется много сока, а кусочки мяса становятся сухими и грубыми.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538</Words>
  <Application>Microsoft Office PowerPoint</Application>
  <PresentationFormat>Экран (4:3)</PresentationFormat>
  <Paragraphs>25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2008-04-09T23:43:02Z</dcterms:created>
  <dcterms:modified xsi:type="dcterms:W3CDTF">2013-07-15T06:01:11Z</dcterms:modified>
</cp:coreProperties>
</file>