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76" r:id="rId3"/>
    <p:sldId id="292" r:id="rId4"/>
    <p:sldId id="300" r:id="rId5"/>
    <p:sldId id="315" r:id="rId6"/>
    <p:sldId id="316" r:id="rId7"/>
    <p:sldId id="317" r:id="rId8"/>
    <p:sldId id="329" r:id="rId9"/>
    <p:sldId id="327" r:id="rId10"/>
    <p:sldId id="331" r:id="rId11"/>
    <p:sldId id="330" r:id="rId12"/>
    <p:sldId id="339" r:id="rId13"/>
    <p:sldId id="333" r:id="rId14"/>
    <p:sldId id="285" r:id="rId15"/>
    <p:sldId id="295" r:id="rId16"/>
    <p:sldId id="318" r:id="rId17"/>
    <p:sldId id="319" r:id="rId18"/>
    <p:sldId id="320" r:id="rId19"/>
    <p:sldId id="297" r:id="rId20"/>
    <p:sldId id="337" r:id="rId21"/>
    <p:sldId id="321" r:id="rId22"/>
    <p:sldId id="340" r:id="rId23"/>
    <p:sldId id="341" r:id="rId24"/>
  </p:sldIdLst>
  <p:sldSz cx="9144000" cy="6858000" type="screen4x3"/>
  <p:notesSz cx="6815138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660"/>
  </p:normalViewPr>
  <p:slideViewPr>
    <p:cSldViewPr>
      <p:cViewPr varScale="1">
        <p:scale>
          <a:sx n="87" d="100"/>
          <a:sy n="87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EB60C1-1BD1-43BF-B874-120EA63EDC0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AE7965-0890-49F5-8ADB-05753C309E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574854-FB07-477C-9084-6762E3C267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06C6E-3E37-462C-A7DB-6FE2DE63F7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954D2-4D98-4C1A-B57F-7E61EE2FFF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D8B88-ED90-4DE9-B31F-F601CD259E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29E57A-8FA1-4C79-BC38-C960006FBD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085420-9731-47A2-A6F4-D52E353DC9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C7952-BC44-414D-BE14-51D05CC37E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A56C5-5C2B-4000-9974-60F0DF4251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883BF-A71A-4D64-B276-1FF40204100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B04E45D-59CE-4F1E-851B-A5B3B99EFDE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620688"/>
            <a:ext cx="6629400" cy="167640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Сдаем ЕГЭ успешно</a:t>
            </a:r>
          </a:p>
          <a:p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51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45" r="12201" b="12201"/>
          <a:stretch>
            <a:fillRect/>
          </a:stretch>
        </p:blipFill>
        <p:spPr>
          <a:xfrm>
            <a:off x="251520" y="3356992"/>
            <a:ext cx="3591973" cy="3168352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83968" y="4797152"/>
            <a:ext cx="3888432" cy="792088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Задания В10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556792"/>
            <a:ext cx="8077200" cy="1609725"/>
          </a:xfrm>
        </p:spPr>
        <p:txBody>
          <a:bodyPr/>
          <a:lstStyle/>
          <a:p>
            <a:r>
              <a:rPr lang="ru-RU" sz="4200" dirty="0">
                <a:solidFill>
                  <a:schemeClr val="accent1">
                    <a:lumMod val="25000"/>
                  </a:schemeClr>
                </a:solidFill>
              </a:rPr>
              <a:t>Основные понятия </a:t>
            </a:r>
            <a:r>
              <a:rPr lang="ru-RU" sz="4200" dirty="0" smtClean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ru-RU" sz="4200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4200" dirty="0" smtClean="0">
                <a:solidFill>
                  <a:schemeClr val="accent1">
                    <a:lumMod val="25000"/>
                  </a:schemeClr>
                </a:solidFill>
              </a:rPr>
              <a:t>«</a:t>
            </a:r>
            <a:r>
              <a:rPr lang="ru-RU" sz="4200" dirty="0">
                <a:solidFill>
                  <a:schemeClr val="accent1">
                    <a:lumMod val="25000"/>
                  </a:schemeClr>
                </a:solidFill>
              </a:rPr>
              <a:t>Теории вероятностей»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"/>
            <a:ext cx="8964488" cy="836712"/>
          </a:xfrm>
        </p:spPr>
        <p:txBody>
          <a:bodyPr>
            <a:normAutofit/>
          </a:bodyPr>
          <a:lstStyle/>
          <a:p>
            <a:pPr algn="r"/>
            <a:r>
              <a:rPr lang="ru-RU" sz="2400" dirty="0">
                <a:effectLst/>
              </a:rPr>
              <a:t>Примеры задач на </a:t>
            </a:r>
            <a:r>
              <a:rPr lang="ru-RU" sz="2400" dirty="0" smtClean="0">
                <a:effectLst/>
              </a:rPr>
              <a:t>вычисление вероятностей событий</a:t>
            </a:r>
            <a:endParaRPr lang="ru-RU" sz="2400" dirty="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3645024"/>
            <a:ext cx="15841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РЕШЕНИЕ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221088"/>
            <a:ext cx="35952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Неблагоприятствующих</a:t>
            </a: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k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=10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436096" y="5661248"/>
          <a:ext cx="3168350" cy="504056"/>
        </p:xfrm>
        <a:graphic>
          <a:graphicData uri="http://schemas.openxmlformats.org/drawingml/2006/table">
            <a:tbl>
              <a:tblPr/>
              <a:tblGrid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</a:tblGrid>
              <a:tr h="5040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899592" y="836712"/>
            <a:ext cx="81003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B10 (№ 285927)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сборнике билетов по математике всего 25 билетов, в 10 из них встречается вопрос по неравенствам. Найдите вероятность того, что в случайно выбранном на экзамене билете школьнику не достанется вопроса по неравенствам.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5229200"/>
            <a:ext cx="22028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Общее число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=25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140968"/>
            <a:ext cx="180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m=n-k=15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933056"/>
            <a:ext cx="3971925" cy="87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15287" cy="914400"/>
          </a:xfrm>
        </p:spPr>
        <p:txBody>
          <a:bodyPr/>
          <a:lstStyle/>
          <a:p>
            <a:r>
              <a:rPr lang="ru-RU" dirty="0" smtClean="0"/>
              <a:t>Свойства</a:t>
            </a:r>
            <a:endParaRPr lang="ru-RU" dirty="0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3841" name="Rectangle 1"/>
          <p:cNvSpPr>
            <a:spLocks noChangeArrowheads="1"/>
          </p:cNvSpPr>
          <p:nvPr/>
        </p:nvSpPr>
        <p:spPr bwMode="auto">
          <a:xfrm>
            <a:off x="1115616" y="908720"/>
            <a:ext cx="7704856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Char char="•"/>
              <a:tabLst>
                <a:tab pos="4000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Вероятность достоверного события равна единице.</a:t>
            </a: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>
                <a:tab pos="4000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Вероятность невозможного события равна нулю.</a:t>
            </a:r>
          </a:p>
          <a:p>
            <a:pPr lvl="0" indent="180975">
              <a:spcAft>
                <a:spcPts val="1800"/>
              </a:spcAft>
              <a:buFont typeface="Arial" pitchFamily="34" charset="0"/>
              <a:buChar char="•"/>
              <a:tabLst>
                <a:tab pos="400050" algn="l"/>
              </a:tabLst>
            </a:pPr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</a:rPr>
              <a:t>Вероятность случайного события есть положительное число, заключенное между нулем и единицей.</a:t>
            </a:r>
          </a:p>
          <a:p>
            <a:pPr lvl="0" indent="180975">
              <a:spcAft>
                <a:spcPts val="1800"/>
              </a:spcAft>
              <a:buFont typeface="Arial" pitchFamily="34" charset="0"/>
              <a:buChar char="•"/>
              <a:tabLst>
                <a:tab pos="400050" algn="l"/>
              </a:tabLst>
            </a:pPr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</a:rPr>
              <a:t>Сумма вероятностей несовместных событий равна единице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640"/>
            <a:ext cx="8820472" cy="864840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</a:rPr>
              <a:t>Примеры задач на вычисление </a:t>
            </a:r>
            <a:r>
              <a:rPr lang="ru-RU" sz="2400" dirty="0" smtClean="0">
                <a:effectLst/>
              </a:rPr>
              <a:t>вероятностей </a:t>
            </a:r>
            <a:r>
              <a:rPr lang="ru-RU" sz="2400" dirty="0">
                <a:effectLst/>
              </a:rPr>
              <a:t>случайных событий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3573016"/>
            <a:ext cx="15841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РЕШЕНИЕ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149080"/>
            <a:ext cx="36802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Неблагоприятствующих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k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=10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364088" y="5877272"/>
          <a:ext cx="3168350" cy="504056"/>
        </p:xfrm>
        <a:graphic>
          <a:graphicData uri="http://schemas.openxmlformats.org/drawingml/2006/table">
            <a:tbl>
              <a:tblPr/>
              <a:tblGrid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</a:tblGrid>
              <a:tr h="5040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467544" y="925270"/>
            <a:ext cx="83529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B10 (№ 285927)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сборнике билетов по математике всего 25 билетов, в 10 из них встречается вопрос по неравенствам. Найдите вероятность того, что в случайно выбранном на экзамене билете школьнику не достанется вопроса по неравенствам.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39552" y="4941168"/>
            <a:ext cx="22028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Общее число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=25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3645024"/>
            <a:ext cx="3886200" cy="8763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427984" y="472514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P(A)=1-P(B)=1-0,4=0,6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8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9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16632"/>
            <a:ext cx="8964488" cy="936848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</a:rPr>
              <a:t>Примеры задач на вычисление </a:t>
            </a:r>
            <a:r>
              <a:rPr lang="ru-RU" sz="2400" dirty="0" smtClean="0">
                <a:effectLst/>
              </a:rPr>
              <a:t>вероятностей </a:t>
            </a:r>
            <a:r>
              <a:rPr lang="ru-RU" sz="2400" dirty="0">
                <a:effectLst/>
              </a:rPr>
              <a:t>случайных событий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2996952"/>
            <a:ext cx="15841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РЕШЕНИЕ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076056" y="5949280"/>
          <a:ext cx="3168350" cy="504056"/>
        </p:xfrm>
        <a:graphic>
          <a:graphicData uri="http://schemas.openxmlformats.org/drawingml/2006/table">
            <a:tbl>
              <a:tblPr/>
              <a:tblGrid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</a:tblGrid>
              <a:tr h="5040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467544" y="908720"/>
            <a:ext cx="83529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B10 (№ 282856)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среднем из 1000 садовых насосов, поступивших в продажу, 5 подтекают. Найдите вероятность того, что один случайно выбранный для контроля насос не подтекает.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539552" y="2996952"/>
            <a:ext cx="8064896" cy="2724110"/>
            <a:chOff x="539552" y="2996952"/>
            <a:chExt cx="8064896" cy="272411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539552" y="4005064"/>
              <a:ext cx="3595280" cy="1715998"/>
              <a:chOff x="539552" y="4005064"/>
              <a:chExt cx="3595280" cy="1715998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539552" y="4005064"/>
                <a:ext cx="359528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Неблагоприятствующих</a:t>
                </a:r>
              </a:p>
              <a:p>
                <a:r>
                  <a:rPr lang="ru-RU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k</a:t>
                </a:r>
                <a:r>
                  <a:rPr lang="ru-RU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=</a:t>
                </a:r>
                <a:r>
                  <a:rPr lang="en-US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5</a:t>
                </a:r>
                <a:endParaRPr lang="ru-RU" sz="24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11560" y="5013176"/>
                <a:ext cx="224292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 smtClean="0">
                    <a:solidFill>
                      <a:schemeClr val="bg2">
                        <a:lumMod val="25000"/>
                      </a:schemeClr>
                    </a:solidFill>
                  </a:rPr>
                  <a:t>Общее число	   </a:t>
                </a:r>
              </a:p>
              <a:p>
                <a:r>
                  <a:rPr lang="en-US" sz="2000" dirty="0" smtClean="0">
                    <a:solidFill>
                      <a:schemeClr val="bg2">
                        <a:lumMod val="25000"/>
                      </a:schemeClr>
                    </a:solidFill>
                  </a:rPr>
                  <a:t>n</a:t>
                </a:r>
                <a:r>
                  <a:rPr lang="ru-RU" sz="2000" dirty="0" smtClean="0">
                    <a:solidFill>
                      <a:schemeClr val="bg2">
                        <a:lumMod val="25000"/>
                      </a:schemeClr>
                    </a:solidFill>
                  </a:rPr>
                  <a:t>=1000</a:t>
                </a:r>
                <a:endParaRPr lang="ru-RU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166917" name="Rectangle 5"/>
            <p:cNvSpPr>
              <a:spLocks noChangeArrowheads="1"/>
            </p:cNvSpPr>
            <p:nvPr/>
          </p:nvSpPr>
          <p:spPr bwMode="auto">
            <a:xfrm>
              <a:off x="4355976" y="4437112"/>
              <a:ext cx="42484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)=1-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)=1-0,005=0,995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2996952"/>
              <a:ext cx="4095750" cy="8763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5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89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498080" cy="1143000"/>
          </a:xfrm>
        </p:spPr>
        <p:txBody>
          <a:bodyPr/>
          <a:lstStyle/>
          <a:p>
            <a:r>
              <a:rPr lang="ru-RU" dirty="0"/>
              <a:t>Невозможные события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idx="1"/>
          </p:nvPr>
        </p:nvSpPr>
        <p:spPr>
          <a:xfrm>
            <a:off x="573087" y="1124744"/>
            <a:ext cx="7959353" cy="2520280"/>
          </a:xfrm>
          <a:noFill/>
          <a:ln/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  Событие называют 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невозможным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если  оно не наступает никогда, то есть благоприятных исходов для него 0.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  Вероятность невозможного события равна 0 . </a:t>
            </a:r>
          </a:p>
          <a:p>
            <a:pPr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slider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509120"/>
            <a:ext cx="3556691" cy="205549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779912" y="4365104"/>
            <a:ext cx="493213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57300" lvl="2" indent="-342900">
              <a:buFontTx/>
              <a:buAutoNum type="arabicPeriod"/>
            </a:pPr>
            <a:r>
              <a:rPr lang="ru-RU" sz="2800" dirty="0">
                <a:solidFill>
                  <a:schemeClr val="accent1">
                    <a:lumMod val="25000"/>
                  </a:schemeClr>
                </a:solidFill>
              </a:rPr>
              <a:t>Падение монеты на ребро</a:t>
            </a:r>
          </a:p>
          <a:p>
            <a:pPr marL="1257300" lvl="2" indent="-342900">
              <a:buFontTx/>
              <a:buAutoNum type="arabicPeriod"/>
            </a:pPr>
            <a:r>
              <a:rPr lang="ru-RU" sz="2800" dirty="0" smtClean="0">
                <a:solidFill>
                  <a:schemeClr val="accent1">
                    <a:lumMod val="25000"/>
                  </a:schemeClr>
                </a:solidFill>
              </a:rPr>
              <a:t>Монета зависла в воздухе</a:t>
            </a:r>
            <a:endParaRPr lang="ru-RU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build="p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4936592" cy="1143000"/>
          </a:xfrm>
        </p:spPr>
        <p:txBody>
          <a:bodyPr/>
          <a:lstStyle/>
          <a:p>
            <a:r>
              <a:rPr lang="ru-RU" dirty="0"/>
              <a:t>Теория и  практика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3779912" y="1124744"/>
            <a:ext cx="5184576" cy="5184576"/>
          </a:xfrm>
        </p:spPr>
        <p:txBody>
          <a:bodyPr>
            <a:noAutofit/>
          </a:bodyPr>
          <a:lstStyle/>
          <a:p>
            <a:pPr indent="342900"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chemeClr val="accent1">
                    <a:lumMod val="25000"/>
                  </a:schemeClr>
                </a:solidFill>
              </a:rPr>
              <a:t>   Если подброшенная на ваших глазах реальная монета 100 раз или хотя бы 10 подряд упала "орлом" вверх, 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то </a:t>
            </a:r>
            <a:r>
              <a:rPr lang="ru-RU" dirty="0">
                <a:solidFill>
                  <a:schemeClr val="accent1">
                    <a:lumMod val="25000"/>
                  </a:schemeClr>
                </a:solidFill>
              </a:rPr>
              <a:t>вы можете быть уверены, 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что </a:t>
            </a:r>
            <a:r>
              <a:rPr lang="ru-RU" dirty="0">
                <a:solidFill>
                  <a:schemeClr val="accent1">
                    <a:lumMod val="25000"/>
                  </a:schemeClr>
                </a:solidFill>
              </a:rPr>
              <a:t>она "неправильная", возможно, </a:t>
            </a:r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indent="342900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фальшивая </a:t>
            </a:r>
            <a:r>
              <a:rPr lang="ru-RU" dirty="0">
                <a:solidFill>
                  <a:schemeClr val="accent1">
                    <a:lumMod val="25000"/>
                  </a:schemeClr>
                </a:solidFill>
              </a:rPr>
              <a:t>– у нее явно смещен центр тяжести </a:t>
            </a:r>
          </a:p>
          <a:p>
            <a:pPr>
              <a:lnSpc>
                <a:spcPct val="90000"/>
              </a:lnSpc>
              <a:buNone/>
            </a:pP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708920"/>
            <a:ext cx="3519488" cy="3560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498080" cy="1143000"/>
          </a:xfrm>
        </p:spPr>
        <p:txBody>
          <a:bodyPr/>
          <a:lstStyle/>
          <a:p>
            <a:r>
              <a:rPr lang="ru-RU" dirty="0"/>
              <a:t>Теория и  практика</a:t>
            </a:r>
          </a:p>
        </p:txBody>
      </p:sp>
      <p:pic>
        <p:nvPicPr>
          <p:cNvPr id="5" name="Рисунок 4" descr="Жорж Бюф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80928"/>
            <a:ext cx="3600400" cy="314325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067944" y="1101224"/>
            <a:ext cx="460851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Известный французский естествоиспытатель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Жорж Бюффон 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XVIII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век)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при 4040 бросаниях получил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орел 2048 раз, т. е. с частотой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140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653136"/>
            <a:ext cx="2305050" cy="86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498080" cy="1143000"/>
          </a:xfrm>
        </p:spPr>
        <p:txBody>
          <a:bodyPr/>
          <a:lstStyle/>
          <a:p>
            <a:r>
              <a:rPr lang="ru-RU" dirty="0"/>
              <a:t>Теория и  практика</a:t>
            </a:r>
          </a:p>
        </p:txBody>
      </p:sp>
      <p:pic>
        <p:nvPicPr>
          <p:cNvPr id="6" name="Рисунок 5" descr="Карл Пирсон.gif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2060848"/>
            <a:ext cx="3371985" cy="4365104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131840" y="908720"/>
            <a:ext cx="58326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Английский статистик Карл Пирсон 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IX – XX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вв) описал серии бросаний в 12 000 и 24 000 раз.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2276872"/>
            <a:ext cx="52920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Century Schoolbook" pitchFamily="18" charset="0"/>
                <a:cs typeface="Times New Roman" pitchFamily="18" charset="0"/>
              </a:rPr>
              <a:t>В первом случае орел выпал 6019 раз, так что частота при этом эксперименте получилась </a:t>
            </a:r>
            <a:endParaRPr lang="ru-RU" sz="2800" dirty="0" smtClean="0">
              <a:solidFill>
                <a:schemeClr val="accent1">
                  <a:lumMod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635896" y="4797152"/>
            <a:ext cx="50405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во втором—12 012 раз, с частотой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1299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717032"/>
            <a:ext cx="2505075" cy="866775"/>
          </a:xfrm>
          <a:prstGeom prst="rect">
            <a:avLst/>
          </a:prstGeom>
          <a:noFill/>
        </p:spPr>
      </p:pic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5517232"/>
            <a:ext cx="2505075" cy="86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8015287" cy="9144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Статистическое определение вероятности</a:t>
            </a:r>
            <a:endParaRPr lang="ru-RU" sz="360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1784430"/>
            <a:ext cx="82809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При большом количестве опытов относительная частота события, как правило, мало отличается от вероятности этого события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. Эта закономерность называется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статистической устойчивостью относительных частот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Математические модели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537" y="3645024"/>
            <a:ext cx="5400599" cy="252028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u="sng" dirty="0">
                <a:solidFill>
                  <a:schemeClr val="accent1">
                    <a:lumMod val="25000"/>
                  </a:schemeClr>
                </a:solidFill>
              </a:rPr>
              <a:t>математическая модель </a:t>
            </a:r>
            <a:r>
              <a:rPr lang="ru-RU" sz="2400" i="1" u="sng" dirty="0" smtClean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ru-RU" sz="2400" i="1" u="sng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2400" i="1" u="sng" dirty="0" smtClean="0">
                <a:solidFill>
                  <a:schemeClr val="accent1">
                    <a:lumMod val="25000"/>
                  </a:schemeClr>
                </a:solidFill>
              </a:rPr>
              <a:t>«</a:t>
            </a:r>
            <a:r>
              <a:rPr lang="ru-RU" sz="2400" i="1" u="sng" dirty="0">
                <a:solidFill>
                  <a:schemeClr val="accent1">
                    <a:lumMod val="25000"/>
                  </a:schemeClr>
                </a:solidFill>
              </a:rPr>
              <a:t>игральная кость»: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</a:rPr>
              <a:t>           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</a:rPr>
              <a:t>выпадение каждой грани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</a:rPr>
              <a:t>    при 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</a:rPr>
              <a:t>однократном 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</a:rPr>
              <a:t>бросании кубика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</a:rPr>
              <a:t>    имеет одинаковую </a:t>
            </a:r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</a:rPr>
              <a:t>вероятность    </a:t>
            </a:r>
            <a:endParaRPr lang="ru-RU" sz="2400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933056"/>
            <a:ext cx="1880443" cy="1977213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67744" y="1628800"/>
            <a:ext cx="63367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0" i="1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математическая модель "монета":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выпадение "орла" или "решки "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имеет одинаковую вероятность </a:t>
            </a:r>
            <a:r>
              <a:rPr kumimoji="0" lang="ru-RU" sz="32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0,5.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jl8760h_lll89898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556792"/>
            <a:ext cx="1656184" cy="1656184"/>
          </a:xfrm>
          <a:prstGeom prst="rect">
            <a:avLst/>
          </a:prstGeom>
        </p:spPr>
      </p:pic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0275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4941168"/>
            <a:ext cx="257175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984264" cy="994122"/>
          </a:xfrm>
        </p:spPr>
        <p:txBody>
          <a:bodyPr>
            <a:normAutofit/>
          </a:bodyPr>
          <a:lstStyle/>
          <a:p>
            <a:r>
              <a:rPr lang="ru-RU" sz="3200" dirty="0"/>
              <a:t>Теория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19672" y="692696"/>
            <a:ext cx="7128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Опыт, эксперимент, наблюдение явления называются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испытанием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92494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ts val="0"/>
              </a:spcBef>
              <a:spcAft>
                <a:spcPts val="600"/>
              </a:spcAft>
            </a:pPr>
            <a:r>
              <a:rPr lang="ru-RU" sz="3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Результат (исход) испытания называется</a:t>
            </a:r>
            <a:r>
              <a:rPr lang="ru-RU" sz="3600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событием.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132856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b="1" i="1" dirty="0" smtClean="0">
                <a:solidFill>
                  <a:schemeClr val="accent1">
                    <a:lumMod val="25000"/>
                  </a:schemeClr>
                </a:solidFill>
              </a:rPr>
              <a:t>Испытание</a:t>
            </a:r>
            <a:r>
              <a:rPr lang="ru-RU" sz="2800" dirty="0" smtClean="0">
                <a:solidFill>
                  <a:schemeClr val="accent1">
                    <a:lumMod val="25000"/>
                  </a:schemeClr>
                </a:solidFill>
              </a:rPr>
              <a:t> – бросание игральной кости</a:t>
            </a:r>
            <a:endParaRPr lang="ru-RU" sz="2800" i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4077072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</a:rPr>
              <a:t>Событие</a:t>
            </a:r>
            <a:r>
              <a:rPr lang="ru-RU" sz="2800" dirty="0" smtClean="0">
                <a:solidFill>
                  <a:schemeClr val="accent1">
                    <a:lumMod val="25000"/>
                  </a:schemeClr>
                </a:solidFill>
              </a:rPr>
              <a:t> – выпадение шестерки </a:t>
            </a:r>
            <a:r>
              <a:rPr lang="ru-RU" sz="2800" i="1" dirty="0" smtClean="0">
                <a:solidFill>
                  <a:schemeClr val="accent1">
                    <a:lumMod val="25000"/>
                  </a:schemeClr>
                </a:solidFill>
              </a:rPr>
              <a:t>или</a:t>
            </a:r>
            <a:r>
              <a:rPr lang="ru-RU" sz="2800" dirty="0" smtClean="0">
                <a:solidFill>
                  <a:schemeClr val="accent1">
                    <a:lumMod val="25000"/>
                  </a:schemeClr>
                </a:solidFill>
              </a:rPr>
              <a:t> выпадение четного числа очков</a:t>
            </a:r>
            <a:r>
              <a:rPr lang="ru-RU" sz="28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 </a:t>
            </a:r>
            <a:endParaRPr lang="ru-RU" sz="2800" i="1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5373216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Для обозначения событий используются большие буквы латинского алфавита:</a:t>
            </a:r>
            <a:r>
              <a:rPr lang="ru-RU" sz="2800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А, В, С</a:t>
            </a:r>
            <a:r>
              <a:rPr lang="ru-RU" sz="2800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 и т. д.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9"/>
            <a:ext cx="8964488" cy="792832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</a:rPr>
              <a:t>Примеры задач на вычисление </a:t>
            </a:r>
            <a:r>
              <a:rPr lang="ru-RU" sz="2400" dirty="0" smtClean="0">
                <a:effectLst/>
              </a:rPr>
              <a:t>вероятностей </a:t>
            </a:r>
            <a:r>
              <a:rPr lang="ru-RU" sz="2400" dirty="0">
                <a:effectLst/>
              </a:rPr>
              <a:t>случайных событий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2120" y="2564904"/>
            <a:ext cx="15841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РЕШЕНИЕ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788024" y="5589240"/>
          <a:ext cx="3168350" cy="504056"/>
        </p:xfrm>
        <a:graphic>
          <a:graphicData uri="http://schemas.openxmlformats.org/drawingml/2006/table">
            <a:tbl>
              <a:tblPr/>
              <a:tblGrid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</a:tblGrid>
              <a:tr h="5040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1043608" y="908720"/>
            <a:ext cx="79208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B10 (№ 282854)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 случайном эксперименте симметричную монету бросают дважды. Найдите вероятность того, что орел выпадет ровно один раз.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</a:rPr>
              <a:t> 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331640" y="2708920"/>
          <a:ext cx="3384376" cy="1213917"/>
        </p:xfrm>
        <a:graphic>
          <a:graphicData uri="http://schemas.openxmlformats.org/drawingml/2006/table">
            <a:tbl>
              <a:tblPr/>
              <a:tblGrid>
                <a:gridCol w="1971132"/>
                <a:gridCol w="1413244"/>
              </a:tblGrid>
              <a:tr h="1213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Элементарный исход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Schoolbook"/>
                        <a:ea typeface="Century Schoolbook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орлов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Schoolbook"/>
                        <a:ea typeface="Century Schoolbook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7101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3717032"/>
            <a:ext cx="2009775" cy="552450"/>
          </a:xfrm>
          <a:prstGeom prst="rect">
            <a:avLst/>
          </a:prstGeom>
          <a:noFill/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331640" y="3933056"/>
          <a:ext cx="3384376" cy="380597"/>
        </p:xfrm>
        <a:graphic>
          <a:graphicData uri="http://schemas.openxmlformats.org/drawingml/2006/table">
            <a:tbl>
              <a:tblPr/>
              <a:tblGrid>
                <a:gridCol w="1977617"/>
                <a:gridCol w="1406759"/>
              </a:tblGrid>
              <a:tr h="380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ОО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Schoolbook"/>
                        <a:ea typeface="Century Schoolbook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Schoolbook"/>
                        <a:ea typeface="Century Schoolbook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347394" y="4332514"/>
          <a:ext cx="3384376" cy="380597"/>
        </p:xfrm>
        <a:graphic>
          <a:graphicData uri="http://schemas.openxmlformats.org/drawingml/2006/table">
            <a:tbl>
              <a:tblPr/>
              <a:tblGrid>
                <a:gridCol w="1977617"/>
                <a:gridCol w="1406759"/>
              </a:tblGrid>
              <a:tr h="380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ОР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Schoolbook"/>
                        <a:ea typeface="Century Schoolbook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Schoolbook"/>
                        <a:ea typeface="Century Schoolbook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344825" y="4713514"/>
          <a:ext cx="3384376" cy="380597"/>
        </p:xfrm>
        <a:graphic>
          <a:graphicData uri="http://schemas.openxmlformats.org/drawingml/2006/table">
            <a:tbl>
              <a:tblPr/>
              <a:tblGrid>
                <a:gridCol w="1977617"/>
                <a:gridCol w="1406759"/>
              </a:tblGrid>
              <a:tr h="380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РО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Schoolbook"/>
                        <a:ea typeface="Century Schoolbook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Schoolbook"/>
                        <a:ea typeface="Century Schoolbook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331640" y="5085184"/>
          <a:ext cx="3384376" cy="380597"/>
        </p:xfrm>
        <a:graphic>
          <a:graphicData uri="http://schemas.openxmlformats.org/drawingml/2006/table">
            <a:tbl>
              <a:tblPr/>
              <a:tblGrid>
                <a:gridCol w="1977617"/>
                <a:gridCol w="1406759"/>
              </a:tblGrid>
              <a:tr h="380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РР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Schoolbook"/>
                        <a:ea typeface="Century Schoolbook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Century Schoolbook"/>
                        <a:ea typeface="Century Schoolbook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1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01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820472" cy="1139825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</a:rPr>
              <a:t>Примеры задач на вычисление </a:t>
            </a:r>
            <a:r>
              <a:rPr lang="ru-RU" sz="2400" dirty="0" smtClean="0">
                <a:effectLst/>
              </a:rPr>
              <a:t>вероятностей </a:t>
            </a:r>
            <a:r>
              <a:rPr lang="ru-RU" sz="2400" dirty="0">
                <a:effectLst/>
              </a:rPr>
              <a:t>случайных событий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780928"/>
            <a:ext cx="15841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РЕШЕНИЕ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0" y="1111097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Задание B10 (№ 282853)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случайном эксперименте бросают две игральные кости. Найдите вероятность того, что в сумме выпадет 8 очков. Результат округлите до сотых.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" name="Group 278"/>
          <p:cNvGraphicFramePr>
            <a:graphicFrameLocks/>
          </p:cNvGraphicFramePr>
          <p:nvPr/>
        </p:nvGraphicFramePr>
        <p:xfrm>
          <a:off x="4499992" y="2492896"/>
          <a:ext cx="3890962" cy="518160"/>
        </p:xfrm>
        <a:graphic>
          <a:graphicData uri="http://schemas.openxmlformats.org/drawingml/2006/table">
            <a:tbl>
              <a:tblPr/>
              <a:tblGrid>
                <a:gridCol w="557212"/>
                <a:gridCol w="555625"/>
                <a:gridCol w="555625"/>
                <a:gridCol w="555625"/>
                <a:gridCol w="555625"/>
                <a:gridCol w="555625"/>
                <a:gridCol w="555625"/>
              </a:tblGrid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499992" y="3068960"/>
          <a:ext cx="3890962" cy="518160"/>
        </p:xfrm>
        <a:graphic>
          <a:graphicData uri="http://schemas.openxmlformats.org/drawingml/2006/table">
            <a:tbl>
              <a:tblPr/>
              <a:tblGrid>
                <a:gridCol w="557212"/>
                <a:gridCol w="555625"/>
                <a:gridCol w="555625"/>
                <a:gridCol w="555625"/>
                <a:gridCol w="555625"/>
                <a:gridCol w="555625"/>
                <a:gridCol w="555625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513379" y="3692061"/>
          <a:ext cx="3890962" cy="518160"/>
        </p:xfrm>
        <a:graphic>
          <a:graphicData uri="http://schemas.openxmlformats.org/drawingml/2006/table">
            <a:tbl>
              <a:tblPr/>
              <a:tblGrid>
                <a:gridCol w="557212"/>
                <a:gridCol w="555625"/>
                <a:gridCol w="555625"/>
                <a:gridCol w="555625"/>
                <a:gridCol w="555625"/>
                <a:gridCol w="555625"/>
                <a:gridCol w="555625"/>
              </a:tblGrid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499992" y="4293096"/>
          <a:ext cx="3890962" cy="518160"/>
        </p:xfrm>
        <a:graphic>
          <a:graphicData uri="http://schemas.openxmlformats.org/drawingml/2006/table">
            <a:tbl>
              <a:tblPr/>
              <a:tblGrid>
                <a:gridCol w="557212"/>
                <a:gridCol w="555625"/>
                <a:gridCol w="555625"/>
                <a:gridCol w="555625"/>
                <a:gridCol w="555625"/>
                <a:gridCol w="555625"/>
                <a:gridCol w="555625"/>
              </a:tblGrid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499992" y="4869160"/>
          <a:ext cx="3890962" cy="518160"/>
        </p:xfrm>
        <a:graphic>
          <a:graphicData uri="http://schemas.openxmlformats.org/drawingml/2006/table">
            <a:tbl>
              <a:tblPr/>
              <a:tblGrid>
                <a:gridCol w="557212"/>
                <a:gridCol w="555625"/>
                <a:gridCol w="555625"/>
                <a:gridCol w="555625"/>
                <a:gridCol w="555625"/>
                <a:gridCol w="555625"/>
                <a:gridCol w="555625"/>
              </a:tblGrid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499992" y="5445224"/>
          <a:ext cx="3890962" cy="518160"/>
        </p:xfrm>
        <a:graphic>
          <a:graphicData uri="http://schemas.openxmlformats.org/drawingml/2006/table">
            <a:tbl>
              <a:tblPr/>
              <a:tblGrid>
                <a:gridCol w="557212"/>
                <a:gridCol w="555625"/>
                <a:gridCol w="555625"/>
                <a:gridCol w="555625"/>
                <a:gridCol w="555625"/>
                <a:gridCol w="555625"/>
                <a:gridCol w="555625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499992" y="6021288"/>
          <a:ext cx="3890962" cy="518160"/>
        </p:xfrm>
        <a:graphic>
          <a:graphicData uri="http://schemas.openxmlformats.org/drawingml/2006/table">
            <a:tbl>
              <a:tblPr/>
              <a:tblGrid>
                <a:gridCol w="557212"/>
                <a:gridCol w="555625"/>
                <a:gridCol w="555625"/>
                <a:gridCol w="555625"/>
                <a:gridCol w="555625"/>
                <a:gridCol w="555625"/>
                <a:gridCol w="555625"/>
              </a:tblGrid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98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19821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645024"/>
            <a:ext cx="3695700" cy="876300"/>
          </a:xfrm>
          <a:prstGeom prst="rect">
            <a:avLst/>
          </a:prstGeom>
          <a:noFill/>
        </p:spPr>
      </p:pic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539552" y="5085184"/>
          <a:ext cx="3168350" cy="504056"/>
        </p:xfrm>
        <a:graphic>
          <a:graphicData uri="http://schemas.openxmlformats.org/drawingml/2006/table">
            <a:tbl>
              <a:tblPr/>
              <a:tblGrid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</a:tblGrid>
              <a:tr h="5040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98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2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 cstate="print"/>
          <a:srcRect l="4459" t="14800" r="5768" b="5401"/>
          <a:stretch>
            <a:fillRect/>
          </a:stretch>
        </p:blipFill>
        <p:spPr bwMode="auto">
          <a:xfrm>
            <a:off x="280323" y="1340768"/>
            <a:ext cx="868416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44284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http://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решуегэ.рф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 cstate="print"/>
          <a:srcRect l="7084" t="14800" r="8917" b="5401"/>
          <a:stretch>
            <a:fillRect/>
          </a:stretch>
        </p:blipFill>
        <p:spPr bwMode="auto">
          <a:xfrm>
            <a:off x="467544" y="1052736"/>
            <a:ext cx="8496944" cy="504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116632"/>
            <a:ext cx="5290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http://www.mathege.ru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Случайные события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484784"/>
            <a:ext cx="7498080" cy="208823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  Событие называется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случайным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если при одних и тех же условиях оно может как произойти, так и не произойти.</a:t>
            </a:r>
          </a:p>
          <a:p>
            <a:pPr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43608" y="3789040"/>
            <a:ext cx="7498080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Теория вероятностей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раздел математики, изучающий случайные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события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7596336" y="5805264"/>
            <a:ext cx="936104" cy="864096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dirty="0"/>
              <a:t>Примеры случайных событий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619250" y="2060575"/>
            <a:ext cx="61214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dirty="0">
                <a:solidFill>
                  <a:schemeClr val="accent1">
                    <a:lumMod val="25000"/>
                  </a:schemeClr>
                </a:solidFill>
              </a:rPr>
              <a:t>Выпадение на игральном кубике четного числа очков;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dirty="0">
                <a:solidFill>
                  <a:schemeClr val="accent1">
                    <a:lumMod val="25000"/>
                  </a:schemeClr>
                </a:solidFill>
              </a:rPr>
              <a:t>Выпадение орла при бросании монеты;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dirty="0">
                <a:solidFill>
                  <a:schemeClr val="accent1">
                    <a:lumMod val="25000"/>
                  </a:schemeClr>
                </a:solidFill>
              </a:rPr>
              <a:t>Выигрышное сочетание чисел на карточках русского лото.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ru-RU" sz="28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7596336" y="5805264"/>
            <a:ext cx="936104" cy="864096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7498080" cy="792088"/>
          </a:xfrm>
        </p:spPr>
        <p:txBody>
          <a:bodyPr/>
          <a:lstStyle/>
          <a:p>
            <a:r>
              <a:rPr lang="ru-RU" dirty="0" smtClean="0"/>
              <a:t>Совместные события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5576" y="1074222"/>
            <a:ext cx="79208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Два события называются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совместными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если появление одного из них не исключает появления другого в одном и том же испытании.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кубик-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1128"/>
            <a:ext cx="2696783" cy="17281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71800" y="3933056"/>
            <a:ext cx="61926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</a:t>
            </a:r>
            <a: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</a:rPr>
              <a:t>  </a:t>
            </a:r>
            <a:b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</a:rPr>
            </a:br>
            <a: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</a:rPr>
              <a:t>Испытание: однократное бросание игрального кубика. </a:t>
            </a:r>
          </a:p>
          <a:p>
            <a:pPr lvl="0" eaLnBrk="0" hangingPunct="0"/>
            <a: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</a:rPr>
              <a:t>Событие А — появление четырех очков, </a:t>
            </a:r>
            <a:b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</a:rPr>
            </a:br>
            <a: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</a:rPr>
              <a:t>событие</a:t>
            </a:r>
            <a: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</a:rPr>
              <a:t> — появление четного числа очков. </a:t>
            </a:r>
            <a:b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</a:rPr>
            </a:br>
            <a: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</a:rPr>
              <a:t>События</a:t>
            </a:r>
            <a: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</a:t>
            </a:r>
            <a: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</a:rPr>
              <a:t> и</a:t>
            </a:r>
            <a: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</a:rPr>
              <a:t> совместные.</a:t>
            </a:r>
            <a:endParaRPr lang="ru-RU" sz="2400" i="1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7498080" cy="922114"/>
          </a:xfrm>
        </p:spPr>
        <p:txBody>
          <a:bodyPr/>
          <a:lstStyle/>
          <a:p>
            <a:r>
              <a:rPr lang="ru-RU" dirty="0" smtClean="0"/>
              <a:t>Несовместные события</a:t>
            </a:r>
            <a:endParaRPr lang="ru-RU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3080" y="1041703"/>
            <a:ext cx="82809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Два события называются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несовместными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, если появление одного из них исключает появление другого в одном и том же испытании.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3789040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</a:t>
            </a:r>
            <a: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 </a:t>
            </a:r>
          </a:p>
          <a:p>
            <a:pPr lvl="0" eaLnBrk="0" hangingPunct="0"/>
            <a: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Испытание: однократное бросание монеты. </a:t>
            </a:r>
          </a:p>
          <a:p>
            <a:pPr lvl="0" eaLnBrk="0" hangingPunct="0"/>
            <a: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Событие А </a:t>
            </a:r>
            <a: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latin typeface="Century Schoolbook"/>
                <a:ea typeface="Century Schoolbook" pitchFamily="18" charset="0"/>
                <a:cs typeface="Times New Roman" pitchFamily="18" charset="0"/>
              </a:rPr>
              <a:t>—</a:t>
            </a:r>
            <a: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 выпадение орла, событие В </a:t>
            </a:r>
            <a: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latin typeface="Century Schoolbook"/>
                <a:ea typeface="Century Schoolbook" pitchFamily="18" charset="0"/>
                <a:cs typeface="Times New Roman" pitchFamily="18" charset="0"/>
              </a:rPr>
              <a:t>—</a:t>
            </a:r>
            <a: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 выпадение решки. Эти события несовместные, так как появление одного из них исключает появление другого. </a:t>
            </a:r>
            <a:endParaRPr lang="ru-RU" sz="2400" i="1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0" name="Рисунок 9" descr="c7a7f2fb100e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528" y="4653136"/>
            <a:ext cx="2705586" cy="1728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7498080" cy="850106"/>
          </a:xfrm>
        </p:spPr>
        <p:txBody>
          <a:bodyPr/>
          <a:lstStyle/>
          <a:p>
            <a:r>
              <a:rPr lang="ru-RU" dirty="0" smtClean="0"/>
              <a:t>Противоположные события</a:t>
            </a:r>
            <a:endParaRPr lang="ru-RU" dirty="0"/>
          </a:p>
        </p:txBody>
      </p:sp>
      <p:pic>
        <p:nvPicPr>
          <p:cNvPr id="9" name="Рисунок 8" descr="jl8760h_lll89898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93096"/>
            <a:ext cx="2376264" cy="2376264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71600" y="1123583"/>
            <a:ext cx="79928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Два события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 и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 называются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противоп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оложными,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 если в данном испытании они несовместны и одно из них обязательно происходит.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3573016"/>
            <a:ext cx="6480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Пример           </a:t>
            </a:r>
            <a:b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Испытание: бросание монеты. Событие А — выпадение орла, </a:t>
            </a:r>
            <a:b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событие В — выпадение решки. </a:t>
            </a:r>
          </a:p>
          <a:p>
            <a:pPr lvl="0" eaLnBrk="0" hangingPunct="0"/>
            <a:r>
              <a:rPr lang="ru-RU" sz="2400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Эти события противоположны, так как исходами бросания могут быть лишь они и появление одного из них исключает появление другого.</a:t>
            </a:r>
            <a:endParaRPr lang="ru-RU" sz="2400" i="1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409185" cy="914400"/>
          </a:xfrm>
        </p:spPr>
        <p:txBody>
          <a:bodyPr/>
          <a:lstStyle/>
          <a:p>
            <a:pPr lvl="0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Классическое определение вероятности</a:t>
            </a:r>
            <a:endParaRPr lang="ru-RU" sz="36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1187624" y="1412776"/>
            <a:ext cx="7776864" cy="304698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Вероятностью Р(А)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события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называется отношение числа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m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элементарных событий, благоприятствующих событию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к числу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n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всех элементарных событий, т. е.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7715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869160"/>
            <a:ext cx="2057400" cy="101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8964488" cy="1139825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effectLst/>
              </a:rPr>
              <a:t>Примеры задач на вычисление </a:t>
            </a:r>
            <a:r>
              <a:rPr lang="ru-RU" sz="2800" dirty="0" smtClean="0">
                <a:effectLst/>
              </a:rPr>
              <a:t>вероятностей   случайных </a:t>
            </a:r>
            <a:r>
              <a:rPr lang="ru-RU" sz="2800" dirty="0">
                <a:effectLst/>
              </a:rPr>
              <a:t>событий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3429000"/>
            <a:ext cx="15841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РЕШЕНИЕ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611560" y="1052736"/>
            <a:ext cx="82089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B10 (№ 285926)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сборнике билетов по биологии всего 55 билетов, в 11 из них встречается вопрос по ботанике. Найдите вероятность того, что в случайно выбранном на экзамене билете школьнику достанется вопрос по ботанике.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005064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Благоприятствующих 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m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=11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085184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Общее число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=55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148064" y="5661248"/>
          <a:ext cx="3168350" cy="504056"/>
        </p:xfrm>
        <a:graphic>
          <a:graphicData uri="http://schemas.openxmlformats.org/drawingml/2006/table">
            <a:tbl>
              <a:tblPr/>
              <a:tblGrid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</a:tblGrid>
              <a:tr h="5040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0070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3789040"/>
            <a:ext cx="3971925" cy="86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0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705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3">
      <a:dk1>
        <a:srgbClr val="E1D5A3"/>
      </a:dk1>
      <a:lt1>
        <a:srgbClr val="F5F1E0"/>
      </a:lt1>
      <a:dk2>
        <a:srgbClr val="4E5D3C"/>
      </a:dk2>
      <a:lt2>
        <a:srgbClr val="EBEFE6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1235</TotalTime>
  <Words>842</Words>
  <Application>Microsoft Office PowerPoint</Application>
  <PresentationFormat>Экран (4:3)</PresentationFormat>
  <Paragraphs>195</Paragraphs>
  <Slides>23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Основные понятия  «Теории вероятностей»</vt:lpstr>
      <vt:lpstr>Теория </vt:lpstr>
      <vt:lpstr>Случайные события</vt:lpstr>
      <vt:lpstr>Примеры случайных событий</vt:lpstr>
      <vt:lpstr>Совместные события</vt:lpstr>
      <vt:lpstr>Несовместные события</vt:lpstr>
      <vt:lpstr>Противоположные события</vt:lpstr>
      <vt:lpstr>Классическое определение вероятности</vt:lpstr>
      <vt:lpstr>Примеры задач на вычисление вероятностей   случайных событий</vt:lpstr>
      <vt:lpstr>Примеры задач на вычисление вероятностей событий</vt:lpstr>
      <vt:lpstr>Свойства</vt:lpstr>
      <vt:lpstr>Примеры задач на вычисление вероятностей случайных событий</vt:lpstr>
      <vt:lpstr>Примеры задач на вычисление вероятностей случайных событий</vt:lpstr>
      <vt:lpstr>Невозможные события</vt:lpstr>
      <vt:lpstr>Теория и  практика</vt:lpstr>
      <vt:lpstr>Теория и  практика</vt:lpstr>
      <vt:lpstr>Теория и  практика</vt:lpstr>
      <vt:lpstr>Статистическое определение вероятности</vt:lpstr>
      <vt:lpstr>Математические модели</vt:lpstr>
      <vt:lpstr>Примеры задач на вычисление вероятностей случайных событий</vt:lpstr>
      <vt:lpstr>Примеры задач на вычисление вероятностей случайных событий</vt:lpstr>
      <vt:lpstr>Презентация PowerPoint</vt:lpstr>
      <vt:lpstr>Презентация PowerPoint</vt:lpstr>
    </vt:vector>
  </TitlesOfParts>
  <Company>Белородство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истории «Теории вероятностей»</dc:title>
  <dc:creator>Светочка</dc:creator>
  <cp:lastModifiedBy>Учитель</cp:lastModifiedBy>
  <cp:revision>105</cp:revision>
  <dcterms:created xsi:type="dcterms:W3CDTF">2006-11-05T04:42:10Z</dcterms:created>
  <dcterms:modified xsi:type="dcterms:W3CDTF">2012-12-14T06:18:23Z</dcterms:modified>
</cp:coreProperties>
</file>