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21920" y="1371600"/>
            <a:ext cx="8229240" cy="1828440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/>
            <a:r>
              <a:rPr lang="ru-RU" sz="4800" b="1">
                <a:latin typeface="Lucida San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1200">
                <a:solidFill>
                  <a:srgbClr val="BCBCBC"/>
                </a:solidFill>
                <a:latin typeface="Book Antiqua"/>
              </a:rPr>
              <a:t>18.4.11</a:t>
            </a:r>
            <a:endParaRPr/>
          </a:p>
        </p:txBody>
      </p:sp>
      <p:sp>
        <p:nvSpPr>
          <p:cNvPr id="2" name="TextShape 3"/>
          <p:cNvSpPr txBox="1"/>
          <p:nvPr/>
        </p:nvSpPr>
        <p:spPr>
          <a:xfrm>
            <a:off x="3124080" y="6416640"/>
            <a:ext cx="2895120" cy="364680"/>
          </a:xfrm>
          <a:prstGeom prst="rect">
            <a:avLst/>
          </a:prstGeom>
        </p:spPr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F1D191E1-1101-4141-B101-91616111F191}" type="slidenum">
              <a:rPr lang="ru-RU" sz="120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00200" y="609480"/>
            <a:ext cx="7086240" cy="1828440"/>
          </a:xfrm>
          <a:prstGeom prst="rect">
            <a:avLst/>
          </a:prstGeom>
        </p:spPr>
        <p:txBody>
          <a:bodyPr lIns="90000" tIns="45000" rIns="90000" bIns="0" anchor="b"/>
          <a:lstStyle/>
          <a:p>
            <a:pPr algn="ctr"/>
            <a:r>
              <a:rPr lang="ru-RU" sz="4800" b="1">
                <a:solidFill>
                  <a:srgbClr val="C9617E"/>
                </a:solidFill>
                <a:latin typeface="Lucida San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00200" y="2507760"/>
            <a:ext cx="7086240" cy="1509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ru-RU" sz="2000">
                <a:solidFill>
                  <a:srgbClr val="FFFFFF"/>
                </a:solidFill>
                <a:latin typeface="Book Antiqua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2000">
                <a:solidFill>
                  <a:srgbClr val="FFFFFF"/>
                </a:solidFill>
                <a:latin typeface="Book Antiqua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000">
                <a:solidFill>
                  <a:srgbClr val="FFFFFF"/>
                </a:solidFill>
                <a:latin typeface="Book Antiqua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000">
                <a:solidFill>
                  <a:srgbClr val="FFFFFF"/>
                </a:solidFill>
                <a:latin typeface="Book Antiqua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000">
                <a:solidFill>
                  <a:srgbClr val="FFFFFF"/>
                </a:solidFill>
                <a:latin typeface="Book Antiqu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solidFill>
                  <a:srgbClr val="FFFFFF"/>
                </a:solidFill>
                <a:latin typeface="Book Antiqua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solidFill>
                  <a:srgbClr val="FFFFFF"/>
                </a:solidFill>
                <a:latin typeface="Book Antiqua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2000">
                <a:solidFill>
                  <a:srgbClr val="FFFFFF"/>
                </a:solidFill>
                <a:latin typeface="Book Antiqua"/>
              </a:rPr>
              <a:t>Восьмой уровень структуры</a:t>
            </a:r>
            <a:endParaRPr/>
          </a:p>
          <a:p>
            <a:r>
              <a:rPr lang="ru-RU" sz="2000">
                <a:solidFill>
                  <a:srgbClr val="FFFFFF"/>
                </a:solidFill>
                <a:latin typeface="Book Antiqua"/>
              </a:rPr>
              <a:t>Девятый уровень структурыОбразец текста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1200">
                <a:solidFill>
                  <a:srgbClr val="BCBCBC"/>
                </a:solidFill>
                <a:latin typeface="Book Antiqua"/>
              </a:rPr>
              <a:t>18.4.11</a:t>
            </a:r>
            <a:endParaRPr/>
          </a:p>
        </p:txBody>
      </p:sp>
      <p:sp>
        <p:nvSpPr>
          <p:cNvPr id="8" name="TextShape 4"/>
          <p:cNvSpPr txBox="1"/>
          <p:nvPr/>
        </p:nvSpPr>
        <p:spPr>
          <a:xfrm>
            <a:off x="3124080" y="6416640"/>
            <a:ext cx="2895120" cy="364680"/>
          </a:xfrm>
          <a:prstGeom prst="rect">
            <a:avLst/>
          </a:prstGeom>
        </p:spPr>
      </p:sp>
      <p:sp>
        <p:nvSpPr>
          <p:cNvPr id="9" name="PlaceHolder 5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0141E1C1-41C1-41E1-9131-F121F1D1C121}" type="slidenum">
              <a:rPr lang="ru-RU" sz="120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100" b="1">
                <a:latin typeface="Lucida San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1200">
                <a:solidFill>
                  <a:srgbClr val="BCBCBC"/>
                </a:solidFill>
                <a:latin typeface="Book Antiqua"/>
              </a:rPr>
              <a:t>18.4.11</a:t>
            </a:r>
            <a:endParaRPr/>
          </a:p>
        </p:txBody>
      </p:sp>
      <p:sp>
        <p:nvSpPr>
          <p:cNvPr id="12" name="TextShape 3"/>
          <p:cNvSpPr txBox="1"/>
          <p:nvPr/>
        </p:nvSpPr>
        <p:spPr>
          <a:xfrm>
            <a:off x="3124080" y="6416640"/>
            <a:ext cx="2895120" cy="364680"/>
          </a:xfrm>
          <a:prstGeom prst="rect">
            <a:avLst/>
          </a:prstGeom>
        </p:spPr>
      </p:sp>
      <p:sp>
        <p:nvSpPr>
          <p:cNvPr id="13" name="PlaceHolder 4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F1F17181-61B1-4161-A151-71E1E141C191}" type="slidenum">
              <a:rPr lang="ru-RU" sz="1200">
                <a:solidFill>
                  <a:srgbClr val="BCBCBC"/>
                </a:solidFill>
                <a:latin typeface="Book Antiqua"/>
              </a:rPr>
              <a:pPr/>
              <a:t>‹#›</a:t>
            </a:fld>
            <a:endParaRPr/>
          </a:p>
        </p:txBody>
      </p:sp>
      <p:sp>
        <p:nvSpPr>
          <p:cNvPr id="1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/>
        </p:nvSpPr>
        <p:spPr>
          <a:xfrm>
            <a:off x="360" y="360"/>
            <a:ext cx="9144000" cy="6858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000080"/>
              </a:gs>
            </a:gsLst>
            <a:path path="circle"/>
          </a:gradFill>
          <a:ln>
            <a:solidFill>
              <a:srgbClr val="000000"/>
            </a:solidFill>
          </a:ln>
        </p:spPr>
      </p:sp>
      <p:sp>
        <p:nvSpPr>
          <p:cNvPr id="16" name="PlaceHolder 2"/>
          <p:cNvSpPr>
            <a:spLocks noGrp="1"/>
          </p:cNvSpPr>
          <p:nvPr>
            <p:ph type="title"/>
          </p:nvPr>
        </p:nvSpPr>
        <p:spPr>
          <a:xfrm>
            <a:off x="662760" y="579960"/>
            <a:ext cx="780912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62760" y="1905120"/>
            <a:ext cx="7809120" cy="118713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  <p:sp>
        <p:nvSpPr>
          <p:cNvPr id="18" name="Rectangle 4"/>
          <p:cNvSpPr/>
          <p:nvPr/>
        </p:nvSpPr>
        <p:spPr>
          <a:xfrm>
            <a:off x="360" y="360"/>
            <a:ext cx="1373040" cy="6858000"/>
          </a:xfrm>
          <a:prstGeom prst="rect">
            <a:avLst/>
          </a:prstGeom>
          <a:solidFill>
            <a:srgbClr val="000080"/>
          </a:solidFill>
        </p:spPr>
      </p:sp>
      <p:sp>
        <p:nvSpPr>
          <p:cNvPr id="19" name="Rectangle 5"/>
          <p:cNvSpPr/>
          <p:nvPr/>
        </p:nvSpPr>
        <p:spPr>
          <a:xfrm>
            <a:off x="1384920" y="360"/>
            <a:ext cx="35280" cy="685800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20" name="Rectangle 6"/>
          <p:cNvSpPr/>
          <p:nvPr/>
        </p:nvSpPr>
        <p:spPr>
          <a:xfrm>
            <a:off x="7445160" y="6782040"/>
            <a:ext cx="544680" cy="7560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21" name="Rectangle 7"/>
          <p:cNvSpPr/>
          <p:nvPr/>
        </p:nvSpPr>
        <p:spPr>
          <a:xfrm>
            <a:off x="7445160" y="6652080"/>
            <a:ext cx="544680" cy="7092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22" name="Rectangle 8"/>
          <p:cNvSpPr/>
          <p:nvPr/>
        </p:nvSpPr>
        <p:spPr>
          <a:xfrm>
            <a:off x="7445160" y="6509880"/>
            <a:ext cx="544680" cy="7560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23" name="Rectangle 9"/>
          <p:cNvSpPr/>
          <p:nvPr/>
        </p:nvSpPr>
        <p:spPr>
          <a:xfrm>
            <a:off x="7445160" y="6379920"/>
            <a:ext cx="544680" cy="7092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24" name="Rectangle 10"/>
          <p:cNvSpPr/>
          <p:nvPr/>
        </p:nvSpPr>
        <p:spPr>
          <a:xfrm>
            <a:off x="7445160" y="6237720"/>
            <a:ext cx="544680" cy="7560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25" name="Rectangle 11"/>
          <p:cNvSpPr/>
          <p:nvPr/>
        </p:nvSpPr>
        <p:spPr>
          <a:xfrm>
            <a:off x="7445160" y="6107760"/>
            <a:ext cx="544680" cy="7092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26" name="Rectangle 12"/>
          <p:cNvSpPr/>
          <p:nvPr/>
        </p:nvSpPr>
        <p:spPr>
          <a:xfrm>
            <a:off x="8107560" y="6782040"/>
            <a:ext cx="544680" cy="7560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27" name="Rectangle 13"/>
          <p:cNvSpPr/>
          <p:nvPr/>
        </p:nvSpPr>
        <p:spPr>
          <a:xfrm>
            <a:off x="8107560" y="6652080"/>
            <a:ext cx="544680" cy="7092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28" name="Rectangle 14"/>
          <p:cNvSpPr/>
          <p:nvPr/>
        </p:nvSpPr>
        <p:spPr>
          <a:xfrm>
            <a:off x="8107560" y="6509880"/>
            <a:ext cx="544680" cy="7560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29" name="Rectangle 15"/>
          <p:cNvSpPr/>
          <p:nvPr/>
        </p:nvSpPr>
        <p:spPr>
          <a:xfrm>
            <a:off x="8107560" y="6379920"/>
            <a:ext cx="544680" cy="7092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30" name="Rectangle 16"/>
          <p:cNvSpPr/>
          <p:nvPr/>
        </p:nvSpPr>
        <p:spPr>
          <a:xfrm>
            <a:off x="8107560" y="6237720"/>
            <a:ext cx="544680" cy="75600"/>
          </a:xfrm>
          <a:prstGeom prst="rect">
            <a:avLst/>
          </a:prstGeom>
          <a:solidFill>
            <a:srgbClr val="808080"/>
          </a:solidFill>
        </p:spPr>
      </p:sp>
      <p:sp>
        <p:nvSpPr>
          <p:cNvPr id="31" name="Rectangle 17"/>
          <p:cNvSpPr/>
          <p:nvPr/>
        </p:nvSpPr>
        <p:spPr>
          <a:xfrm>
            <a:off x="8107560" y="6107760"/>
            <a:ext cx="544680" cy="70920"/>
          </a:xfrm>
          <a:prstGeom prst="rect">
            <a:avLst/>
          </a:prstGeom>
          <a:solidFill>
            <a:srgbClr val="808080"/>
          </a:solidFill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Shape 1"/>
          <p:cNvSpPr txBox="1"/>
          <p:nvPr/>
        </p:nvSpPr>
        <p:spPr>
          <a:xfrm>
            <a:off x="285840" y="2862720"/>
            <a:ext cx="8229240" cy="18284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Lucida Sans"/>
              </a:rPr>
              <a:t>Умники и умницы </a:t>
            </a:r>
            <a:endParaRPr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100" b="1">
                <a:solidFill>
                  <a:srgbClr val="FFFF00"/>
                </a:solidFill>
                <a:latin typeface="Lucida Sans"/>
              </a:rPr>
              <a:t>Задание жёлтой дорожки
Угадай-ка фразеологизм !</a:t>
            </a:r>
            <a:endParaRPr/>
          </a:p>
        </p:txBody>
      </p:sp>
      <p:pic>
        <p:nvPicPr>
          <p:cNvPr id="82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28880" y="1928880"/>
            <a:ext cx="4214520" cy="3857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100" b="1">
                <a:solidFill>
                  <a:srgbClr val="FFFF00"/>
                </a:solidFill>
                <a:latin typeface="Lucida Sans"/>
              </a:rPr>
              <a:t>Задание зелёной дорожки
Угадай-ка фразеологизм !</a:t>
            </a:r>
            <a:endParaRPr/>
          </a:p>
        </p:txBody>
      </p:sp>
      <p:pic>
        <p:nvPicPr>
          <p:cNvPr id="84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7240" y="2214720"/>
            <a:ext cx="4500360" cy="414288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7615080" cy="939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Lucida Sans"/>
              </a:rPr>
              <a:t>Задание красной дорожки </a:t>
            </a:r>
            <a:r>
              <a:rPr lang="ru-RU" sz="1400" b="1">
                <a:solidFill>
                  <a:srgbClr val="FF0000"/>
                </a:solidFill>
                <a:latin typeface="Lucida Sans"/>
              </a:rPr>
              <a:t>
</a:t>
            </a:r>
            <a:r>
              <a:rPr lang="ru-RU" sz="2400" b="1" i="1">
                <a:solidFill>
                  <a:srgbClr val="772754"/>
                </a:solidFill>
                <a:latin typeface="Lucida Sans"/>
              </a:rPr>
              <a:t>
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428760" y="1071720"/>
            <a:ext cx="7500600" cy="45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400" b="1">
                <a:solidFill>
                  <a:srgbClr val="FFFF00"/>
                </a:solidFill>
                <a:latin typeface="Book Antiqua"/>
              </a:rPr>
              <a:t>Начал безделье – сиди дома робко.</a:t>
            </a:r>
            <a:endParaRPr/>
          </a:p>
        </p:txBody>
      </p:sp>
      <p:sp>
        <p:nvSpPr>
          <p:cNvPr id="87" name="CustomShape 3"/>
          <p:cNvSpPr/>
          <p:nvPr/>
        </p:nvSpPr>
        <p:spPr>
          <a:xfrm>
            <a:off x="2643120" y="1643040"/>
            <a:ext cx="4571640" cy="9439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000" b="1" i="1">
                <a:solidFill>
                  <a:srgbClr val="FFFFFF"/>
                </a:solidFill>
                <a:latin typeface="Book Antiqua"/>
              </a:rPr>
              <a:t>Кончил дело – гуляй смело.
</a:t>
            </a:r>
            <a:r>
              <a:rPr lang="ru-RU" b="1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88" name="CustomShape 4"/>
          <p:cNvSpPr/>
          <p:nvPr/>
        </p:nvSpPr>
        <p:spPr>
          <a:xfrm>
            <a:off x="357120" y="2214720"/>
            <a:ext cx="742932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b="1">
                <a:solidFill>
                  <a:srgbClr val="FFFFFF"/>
                </a:solidFill>
                <a:latin typeface="Book Antiqua"/>
              </a:rPr>
              <a:t> </a:t>
            </a:r>
            <a:r>
              <a:rPr lang="ru-RU" sz="2400" b="1">
                <a:solidFill>
                  <a:srgbClr val="FFFF00"/>
                </a:solidFill>
                <a:latin typeface="Book Antiqua"/>
              </a:rPr>
              <a:t>Весела ночь до утра, если бездельничать всем.
</a:t>
            </a:r>
            <a:endParaRPr/>
          </a:p>
        </p:txBody>
      </p:sp>
      <p:sp>
        <p:nvSpPr>
          <p:cNvPr id="89" name="CustomShape 5"/>
          <p:cNvSpPr/>
          <p:nvPr/>
        </p:nvSpPr>
        <p:spPr>
          <a:xfrm>
            <a:off x="3000240" y="2714760"/>
            <a:ext cx="4571640" cy="1187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b="1" i="1">
                <a:solidFill>
                  <a:srgbClr val="FFFFFF"/>
                </a:solidFill>
                <a:latin typeface="Book Antiqua"/>
              </a:rPr>
              <a:t>Скучен день до вечера, коли делать нечего.
</a:t>
            </a:r>
            <a:r>
              <a:rPr lang="ru-RU" b="1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90" name="CustomShape 6"/>
          <p:cNvSpPr/>
          <p:nvPr/>
        </p:nvSpPr>
        <p:spPr>
          <a:xfrm>
            <a:off x="500040" y="3357720"/>
            <a:ext cx="4571640" cy="7002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b="1">
                <a:solidFill>
                  <a:srgbClr val="FFFFFF"/>
                </a:solidFill>
                <a:latin typeface="Book Antiqua"/>
              </a:rPr>
              <a:t> </a:t>
            </a:r>
            <a:r>
              <a:rPr lang="ru-RU" sz="2000" b="1">
                <a:solidFill>
                  <a:srgbClr val="FFFF00"/>
                </a:solidFill>
                <a:latin typeface="Book Antiqua"/>
              </a:rPr>
              <a:t>Смехом счастью не помешаешь.
</a:t>
            </a:r>
            <a:endParaRPr/>
          </a:p>
        </p:txBody>
      </p:sp>
      <p:sp>
        <p:nvSpPr>
          <p:cNvPr id="91" name="CustomShape 7"/>
          <p:cNvSpPr/>
          <p:nvPr/>
        </p:nvSpPr>
        <p:spPr>
          <a:xfrm>
            <a:off x="3214800" y="3714840"/>
            <a:ext cx="4571640" cy="9133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b="1" i="1">
                <a:solidFill>
                  <a:srgbClr val="FFFFFF"/>
                </a:solidFill>
                <a:latin typeface="Book Antiqua"/>
              </a:rPr>
              <a:t>Слезами горю не поможешь.
</a:t>
            </a:r>
            <a:r>
              <a:rPr lang="ru-RU" b="1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92" name="CustomShape 8"/>
          <p:cNvSpPr/>
          <p:nvPr/>
        </p:nvSpPr>
        <p:spPr>
          <a:xfrm>
            <a:off x="319320" y="4500720"/>
            <a:ext cx="4382640" cy="395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sz="2000" b="1">
                <a:solidFill>
                  <a:srgbClr val="FFFF00"/>
                </a:solidFill>
                <a:latin typeface="Book Antiqua"/>
              </a:rPr>
              <a:t> В летнюю жару не каждый стар</a:t>
            </a:r>
            <a:r>
              <a:rPr lang="ru-RU" sz="2000" b="1">
                <a:solidFill>
                  <a:srgbClr val="FFFFFF"/>
                </a:solidFill>
                <a:latin typeface="Book Antiqua"/>
              </a:rPr>
              <a:t>.</a:t>
            </a:r>
            <a:endParaRPr/>
          </a:p>
        </p:txBody>
      </p:sp>
      <p:sp>
        <p:nvSpPr>
          <p:cNvPr id="93" name="CustomShape 9"/>
          <p:cNvSpPr/>
          <p:nvPr/>
        </p:nvSpPr>
        <p:spPr>
          <a:xfrm>
            <a:off x="3294720" y="5000760"/>
            <a:ext cx="338580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b="1" i="1">
                <a:solidFill>
                  <a:srgbClr val="FFFFFF"/>
                </a:solidFill>
                <a:latin typeface="Book Antiqua"/>
              </a:rPr>
              <a:t>В зимний холод всякий молод.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3725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100" b="1">
                <a:solidFill>
                  <a:srgbClr val="FFFF00"/>
                </a:solidFill>
                <a:latin typeface="Lucida Sans"/>
              </a:rPr>
              <a:t>Задание жёлтой дорожки
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642960" y="2643120"/>
            <a:ext cx="3024000" cy="3328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"/>
            </a:pPr>
            <a:r>
              <a:rPr lang="ru-RU">
                <a:solidFill>
                  <a:srgbClr val="00CC66"/>
                </a:solidFill>
                <a:latin typeface="Book Antiqua"/>
              </a:rPr>
              <a:t> </a:t>
            </a:r>
            <a:r>
              <a:rPr lang="ru-RU" sz="2000" b="1">
                <a:solidFill>
                  <a:srgbClr val="FFFFFF"/>
                </a:solidFill>
                <a:latin typeface="Book Antiqua"/>
              </a:rPr>
              <a:t>Хоть иголки собирай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FFFFFF"/>
                </a:solidFill>
                <a:latin typeface="Book Antiqua"/>
              </a:rPr>
              <a:t> Заварил кашу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FFFFFF"/>
                </a:solidFill>
                <a:latin typeface="Book Antiqua"/>
              </a:rPr>
              <a:t> По чайной ложке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FFFFFF"/>
                </a:solidFill>
                <a:latin typeface="Book Antiqua"/>
              </a:rPr>
              <a:t> Ни свет, ни заря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FFFFFF"/>
                </a:solidFill>
                <a:latin typeface="Book Antiqua"/>
              </a:rPr>
              <a:t> Жить душа в душу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FFFFFF"/>
                </a:solidFill>
                <a:latin typeface="Book Antiqua"/>
              </a:rPr>
              <a:t> Сидеть сложа руки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FFFFFF"/>
                </a:solidFill>
                <a:latin typeface="Book Antiqua"/>
              </a:rPr>
              <a:t> Коломенская верста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FFFFFF"/>
                </a:solidFill>
                <a:latin typeface="Book Antiqua"/>
              </a:rPr>
              <a:t> Повесить нос</a:t>
            </a:r>
            <a:endParaRPr/>
          </a:p>
        </p:txBody>
      </p:sp>
      <p:sp>
        <p:nvSpPr>
          <p:cNvPr id="96" name="CustomShape 3"/>
          <p:cNvSpPr/>
          <p:nvPr/>
        </p:nvSpPr>
        <p:spPr>
          <a:xfrm>
            <a:off x="5072040" y="2500200"/>
            <a:ext cx="3241440" cy="3747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"/>
            </a:pPr>
            <a:r>
              <a:rPr lang="ru-RU">
                <a:solidFill>
                  <a:srgbClr val="FFFFFF"/>
                </a:solidFill>
                <a:latin typeface="Book Antiqua"/>
              </a:rPr>
              <a:t> </a:t>
            </a:r>
            <a:r>
              <a:rPr lang="ru-RU" sz="2000" b="1">
                <a:solidFill>
                  <a:srgbClr val="0033CC"/>
                </a:solidFill>
                <a:latin typeface="Book Antiqua"/>
              </a:rPr>
              <a:t>Воспрянуть духом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0033CC"/>
                </a:solidFill>
                <a:latin typeface="Book Antiqua"/>
              </a:rPr>
              <a:t> Одним махом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0033CC"/>
                </a:solidFill>
                <a:latin typeface="Book Antiqua"/>
              </a:rPr>
              <a:t> Как кошка с собакой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0033CC"/>
                </a:solidFill>
                <a:latin typeface="Book Antiqua"/>
              </a:rPr>
              <a:t> Не покладая рук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0033CC"/>
                </a:solidFill>
                <a:latin typeface="Book Antiqua"/>
              </a:rPr>
              <a:t> На ночь глядя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0033CC"/>
                </a:solidFill>
                <a:latin typeface="Book Antiqua"/>
              </a:rPr>
              <a:t> Ни зги не видно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0033CC"/>
                </a:solidFill>
                <a:latin typeface="Book Antiqua"/>
              </a:rPr>
              <a:t> От горшка два вершка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2000" b="1">
                <a:solidFill>
                  <a:srgbClr val="0033CC"/>
                </a:solidFill>
                <a:latin typeface="Book Antiqua"/>
              </a:rPr>
              <a:t> Расхлебывать кашу</a:t>
            </a:r>
            <a:endParaRPr/>
          </a:p>
          <a:p>
            <a:endParaRPr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622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100" b="1">
                <a:solidFill>
                  <a:srgbClr val="00B050"/>
                </a:solidFill>
                <a:latin typeface="Lucida Sans"/>
              </a:rPr>
              <a:t>Задание зелёной дорожки
</a:t>
            </a:r>
            <a:r>
              <a:rPr lang="ru-RU" sz="2800" b="1">
                <a:solidFill>
                  <a:srgbClr val="00B050"/>
                </a:solidFill>
                <a:latin typeface="Lucida Sans"/>
              </a:rPr>
              <a:t>Объясните значение слов : гуманный , оптимист , толерантность.</a:t>
            </a:r>
            <a:endParaRPr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285840" y="185724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100" b="1">
                <a:solidFill>
                  <a:srgbClr val="FFFF00"/>
                </a:solidFill>
                <a:latin typeface="Lucida Sans"/>
              </a:rPr>
              <a:t>Задание жёлтой дорожки
Объясните смысл выражений : ахилесова пята , вавилонское столпотворение</a:t>
            </a:r>
            <a:endParaRPr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100" b="1">
                <a:latin typeface="Lucida Sans"/>
              </a:rPr>
              <a:t>Задание зелёной дорожки
</a:t>
            </a:r>
            <a:endParaRPr/>
          </a:p>
        </p:txBody>
      </p:sp>
      <p:sp>
        <p:nvSpPr>
          <p:cNvPr id="100" name="CustomShape 2"/>
          <p:cNvSpPr/>
          <p:nvPr/>
        </p:nvSpPr>
        <p:spPr>
          <a:xfrm>
            <a:off x="357120" y="1285920"/>
            <a:ext cx="5500440" cy="9133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b="1">
                <a:solidFill>
                  <a:srgbClr val="002060"/>
                </a:solidFill>
                <a:latin typeface="Book Antiqua"/>
              </a:rPr>
              <a:t>Распределите высказывания на две группы: пословицы и крылатые выражения, назовите автора крылатых выражений</a:t>
            </a:r>
            <a:endParaRPr/>
          </a:p>
        </p:txBody>
      </p:sp>
      <p:sp>
        <p:nvSpPr>
          <p:cNvPr id="101" name="CustomShape 3"/>
          <p:cNvSpPr/>
          <p:nvPr/>
        </p:nvSpPr>
        <p:spPr>
          <a:xfrm>
            <a:off x="642960" y="2357280"/>
            <a:ext cx="7357680" cy="2010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Wingdings"/>
              <a:buChar char="v"/>
            </a:pPr>
            <a:r>
              <a:rPr lang="ru-RU">
                <a:solidFill>
                  <a:srgbClr val="000066"/>
                </a:solidFill>
                <a:latin typeface="Constantia"/>
              </a:rPr>
              <a:t>Остаться у разбитого корыта</a:t>
            </a:r>
            <a:endParaRPr/>
          </a:p>
          <a:p>
            <a:r>
              <a:rPr lang="ru-RU" b="1" i="1">
                <a:solidFill>
                  <a:srgbClr val="993300"/>
                </a:solidFill>
                <a:latin typeface="Constantia"/>
              </a:rPr>
              <a:t>А. С. Пушкин «Сказка о рыбаке и рыбке»</a:t>
            </a:r>
            <a:endParaRPr/>
          </a:p>
          <a:p>
            <a:pPr>
              <a:buSzPct val="45000"/>
              <a:buFont typeface="Wingdings"/>
              <a:buChar char="v"/>
            </a:pPr>
            <a:r>
              <a:rPr lang="ru-RU">
                <a:solidFill>
                  <a:srgbClr val="000066"/>
                </a:solidFill>
                <a:latin typeface="Constantia"/>
              </a:rPr>
              <a:t> Не нужен клад, коли в семье лад.</a:t>
            </a:r>
            <a:endParaRPr/>
          </a:p>
          <a:p>
            <a:endParaRPr/>
          </a:p>
          <a:p>
            <a:pPr>
              <a:buSzPct val="45000"/>
              <a:buFont typeface="Wingdings"/>
              <a:buChar char="v"/>
            </a:pPr>
            <a:r>
              <a:rPr lang="ru-RU">
                <a:solidFill>
                  <a:srgbClr val="000066"/>
                </a:solidFill>
                <a:latin typeface="Constantia"/>
              </a:rPr>
              <a:t> От радости в зобу дыханье сперло.</a:t>
            </a:r>
            <a:endParaRPr/>
          </a:p>
          <a:p>
            <a:r>
              <a:rPr lang="ru-RU" b="1" i="1">
                <a:solidFill>
                  <a:srgbClr val="993300"/>
                </a:solidFill>
                <a:latin typeface="Constantia"/>
              </a:rPr>
              <a:t>И. А. Крылов «Ворона и лисица»</a:t>
            </a:r>
            <a:endParaRPr/>
          </a:p>
          <a:p>
            <a:pPr>
              <a:buSzPct val="45000"/>
              <a:buFont typeface="Wingdings"/>
              <a:buChar char="v"/>
            </a:pPr>
            <a:r>
              <a:rPr lang="ru-RU">
                <a:solidFill>
                  <a:srgbClr val="000066"/>
                </a:solidFill>
                <a:latin typeface="Constantia"/>
              </a:rPr>
              <a:t> Сколько веревочке не виться, а конец будет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1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1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01">
                                            <p:txEl>
                                              <p:pRg st="2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01">
                                            <p:txEl>
                                              <p:pRg st="2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7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01">
                                            <p:txEl>
                                              <p:pRg st="67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1">
                                            <p:txEl>
                                              <p:pRg st="67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02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01">
                                            <p:txEl>
                                              <p:pRg st="102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01">
                                            <p:txEl>
                                              <p:pRg st="102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37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01">
                                            <p:txEl>
                                              <p:pRg st="137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01">
                                            <p:txEl>
                                              <p:pRg st="137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68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01">
                                            <p:txEl>
                                              <p:pRg st="168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01">
                                            <p:txEl>
                                              <p:pRg st="168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Shape 1"/>
          <p:cNvSpPr txBox="1"/>
          <p:nvPr/>
        </p:nvSpPr>
        <p:spPr>
          <a:xfrm>
            <a:off x="285840" y="357120"/>
            <a:ext cx="8572320" cy="12855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800" b="1">
                <a:solidFill>
                  <a:srgbClr val="92D050"/>
                </a:solidFill>
                <a:latin typeface="Lucida Sans"/>
              </a:rPr>
              <a:t>Вопросы для отборочного тура.</a:t>
            </a:r>
            <a:endParaRPr/>
          </a:p>
        </p:txBody>
      </p:sp>
      <p:sp>
        <p:nvSpPr>
          <p:cNvPr id="34" name="TextShape 2"/>
          <p:cNvSpPr txBox="1"/>
          <p:nvPr/>
        </p:nvSpPr>
        <p:spPr>
          <a:xfrm>
            <a:off x="357120" y="1785960"/>
            <a:ext cx="8329320" cy="4857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800">
                <a:solidFill>
                  <a:srgbClr val="FFFF00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35" name="CustomShape 3"/>
          <p:cNvSpPr/>
          <p:nvPr/>
        </p:nvSpPr>
        <p:spPr>
          <a:xfrm>
            <a:off x="285840" y="1714320"/>
            <a:ext cx="8214840" cy="1187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1. Какое русское слово состоит из трёх слогов , а указывает на 33 буквы ?  </a:t>
            </a:r>
            <a:r>
              <a:rPr lang="ru-RU" sz="2400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36" name="CustomShape 4"/>
          <p:cNvSpPr/>
          <p:nvPr/>
        </p:nvSpPr>
        <p:spPr>
          <a:xfrm>
            <a:off x="5500800" y="2214720"/>
            <a:ext cx="457164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92D050"/>
                </a:solidFill>
                <a:latin typeface="Book Antiqua"/>
              </a:rPr>
              <a:t> (азбука)
</a:t>
            </a:r>
            <a:endParaRPr/>
          </a:p>
        </p:txBody>
      </p:sp>
      <p:sp>
        <p:nvSpPr>
          <p:cNvPr id="37" name="CustomShape 5"/>
          <p:cNvSpPr/>
          <p:nvPr/>
        </p:nvSpPr>
        <p:spPr>
          <a:xfrm>
            <a:off x="500040" y="2714760"/>
            <a:ext cx="7929360" cy="1584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000">
                <a:solidFill>
                  <a:srgbClr val="FFFF00"/>
                </a:solidFill>
                <a:latin typeface="Book Antiqua"/>
              </a:rPr>
              <a:t>2. У какого из пяти приведённых ниже словосочетаний нет переносного смысла?</a:t>
            </a:r>
            <a:r>
              <a:rPr lang="ru-RU" sz="2000">
                <a:solidFill>
                  <a:srgbClr val="FFFFFF"/>
                </a:solidFill>
                <a:latin typeface="Book Antiqua"/>
              </a:rPr>
              <a:t>
Обвести вокруг пальца, смотреть сквозь пальцы, пальцем не шевельнуть, согнуть палец, высосать из пальца.</a:t>
            </a:r>
            <a:r>
              <a:rPr lang="ru-RU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38" name="CustomShape 6"/>
          <p:cNvSpPr/>
          <p:nvPr/>
        </p:nvSpPr>
        <p:spPr>
          <a:xfrm>
            <a:off x="500040" y="4071960"/>
            <a:ext cx="8000640" cy="9745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000">
                <a:solidFill>
                  <a:srgbClr val="FFFF00"/>
                </a:solidFill>
                <a:latin typeface="Book Antiqua"/>
              </a:rPr>
              <a:t>3.Какое слово принадлежит только тебе , а употребляется чаще другими , чем тобой ?</a:t>
            </a:r>
            <a:r>
              <a:rPr lang="ru-RU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39" name="CustomShape 7"/>
          <p:cNvSpPr/>
          <p:nvPr/>
        </p:nvSpPr>
        <p:spPr>
          <a:xfrm>
            <a:off x="5572080" y="4430520"/>
            <a:ext cx="2071440" cy="3967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2000">
                <a:solidFill>
                  <a:srgbClr val="92D050"/>
                </a:solidFill>
                <a:latin typeface="Calibri"/>
                <a:ea typeface="Times New Roman"/>
              </a:rPr>
              <a:t>(имя)</a:t>
            </a:r>
            <a:r>
              <a:rPr lang="ru-RU" sz="2000">
                <a:solidFill>
                  <a:srgbClr val="92D050"/>
                </a:solidFill>
                <a:latin typeface="Times New Roman"/>
                <a:ea typeface="Times New Roman"/>
              </a:rPr>
              <a:t> </a:t>
            </a:r>
            <a:endParaRPr/>
          </a:p>
        </p:txBody>
      </p:sp>
      <p:sp>
        <p:nvSpPr>
          <p:cNvPr id="40" name="CustomShape 8"/>
          <p:cNvSpPr/>
          <p:nvPr/>
        </p:nvSpPr>
        <p:spPr>
          <a:xfrm>
            <a:off x="571320" y="5000760"/>
            <a:ext cx="7643520" cy="7002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000">
                <a:solidFill>
                  <a:srgbClr val="FFFF00"/>
                </a:solidFill>
                <a:latin typeface="Book Antiqua"/>
              </a:rPr>
              <a:t>4. Как называется публичное обсуждение научных , литературных , политических спорных вопросов ?</a:t>
            </a:r>
            <a:endParaRPr/>
          </a:p>
        </p:txBody>
      </p:sp>
      <p:sp>
        <p:nvSpPr>
          <p:cNvPr id="41" name="CustomShape 9"/>
          <p:cNvSpPr/>
          <p:nvPr/>
        </p:nvSpPr>
        <p:spPr>
          <a:xfrm>
            <a:off x="4929120" y="5715000"/>
            <a:ext cx="457164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92D050"/>
                </a:solidFill>
                <a:latin typeface="Book Antiqua"/>
              </a:rPr>
              <a:t>(полемика)
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214200" y="285840"/>
            <a:ext cx="828648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400">
                <a:solidFill>
                  <a:srgbClr val="FFFF00"/>
                </a:solidFill>
                <a:latin typeface="Book Antiqua"/>
              </a:rPr>
              <a:t>5.Назовите</a:t>
            </a:r>
            <a:r>
              <a:rPr lang="ru-RU" sz="2400">
                <a:solidFill>
                  <a:srgbClr val="FFFFFF"/>
                </a:solidFill>
                <a:latin typeface="Book Antiqua"/>
              </a:rPr>
              <a:t> </a:t>
            </a:r>
            <a:r>
              <a:rPr lang="ru-RU" sz="2400">
                <a:solidFill>
                  <a:srgbClr val="FFFF00"/>
                </a:solidFill>
                <a:latin typeface="Book Antiqua"/>
              </a:rPr>
              <a:t>слова , которые начинаются с четырёх согласных .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3786120" y="642960"/>
            <a:ext cx="4571640" cy="7002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000">
                <a:solidFill>
                  <a:srgbClr val="92D050"/>
                </a:solidFill>
                <a:latin typeface="Book Antiqua"/>
              </a:rPr>
              <a:t>(всплеск , взгляд , встреча)
</a:t>
            </a:r>
            <a:endParaRPr/>
          </a:p>
        </p:txBody>
      </p:sp>
      <p:sp>
        <p:nvSpPr>
          <p:cNvPr id="44" name="CustomShape 3"/>
          <p:cNvSpPr/>
          <p:nvPr/>
        </p:nvSpPr>
        <p:spPr>
          <a:xfrm>
            <a:off x="285840" y="1071720"/>
            <a:ext cx="7714800" cy="11268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6. Как называется раздел науки о языке , в котором изучается состав слова ?</a:t>
            </a:r>
            <a:r>
              <a:rPr lang="ru-RU" sz="2000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45" name="CustomShape 4"/>
          <p:cNvSpPr/>
          <p:nvPr/>
        </p:nvSpPr>
        <p:spPr>
          <a:xfrm>
            <a:off x="5572080" y="1643040"/>
            <a:ext cx="4571640" cy="7002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000">
                <a:solidFill>
                  <a:srgbClr val="92D050"/>
                </a:solidFill>
                <a:latin typeface="Book Antiqua"/>
              </a:rPr>
              <a:t>(морфемика)
</a:t>
            </a:r>
            <a:endParaRPr/>
          </a:p>
        </p:txBody>
      </p:sp>
      <p:sp>
        <p:nvSpPr>
          <p:cNvPr id="46" name="CustomShape 5"/>
          <p:cNvSpPr/>
          <p:nvPr/>
        </p:nvSpPr>
        <p:spPr>
          <a:xfrm>
            <a:off x="500040" y="2143080"/>
            <a:ext cx="8429400" cy="1187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7.Какой падеж существительного никогда не употребляется с предлогами ?</a:t>
            </a:r>
            <a:r>
              <a:rPr lang="ru-RU" sz="2400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47" name="CustomShape 6"/>
          <p:cNvSpPr/>
          <p:nvPr/>
        </p:nvSpPr>
        <p:spPr>
          <a:xfrm>
            <a:off x="5628960" y="2857320"/>
            <a:ext cx="2135880" cy="395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sz="2000">
                <a:solidFill>
                  <a:srgbClr val="92D050"/>
                </a:solidFill>
                <a:latin typeface="Book Antiqua"/>
              </a:rPr>
              <a:t>(именительный)</a:t>
            </a:r>
            <a:endParaRPr/>
          </a:p>
        </p:txBody>
      </p:sp>
      <p:sp>
        <p:nvSpPr>
          <p:cNvPr id="48" name="CustomShape 7"/>
          <p:cNvSpPr/>
          <p:nvPr/>
        </p:nvSpPr>
        <p:spPr>
          <a:xfrm>
            <a:off x="142920" y="3286080"/>
            <a:ext cx="8000640" cy="1187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8. Как называются слова : неряха , соня , грязнуля , плакса ?
</a:t>
            </a:r>
            <a:endParaRPr/>
          </a:p>
        </p:txBody>
      </p:sp>
      <p:sp>
        <p:nvSpPr>
          <p:cNvPr id="49" name="CustomShape 8"/>
          <p:cNvSpPr/>
          <p:nvPr/>
        </p:nvSpPr>
        <p:spPr>
          <a:xfrm>
            <a:off x="142920" y="5143680"/>
            <a:ext cx="721476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400">
                <a:solidFill>
                  <a:srgbClr val="FFFF00"/>
                </a:solidFill>
                <a:latin typeface="Book Antiqua"/>
              </a:rPr>
              <a:t>9. Назовите синоним к слову нация . 
</a:t>
            </a:r>
            <a:endParaRPr/>
          </a:p>
        </p:txBody>
      </p:sp>
      <p:sp>
        <p:nvSpPr>
          <p:cNvPr id="50" name="CustomShape 9"/>
          <p:cNvSpPr/>
          <p:nvPr/>
        </p:nvSpPr>
        <p:spPr>
          <a:xfrm>
            <a:off x="5676840" y="5786280"/>
            <a:ext cx="1125720" cy="395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sz="2000">
                <a:solidFill>
                  <a:srgbClr val="92D050"/>
                </a:solidFill>
                <a:latin typeface="Book Antiqua"/>
              </a:rPr>
              <a:t>(народ) </a:t>
            </a:r>
            <a:endParaRPr/>
          </a:p>
        </p:txBody>
      </p:sp>
      <p:sp>
        <p:nvSpPr>
          <p:cNvPr id="51" name="CustomShape 10"/>
          <p:cNvSpPr/>
          <p:nvPr/>
        </p:nvSpPr>
        <p:spPr>
          <a:xfrm>
            <a:off x="285840" y="4000680"/>
            <a:ext cx="8143560" cy="10962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10. Как называются слова , одинаковые по звучанию , но разные по лексическому значению ?</a:t>
            </a:r>
            <a:r>
              <a:rPr lang="ru-RU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52" name="CustomShape 11"/>
          <p:cNvSpPr/>
          <p:nvPr/>
        </p:nvSpPr>
        <p:spPr>
          <a:xfrm>
            <a:off x="6516720" y="4857840"/>
            <a:ext cx="136944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>
                <a:solidFill>
                  <a:srgbClr val="92D050"/>
                </a:solidFill>
                <a:latin typeface="Book Antiqua"/>
              </a:rPr>
              <a:t>(омонимы)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214200" y="285840"/>
            <a:ext cx="6214680" cy="1187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400">
                <a:solidFill>
                  <a:srgbClr val="FFFF00"/>
                </a:solidFill>
                <a:latin typeface="Book Antiqua"/>
              </a:rPr>
              <a:t>11.Какую часть слова можно найти в земле ?
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3929040" y="714240"/>
            <a:ext cx="4571640" cy="7002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000">
                <a:solidFill>
                  <a:srgbClr val="92D050"/>
                </a:solidFill>
                <a:latin typeface="Book Antiqua"/>
              </a:rPr>
              <a:t>(корень)
</a:t>
            </a:r>
            <a:endParaRPr/>
          </a:p>
        </p:txBody>
      </p:sp>
      <p:sp>
        <p:nvSpPr>
          <p:cNvPr id="55" name="CustomShape 3"/>
          <p:cNvSpPr/>
          <p:nvPr/>
        </p:nvSpPr>
        <p:spPr>
          <a:xfrm>
            <a:off x="142920" y="1071720"/>
            <a:ext cx="835776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400">
                <a:solidFill>
                  <a:srgbClr val="FFFF00"/>
                </a:solidFill>
                <a:latin typeface="Book Antiqua"/>
              </a:rPr>
              <a:t>12. Назовите синоним к словам починка , исправление .
</a:t>
            </a:r>
            <a:endParaRPr/>
          </a:p>
        </p:txBody>
      </p:sp>
      <p:sp>
        <p:nvSpPr>
          <p:cNvPr id="56" name="CustomShape 4"/>
          <p:cNvSpPr/>
          <p:nvPr/>
        </p:nvSpPr>
        <p:spPr>
          <a:xfrm>
            <a:off x="4600080" y="1500120"/>
            <a:ext cx="1223280" cy="395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sz="2000">
                <a:solidFill>
                  <a:srgbClr val="92D050"/>
                </a:solidFill>
                <a:latin typeface="Book Antiqua"/>
              </a:rPr>
              <a:t>(ремонт)</a:t>
            </a:r>
            <a:endParaRPr/>
          </a:p>
        </p:txBody>
      </p:sp>
      <p:sp>
        <p:nvSpPr>
          <p:cNvPr id="57" name="CustomShape 5"/>
          <p:cNvSpPr/>
          <p:nvPr/>
        </p:nvSpPr>
        <p:spPr>
          <a:xfrm>
            <a:off x="285840" y="1928880"/>
            <a:ext cx="7357680" cy="1187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13. Как называется часть слова , с которой связан перенос слов ?</a:t>
            </a:r>
            <a:r>
              <a:rPr lang="ru-RU" sz="2400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58" name="CustomShape 6"/>
          <p:cNvSpPr/>
          <p:nvPr/>
        </p:nvSpPr>
        <p:spPr>
          <a:xfrm>
            <a:off x="5560200" y="2357280"/>
            <a:ext cx="854280" cy="395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sz="2000">
                <a:solidFill>
                  <a:srgbClr val="92D050"/>
                </a:solidFill>
                <a:latin typeface="Book Antiqua"/>
              </a:rPr>
              <a:t>(слог)</a:t>
            </a:r>
            <a:endParaRPr/>
          </a:p>
        </p:txBody>
      </p:sp>
      <p:sp>
        <p:nvSpPr>
          <p:cNvPr id="59" name="CustomShape 7"/>
          <p:cNvSpPr/>
          <p:nvPr/>
        </p:nvSpPr>
        <p:spPr>
          <a:xfrm>
            <a:off x="285840" y="2857320"/>
            <a:ext cx="7857720" cy="1187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14.Назовите  антоним к слову подъём (в значении «проснуться»).</a:t>
            </a:r>
            <a:r>
              <a:rPr lang="ru-RU" sz="2400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60" name="CustomShape 8"/>
          <p:cNvSpPr/>
          <p:nvPr/>
        </p:nvSpPr>
        <p:spPr>
          <a:xfrm>
            <a:off x="5965200" y="3357720"/>
            <a:ext cx="1058400" cy="395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sz="2000">
                <a:solidFill>
                  <a:srgbClr val="92D050"/>
                </a:solidFill>
                <a:latin typeface="Book Antiqua"/>
              </a:rPr>
              <a:t>(отбой)</a:t>
            </a:r>
            <a:endParaRPr/>
          </a:p>
        </p:txBody>
      </p:sp>
      <p:sp>
        <p:nvSpPr>
          <p:cNvPr id="61" name="CustomShape 9"/>
          <p:cNvSpPr/>
          <p:nvPr/>
        </p:nvSpPr>
        <p:spPr>
          <a:xfrm>
            <a:off x="285840" y="3857760"/>
            <a:ext cx="6143400" cy="45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400">
                <a:solidFill>
                  <a:srgbClr val="FFFF00"/>
                </a:solidFill>
                <a:latin typeface="Book Antiqua"/>
              </a:rPr>
              <a:t>15. Подберите синоним к слову  жаргон .</a:t>
            </a:r>
            <a:endParaRPr/>
          </a:p>
        </p:txBody>
      </p:sp>
      <p:sp>
        <p:nvSpPr>
          <p:cNvPr id="62" name="CustomShape 10"/>
          <p:cNvSpPr/>
          <p:nvPr/>
        </p:nvSpPr>
        <p:spPr>
          <a:xfrm>
            <a:off x="5618160" y="4214880"/>
            <a:ext cx="875520" cy="395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sz="2000">
                <a:solidFill>
                  <a:srgbClr val="92D050"/>
                </a:solidFill>
                <a:latin typeface="Book Antiqua"/>
              </a:rPr>
              <a:t>(арго)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500040" y="357120"/>
            <a:ext cx="807228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16. Как называется живописание звуками ? 
</a:t>
            </a:r>
            <a:endParaRPr/>
          </a:p>
        </p:txBody>
      </p:sp>
      <p:sp>
        <p:nvSpPr>
          <p:cNvPr id="64" name="CustomShape 2"/>
          <p:cNvSpPr/>
          <p:nvPr/>
        </p:nvSpPr>
        <p:spPr>
          <a:xfrm>
            <a:off x="4524480" y="1143000"/>
            <a:ext cx="141228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>
                <a:solidFill>
                  <a:srgbClr val="92D050"/>
                </a:solidFill>
                <a:latin typeface="Book Antiqua"/>
              </a:rPr>
              <a:t>(звукопись)</a:t>
            </a:r>
            <a:endParaRPr/>
          </a:p>
        </p:txBody>
      </p:sp>
      <p:sp>
        <p:nvSpPr>
          <p:cNvPr id="65" name="CustomShape 3"/>
          <p:cNvSpPr/>
          <p:nvPr/>
        </p:nvSpPr>
        <p:spPr>
          <a:xfrm>
            <a:off x="428760" y="1571760"/>
            <a:ext cx="721476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17. Родственные ли слова пот и потолок ?</a:t>
            </a:r>
            <a:r>
              <a:rPr lang="ru-RU" sz="2400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66" name="CustomShape 4"/>
          <p:cNvSpPr/>
          <p:nvPr/>
        </p:nvSpPr>
        <p:spPr>
          <a:xfrm>
            <a:off x="5143680" y="2143080"/>
            <a:ext cx="457164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92D050"/>
                </a:solidFill>
                <a:latin typeface="Book Antiqua"/>
              </a:rPr>
              <a:t>(нет)
</a:t>
            </a:r>
            <a:endParaRPr/>
          </a:p>
        </p:txBody>
      </p:sp>
      <p:sp>
        <p:nvSpPr>
          <p:cNvPr id="67" name="CustomShape 5"/>
          <p:cNvSpPr/>
          <p:nvPr/>
        </p:nvSpPr>
        <p:spPr>
          <a:xfrm>
            <a:off x="500040" y="2571840"/>
            <a:ext cx="7071840" cy="4561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18. Какой бор  никогда не имеет листвы и хвои ?</a:t>
            </a:r>
            <a:endParaRPr/>
          </a:p>
        </p:txBody>
      </p:sp>
      <p:sp>
        <p:nvSpPr>
          <p:cNvPr id="68" name="CustomShape 6"/>
          <p:cNvSpPr/>
          <p:nvPr/>
        </p:nvSpPr>
        <p:spPr>
          <a:xfrm>
            <a:off x="3214800" y="3357720"/>
            <a:ext cx="457164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92D050"/>
                </a:solidFill>
                <a:latin typeface="Book Antiqua"/>
              </a:rPr>
              <a:t>(бор – стальное сверло )
</a:t>
            </a:r>
            <a:endParaRPr/>
          </a:p>
        </p:txBody>
      </p:sp>
      <p:sp>
        <p:nvSpPr>
          <p:cNvPr id="69" name="CustomShape 7"/>
          <p:cNvSpPr/>
          <p:nvPr/>
        </p:nvSpPr>
        <p:spPr>
          <a:xfrm>
            <a:off x="357120" y="4071960"/>
            <a:ext cx="7857720" cy="1065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400">
                <a:solidFill>
                  <a:srgbClr val="FFFF00"/>
                </a:solidFill>
                <a:latin typeface="Book Antiqua"/>
              </a:rPr>
              <a:t>19.Как превратить слова  ай и но в местоимения ?</a:t>
            </a:r>
            <a:r>
              <a:rPr lang="ru-RU" sz="2000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70" name="CustomShape 8"/>
          <p:cNvSpPr/>
          <p:nvPr/>
        </p:nvSpPr>
        <p:spPr>
          <a:xfrm>
            <a:off x="4482720" y="4643280"/>
            <a:ext cx="83448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>
                <a:solidFill>
                  <a:srgbClr val="92D050"/>
                </a:solidFill>
                <a:latin typeface="Book Antiqua"/>
              </a:rPr>
              <a:t>(я ,он)</a:t>
            </a:r>
            <a:endParaRPr/>
          </a:p>
        </p:txBody>
      </p:sp>
      <p:sp>
        <p:nvSpPr>
          <p:cNvPr id="71" name="CustomShape 9"/>
          <p:cNvSpPr/>
          <p:nvPr/>
        </p:nvSpPr>
        <p:spPr>
          <a:xfrm>
            <a:off x="428760" y="5357880"/>
            <a:ext cx="807228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400">
                <a:solidFill>
                  <a:srgbClr val="FFFF00"/>
                </a:solidFill>
                <a:latin typeface="Book Antiqua"/>
              </a:rPr>
              <a:t>20.Старославянский</a:t>
            </a:r>
            <a:r>
              <a:rPr lang="ru-RU" sz="2400">
                <a:solidFill>
                  <a:srgbClr val="FFFFFF"/>
                </a:solidFill>
                <a:latin typeface="Book Antiqua"/>
              </a:rPr>
              <a:t> </a:t>
            </a:r>
            <a:r>
              <a:rPr lang="ru-RU" sz="2400">
                <a:solidFill>
                  <a:srgbClr val="FFFF00"/>
                </a:solidFill>
                <a:latin typeface="Book Antiqua"/>
              </a:rPr>
              <a:t>синоним к слову ворота ?</a:t>
            </a:r>
            <a:r>
              <a:rPr lang="ru-RU" sz="2400">
                <a:solidFill>
                  <a:srgbClr val="FFFFFF"/>
                </a:solidFill>
                <a:latin typeface="Book Antiqua"/>
              </a:rPr>
              <a:t>
</a:t>
            </a:r>
            <a:endParaRPr/>
          </a:p>
        </p:txBody>
      </p:sp>
      <p:sp>
        <p:nvSpPr>
          <p:cNvPr id="72" name="CustomShape 10"/>
          <p:cNvSpPr/>
          <p:nvPr/>
        </p:nvSpPr>
        <p:spPr>
          <a:xfrm>
            <a:off x="5685120" y="5857920"/>
            <a:ext cx="1064520" cy="395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sz="2000">
                <a:solidFill>
                  <a:srgbClr val="92D050"/>
                </a:solidFill>
                <a:latin typeface="Book Antiqua"/>
              </a:rPr>
              <a:t>(врата) 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457200" y="274680"/>
            <a:ext cx="8229240" cy="17251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400" b="1">
                <a:solidFill>
                  <a:srgbClr val="FF0000"/>
                </a:solidFill>
                <a:latin typeface="Lucida Sans"/>
              </a:rPr>
              <a:t>Задание для красной дорожки</a:t>
            </a:r>
            <a:r>
              <a:rPr lang="ru-RU" sz="4100" b="1">
                <a:solidFill>
                  <a:srgbClr val="FF0000"/>
                </a:solidFill>
                <a:latin typeface="Lucida Sans"/>
              </a:rPr>
              <a:t>
        Определить автора сказки и ёё название.</a:t>
            </a:r>
            <a:endParaRPr/>
          </a:p>
        </p:txBody>
      </p:sp>
      <p:pic>
        <p:nvPicPr>
          <p:cNvPr id="74" name="Picture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320" y="2571840"/>
            <a:ext cx="5643360" cy="40381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 fill="freez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457200" y="274680"/>
            <a:ext cx="8229240" cy="3225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100" b="1">
                <a:solidFill>
                  <a:srgbClr val="FFFF00"/>
                </a:solidFill>
                <a:latin typeface="Lucida Sans"/>
              </a:rPr>
              <a:t>Задание для жёлтой дорожки
</a:t>
            </a:r>
            <a:r>
              <a:rPr lang="ru-RU" sz="2800" b="1">
                <a:solidFill>
                  <a:srgbClr val="FFFF00"/>
                </a:solidFill>
                <a:latin typeface="Lucida Sans"/>
              </a:rPr>
              <a:t>определить автора и название сказки 
</a:t>
            </a:r>
            <a:endParaRPr/>
          </a:p>
        </p:txBody>
      </p:sp>
      <p:pic>
        <p:nvPicPr>
          <p:cNvPr id="76" name="Picture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00120" y="2428920"/>
            <a:ext cx="5571720" cy="4071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 fill="freez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100" b="1">
                <a:solidFill>
                  <a:srgbClr val="92D050"/>
                </a:solidFill>
                <a:latin typeface="Lucida Sans"/>
              </a:rPr>
              <a:t>Зелёная дорожка
Определить автора и название сказки</a:t>
            </a:r>
            <a:endParaRPr/>
          </a:p>
        </p:txBody>
      </p:sp>
      <p:pic>
        <p:nvPicPr>
          <p:cNvPr id="78" name="Picture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4280" y="1928880"/>
            <a:ext cx="6000480" cy="457164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 fill="freez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4100" b="1">
                <a:solidFill>
                  <a:srgbClr val="FF0000"/>
                </a:solidFill>
                <a:latin typeface="Lucida Sans"/>
              </a:rPr>
              <a:t>Задание красной дорожки
Угадай-ка фразеологизм !</a:t>
            </a:r>
            <a:endParaRPr/>
          </a:p>
        </p:txBody>
      </p:sp>
      <p:pic>
        <p:nvPicPr>
          <p:cNvPr id="80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14720" y="2214720"/>
            <a:ext cx="4142880" cy="40003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Office Theme</vt:lpstr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караяниди</cp:lastModifiedBy>
  <cp:revision>1</cp:revision>
  <dcterms:modified xsi:type="dcterms:W3CDTF">2012-06-21T11:20:11Z</dcterms:modified>
</cp:coreProperties>
</file>