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8" r:id="rId2"/>
    <p:sldId id="256" r:id="rId3"/>
    <p:sldId id="257" r:id="rId4"/>
    <p:sldId id="262" r:id="rId5"/>
    <p:sldId id="261" r:id="rId6"/>
    <p:sldId id="259" r:id="rId7"/>
    <p:sldId id="263" r:id="rId8"/>
    <p:sldId id="264" r:id="rId9"/>
    <p:sldId id="265" r:id="rId10"/>
    <p:sldId id="266" r:id="rId11"/>
    <p:sldId id="270" r:id="rId12"/>
    <p:sldId id="275" r:id="rId13"/>
    <p:sldId id="277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30B"/>
    <a:srgbClr val="822F1E"/>
    <a:srgbClr val="F62A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96686-EAE8-4E17-A626-AC3C5F4DFFFA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07FEC-6017-49E7-9C73-56BC3F833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07FEC-6017-49E7-9C73-56BC3F8334C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4362-5B04-40A3-A238-7B435DD68244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4DD4C-4192-432A-874C-DF452E4D1E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4362-5B04-40A3-A238-7B435DD68244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4DD4C-4192-432A-874C-DF452E4D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4362-5B04-40A3-A238-7B435DD68244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4DD4C-4192-432A-874C-DF452E4D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4362-5B04-40A3-A238-7B435DD68244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4DD4C-4192-432A-874C-DF452E4D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4362-5B04-40A3-A238-7B435DD68244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EB4DD4C-4192-432A-874C-DF452E4D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4362-5B04-40A3-A238-7B435DD68244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4DD4C-4192-432A-874C-DF452E4D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4362-5B04-40A3-A238-7B435DD68244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4DD4C-4192-432A-874C-DF452E4D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4362-5B04-40A3-A238-7B435DD68244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4DD4C-4192-432A-874C-DF452E4D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4362-5B04-40A3-A238-7B435DD68244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4DD4C-4192-432A-874C-DF452E4D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4362-5B04-40A3-A238-7B435DD68244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4DD4C-4192-432A-874C-DF452E4D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4362-5B04-40A3-A238-7B435DD68244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4DD4C-4192-432A-874C-DF452E4D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DF4362-5B04-40A3-A238-7B435DD68244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B4DD4C-4192-432A-874C-DF452E4D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wmf"/><Relationship Id="rId5" Type="http://schemas.openxmlformats.org/officeDocument/2006/relationships/image" Target="../media/image16.jpeg"/><Relationship Id="rId10" Type="http://schemas.openxmlformats.org/officeDocument/2006/relationships/image" Target="../media/image21.wmf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57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285720" y="571480"/>
            <a:ext cx="7786774" cy="4524315"/>
          </a:xfrm>
          <a:custGeom>
            <a:avLst/>
            <a:gdLst>
              <a:gd name="connsiteX0" fmla="*/ 0 w 6786610"/>
              <a:gd name="connsiteY0" fmla="*/ 0 h 923330"/>
              <a:gd name="connsiteX1" fmla="*/ 6786610 w 6786610"/>
              <a:gd name="connsiteY1" fmla="*/ 0 h 923330"/>
              <a:gd name="connsiteX2" fmla="*/ 6786610 w 6786610"/>
              <a:gd name="connsiteY2" fmla="*/ 923330 h 923330"/>
              <a:gd name="connsiteX3" fmla="*/ 0 w 6786610"/>
              <a:gd name="connsiteY3" fmla="*/ 923330 h 923330"/>
              <a:gd name="connsiteX4" fmla="*/ 0 w 6786610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6610" h="923330">
                <a:moveTo>
                  <a:pt x="0" y="0"/>
                </a:moveTo>
                <a:lnTo>
                  <a:pt x="6786610" y="0"/>
                </a:lnTo>
                <a:lnTo>
                  <a:pt x="6786610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АК 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ЗДОРОВО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ВСЕ МЫ ЗДЕСЬ СЕГОДНЯ СОБРАЛИСЬ…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 descr="C:\Users\Натали\AppData\Local\Microsoft\Windows\Temporary Internet Files\Content.IE5\PLA1ZZCB\MC9004281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84" y="4214794"/>
            <a:ext cx="228601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372993_(www.GdeFon.ru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>
            <a:off x="7286644" y="2357430"/>
            <a:ext cx="1335598" cy="64294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686172" cy="785818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>
                <a:solidFill>
                  <a:srgbClr val="FFFF00"/>
                </a:solidFill>
              </a:rPr>
              <a:t>Цветотерапия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7150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 и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оранжевый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- </a:t>
            </a:r>
            <a:r>
              <a:rPr lang="ru-RU" i="1" dirty="0" smtClean="0"/>
              <a:t>активные цвета,        действуют         на организм возбуждающе,      ускоряют процессы жизнедеятельности.</a:t>
            </a:r>
          </a:p>
          <a:p>
            <a:r>
              <a:rPr lang="ru-RU" b="1" i="1" dirty="0" smtClean="0">
                <a:solidFill>
                  <a:srgbClr val="F62A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Розовый</a:t>
            </a:r>
            <a:r>
              <a:rPr lang="ru-RU" b="1" i="1" dirty="0" smtClean="0">
                <a:solidFill>
                  <a:srgbClr val="F62AE7"/>
                </a:solidFill>
              </a:rPr>
              <a:t> </a:t>
            </a:r>
            <a:r>
              <a:rPr lang="ru-RU" b="1" i="1" dirty="0" smtClean="0"/>
              <a:t>цвет</a:t>
            </a:r>
            <a:r>
              <a:rPr lang="ru-RU" b="1" i="1" dirty="0" smtClean="0">
                <a:solidFill>
                  <a:srgbClr val="F62AE7"/>
                </a:solidFill>
              </a:rPr>
              <a:t> </a:t>
            </a:r>
            <a:r>
              <a:rPr lang="ru-RU" i="1" dirty="0" smtClean="0"/>
              <a:t>помогает избавиться от </a:t>
            </a:r>
          </a:p>
          <a:p>
            <a:pPr>
              <a:buNone/>
            </a:pPr>
            <a:r>
              <a:rPr lang="ru-RU" i="1" dirty="0" smtClean="0"/>
              <a:t>      меланхолии, наполняет жизненной энергией.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Жёлтый</a:t>
            </a:r>
            <a:r>
              <a:rPr lang="ru-RU" dirty="0" smtClean="0"/>
              <a:t> </a:t>
            </a:r>
            <a:r>
              <a:rPr lang="ru-RU" i="1" dirty="0" smtClean="0"/>
              <a:t>- цвет хорошего настроения. Этот цвет положительно влияет на интеллектуальные и умственные способности человека.</a:t>
            </a:r>
          </a:p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Синий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</a:t>
            </a: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/>
              <a:t>рекомендован для успокоения нервной системы, при психозах и нервных срывах.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Зелёный</a:t>
            </a:r>
            <a:r>
              <a:rPr lang="ru-RU" dirty="0" smtClean="0"/>
              <a:t> </a:t>
            </a:r>
            <a:r>
              <a:rPr lang="ru-RU" i="1" dirty="0" smtClean="0"/>
              <a:t>- создаёт чувство лёгкости и успокоенности, помогает сконцентрироваться, сохранять зрение. При зелёной гамме цветов работоспособность детей выше.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6643702" y="1714488"/>
            <a:ext cx="2500298" cy="7143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7286644" y="2357430"/>
            <a:ext cx="1857356" cy="642942"/>
          </a:xfrm>
          <a:prstGeom prst="leftArrow">
            <a:avLst/>
          </a:prstGeom>
          <a:solidFill>
            <a:srgbClr val="F62A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7594088" y="3286124"/>
            <a:ext cx="1549912" cy="64294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8001024" y="4357694"/>
            <a:ext cx="1142976" cy="642942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7358082" y="6000768"/>
            <a:ext cx="1785918" cy="642942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7286644" y="1428736"/>
            <a:ext cx="1857356" cy="571504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C:\Users\Натали\AppData\Local\Microsoft\Windows\Temporary Internet Files\Content.IE5\PLA1ZZCB\MC9004420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0"/>
            <a:ext cx="1571604" cy="142876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863632" y="0"/>
            <a:ext cx="22803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indent="268288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Полезные советы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63632" y="0"/>
            <a:ext cx="22803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indent="268288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Полезные советы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Содержимое 21" descr="875079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Таблицы и схемы </a:t>
            </a:r>
            <a:br>
              <a:rPr lang="ru-RU" sz="3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3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рекомендуется выполнять </a:t>
            </a:r>
            <a:br>
              <a:rPr lang="ru-RU" sz="3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3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в следующей </a:t>
            </a:r>
            <a:br>
              <a:rPr lang="ru-RU" sz="3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3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последовательности:</a:t>
            </a:r>
            <a:endParaRPr lang="ru-RU" sz="30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000240"/>
            <a:ext cx="821537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00306"/>
            <a:ext cx="82153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000372"/>
            <a:ext cx="8215370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4214818"/>
            <a:ext cx="3000396" cy="50006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0166" y="4572008"/>
            <a:ext cx="3143272" cy="500066"/>
          </a:xfrm>
          <a:prstGeom prst="roundRect">
            <a:avLst/>
          </a:prstGeom>
          <a:solidFill>
            <a:srgbClr val="F543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00232" y="4786322"/>
            <a:ext cx="3214710" cy="5000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43174" y="5143512"/>
            <a:ext cx="3357586" cy="50006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7554" y="5429264"/>
            <a:ext cx="3429024" cy="571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1934" y="5715016"/>
            <a:ext cx="335758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6072206"/>
            <a:ext cx="3214710" cy="5000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Натали\AppData\Local\Microsoft\Windows\Temporary Internet Files\Content.IE5\IFRRH281\MC9004404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1480"/>
            <a:ext cx="1736725" cy="18288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863632" y="0"/>
            <a:ext cx="22803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indent="268288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Полезные советы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2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154237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  <a:effectLst/>
              </a:rPr>
              <a:t>Офтальмотренажёр,</a:t>
            </a:r>
            <a:br>
              <a:rPr lang="ru-RU" dirty="0" smtClean="0">
                <a:solidFill>
                  <a:srgbClr val="FFFF00"/>
                </a:solidFill>
                <a:effectLst/>
              </a:rPr>
            </a:br>
            <a:r>
              <a:rPr lang="ru-RU" dirty="0" smtClean="0">
                <a:solidFill>
                  <a:srgbClr val="FFFF00"/>
                </a:solidFill>
                <a:effectLst/>
              </a:rPr>
              <a:t>          схема зрительно-двигательных проекций </a:t>
            </a:r>
            <a:br>
              <a:rPr lang="ru-RU" dirty="0" smtClean="0">
                <a:solidFill>
                  <a:srgbClr val="FFFF00"/>
                </a:solidFill>
                <a:effectLst/>
              </a:rPr>
            </a:br>
            <a:r>
              <a:rPr lang="ru-RU" sz="4900" u="sng" dirty="0" smtClean="0">
                <a:solidFill>
                  <a:srgbClr val="FFFF00"/>
                </a:solidFill>
                <a:effectLst/>
              </a:rPr>
              <a:t>«8-ка В. Базарного».</a:t>
            </a:r>
            <a:endParaRPr lang="ru-RU" sz="4900" u="sng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62150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Натали\AppData\Local\Microsoft\Windows\Temporary Internet Files\Content.IE5\HSC66QR8\MC90044045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642918"/>
            <a:ext cx="1828800" cy="1381125"/>
          </a:xfrm>
          <a:prstGeom prst="rect">
            <a:avLst/>
          </a:prstGeom>
          <a:noFill/>
        </p:spPr>
      </p:pic>
      <p:pic>
        <p:nvPicPr>
          <p:cNvPr id="5123" name="Picture 3" descr="C:\Users\Натали\AppData\Local\Microsoft\Windows\Temporary Internet Files\Content.IE5\IFRRH281\MC90042812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643446"/>
            <a:ext cx="1558925" cy="189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85884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4000" dirty="0" smtClean="0">
                <a:solidFill>
                  <a:srgbClr val="C00000"/>
                </a:solidFill>
                <a:effectLst/>
              </a:rPr>
              <a:t>Самый главный рецепт </a:t>
            </a:r>
            <a:br>
              <a:rPr lang="ru-RU" sz="4000" dirty="0" smtClean="0">
                <a:solidFill>
                  <a:srgbClr val="C00000"/>
                </a:solidFill>
                <a:effectLst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</a:rPr>
              <a:t>душевного здоровья – </a:t>
            </a:r>
            <a:br>
              <a:rPr lang="ru-RU" sz="4000" dirty="0" smtClean="0">
                <a:solidFill>
                  <a:srgbClr val="C00000"/>
                </a:solidFill>
                <a:effectLst/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улыбка!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237682"/>
          </a:xfrm>
        </p:spPr>
        <p:txBody>
          <a:bodyPr>
            <a:normAutofit lnSpcReduction="10000"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ru-RU" sz="2800" b="1" i="1" dirty="0" smtClean="0">
                <a:solidFill>
                  <a:srgbClr val="822F1E"/>
                </a:solidFill>
              </a:rPr>
              <a:t>Улыбка поднимает настроение, даже если первоначально вызвана искусственно.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ru-RU" sz="2800" b="1" i="1" dirty="0" smtClean="0">
              <a:solidFill>
                <a:srgbClr val="822F1E"/>
              </a:solidFill>
            </a:endParaRP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ru-RU" sz="2800" b="1" i="1" dirty="0" smtClean="0">
                <a:solidFill>
                  <a:srgbClr val="822F1E"/>
                </a:solidFill>
              </a:rPr>
              <a:t>Улыбка располагает к нам окружающих, вызывает ответные положительные эмоции.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ru-RU" sz="2800" b="1" i="1" dirty="0" smtClean="0">
              <a:solidFill>
                <a:srgbClr val="822F1E"/>
              </a:solidFill>
            </a:endParaRP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ru-RU" sz="2800" b="1" i="1" dirty="0" smtClean="0">
                <a:solidFill>
                  <a:srgbClr val="822F1E"/>
                </a:solidFill>
              </a:rPr>
              <a:t>Улыбка подтягивает мышцы лица, позволяет выглядеть молодо и мило.</a:t>
            </a:r>
          </a:p>
          <a:p>
            <a:endParaRPr lang="ru-RU" dirty="0"/>
          </a:p>
        </p:txBody>
      </p:sp>
      <p:pic>
        <p:nvPicPr>
          <p:cNvPr id="6146" name="Picture 2" descr="C:\Users\Натали\AppData\Local\Microsoft\Windows\Temporary Internet Files\Content.IE5\WPDSNRN3\MC9004379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40" y="2357430"/>
            <a:ext cx="1428760" cy="1071570"/>
          </a:xfrm>
          <a:prstGeom prst="rect">
            <a:avLst/>
          </a:prstGeom>
          <a:noFill/>
        </p:spPr>
      </p:pic>
      <p:pic>
        <p:nvPicPr>
          <p:cNvPr id="1027" name="Picture 3" descr="C:\Users\Натали\AppData\Local\Microsoft\Windows\Temporary Internet Files\Content.IE5\HSC66QR8\MC90042810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572140"/>
            <a:ext cx="1235071" cy="1050943"/>
          </a:xfrm>
          <a:prstGeom prst="rect">
            <a:avLst/>
          </a:prstGeom>
          <a:noFill/>
        </p:spPr>
      </p:pic>
      <p:pic>
        <p:nvPicPr>
          <p:cNvPr id="1028" name="Picture 4" descr="C:\Users\Натали\AppData\Local\Microsoft\Windows\Temporary Internet Files\Content.IE5\IFRRH281\MC9004281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3786190"/>
            <a:ext cx="1301746" cy="1428760"/>
          </a:xfrm>
          <a:prstGeom prst="rect">
            <a:avLst/>
          </a:prstGeom>
          <a:noFill/>
        </p:spPr>
      </p:pic>
      <p:pic>
        <p:nvPicPr>
          <p:cNvPr id="1030" name="Picture 6" descr="C:\Users\Натали\AppData\Local\Microsoft\Windows\Temporary Internet Files\Content.IE5\IFRRH281\MC90043572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85728"/>
            <a:ext cx="292895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9177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Решение педагогического совета.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5560"/>
          </a:xfrm>
        </p:spPr>
        <p:txBody>
          <a:bodyPr>
            <a:normAutofit fontScale="92500"/>
          </a:bodyPr>
          <a:lstStyle/>
          <a:p>
            <a:pPr lvl="0" algn="just">
              <a:buFont typeface="+mj-lt"/>
              <a:buAutoNum type="arabicPeriod"/>
            </a:pPr>
            <a:r>
              <a:rPr lang="ru-RU" sz="1900" b="1" i="1" dirty="0" smtClean="0">
                <a:solidFill>
                  <a:schemeClr val="bg1"/>
                </a:solidFill>
              </a:rPr>
              <a:t>продолжить работу по приведению условий обучения и проживания детей в полное соответствие с санитарными нормами и правилами,</a:t>
            </a:r>
          </a:p>
          <a:p>
            <a:pPr lvl="0" algn="just">
              <a:buFont typeface="+mj-lt"/>
              <a:buAutoNum type="arabicPeriod"/>
            </a:pPr>
            <a:r>
              <a:rPr lang="ru-RU" sz="1900" b="1" i="1" dirty="0" smtClean="0">
                <a:solidFill>
                  <a:schemeClr val="bg1"/>
                </a:solidFill>
              </a:rPr>
              <a:t>заместителям директора по УВР ежемесячно контролировать соблюдение </a:t>
            </a:r>
            <a:r>
              <a:rPr lang="ru-RU" sz="1900" b="1" i="1" dirty="0" err="1" smtClean="0">
                <a:solidFill>
                  <a:schemeClr val="bg1"/>
                </a:solidFill>
              </a:rPr>
              <a:t>СанПиНов</a:t>
            </a:r>
            <a:r>
              <a:rPr lang="ru-RU" sz="1900" b="1" i="1" dirty="0" smtClean="0">
                <a:solidFill>
                  <a:schemeClr val="bg1"/>
                </a:solidFill>
              </a:rPr>
              <a:t> в учебных кабинетах, спальных и игровых комнатах,</a:t>
            </a:r>
          </a:p>
          <a:p>
            <a:pPr lvl="0" algn="just">
              <a:buFont typeface="+mj-lt"/>
              <a:buAutoNum type="arabicPeriod"/>
            </a:pPr>
            <a:r>
              <a:rPr lang="ru-RU" sz="1900" b="1" i="1" dirty="0" smtClean="0">
                <a:solidFill>
                  <a:schemeClr val="bg1"/>
                </a:solidFill>
              </a:rPr>
              <a:t>заместителям директора по УВР разработать Положение  «О проведении Недели Здоровья» (срок май-август), </a:t>
            </a:r>
          </a:p>
          <a:p>
            <a:pPr lvl="0" algn="just">
              <a:buFont typeface="+mj-lt"/>
              <a:buAutoNum type="arabicPeriod"/>
            </a:pPr>
            <a:r>
              <a:rPr lang="ru-RU" sz="1900" b="1" i="1" dirty="0" smtClean="0">
                <a:solidFill>
                  <a:schemeClr val="bg1"/>
                </a:solidFill>
              </a:rPr>
              <a:t>классным </a:t>
            </a:r>
            <a:r>
              <a:rPr lang="ru-RU" sz="1900" b="1" i="1" dirty="0" smtClean="0">
                <a:solidFill>
                  <a:schemeClr val="bg1"/>
                </a:solidFill>
              </a:rPr>
              <a:t>руководителям, воспитателям </a:t>
            </a:r>
            <a:r>
              <a:rPr lang="ru-RU" sz="1900" b="1" i="1" dirty="0" smtClean="0">
                <a:solidFill>
                  <a:schemeClr val="bg1"/>
                </a:solidFill>
              </a:rPr>
              <a:t>продолжить работу по проведению </a:t>
            </a:r>
            <a:r>
              <a:rPr lang="ru-RU" sz="1900" b="1" i="1" dirty="0" smtClean="0">
                <a:solidFill>
                  <a:schemeClr val="bg1"/>
                </a:solidFill>
              </a:rPr>
              <a:t>классных часов, коррекционных часов </a:t>
            </a:r>
            <a:r>
              <a:rPr lang="ru-RU" sz="1900" b="1" i="1" dirty="0" smtClean="0">
                <a:solidFill>
                  <a:schemeClr val="bg1"/>
                </a:solidFill>
              </a:rPr>
              <a:t>по теме «</a:t>
            </a:r>
            <a:r>
              <a:rPr lang="ru-RU" sz="1900" b="1" i="1" dirty="0" smtClean="0">
                <a:solidFill>
                  <a:schemeClr val="bg1"/>
                </a:solidFill>
              </a:rPr>
              <a:t>Здоровый образ жизни» </a:t>
            </a:r>
            <a:r>
              <a:rPr lang="ru-RU" sz="1900" b="1" i="1" dirty="0" smtClean="0">
                <a:solidFill>
                  <a:schemeClr val="bg1"/>
                </a:solidFill>
              </a:rPr>
              <a:t>с записью в журналы, планы,</a:t>
            </a:r>
          </a:p>
          <a:p>
            <a:pPr algn="just">
              <a:buFont typeface="+mj-lt"/>
              <a:buAutoNum type="arabicPeriod"/>
            </a:pPr>
            <a:r>
              <a:rPr lang="ru-RU" sz="1900" b="1" i="1" dirty="0" smtClean="0">
                <a:solidFill>
                  <a:schemeClr val="bg1"/>
                </a:solidFill>
              </a:rPr>
              <a:t>педагогам школы на МО изучить памятки «Анализ </a:t>
            </a:r>
            <a:r>
              <a:rPr lang="ru-RU" sz="1900" b="1" i="1" dirty="0" smtClean="0">
                <a:solidFill>
                  <a:schemeClr val="bg1"/>
                </a:solidFill>
              </a:rPr>
              <a:t>урока, внеурочного занятия с позиций </a:t>
            </a:r>
            <a:r>
              <a:rPr lang="ru-RU" sz="1900" b="1" i="1" dirty="0" err="1" smtClean="0">
                <a:solidFill>
                  <a:schemeClr val="bg1"/>
                </a:solidFill>
              </a:rPr>
              <a:t>здоровьесбережения</a:t>
            </a:r>
            <a:r>
              <a:rPr lang="ru-RU" sz="1900" b="1" i="1" dirty="0" smtClean="0">
                <a:solidFill>
                  <a:schemeClr val="bg1"/>
                </a:solidFill>
              </a:rPr>
              <a:t>» </a:t>
            </a:r>
            <a:r>
              <a:rPr lang="ru-RU" sz="1900" b="1" i="1" dirty="0" smtClean="0">
                <a:solidFill>
                  <a:schemeClr val="bg1"/>
                </a:solidFill>
              </a:rPr>
              <a:t>(срок – сентябрь 2013г.),</a:t>
            </a:r>
          </a:p>
          <a:p>
            <a:pPr algn="just">
              <a:buFont typeface="+mj-lt"/>
              <a:buAutoNum type="arabicPeriod"/>
            </a:pPr>
            <a:r>
              <a:rPr lang="ru-RU" sz="1900" b="1" i="1" dirty="0" smtClean="0">
                <a:solidFill>
                  <a:schemeClr val="bg1"/>
                </a:solidFill>
              </a:rPr>
              <a:t>педагогам проводить уроки, внеурочные занятия с учётом разработанных требований,</a:t>
            </a:r>
          </a:p>
          <a:p>
            <a:pPr lvl="0" algn="just">
              <a:buFont typeface="+mj-lt"/>
              <a:buAutoNum type="arabicPeriod"/>
            </a:pPr>
            <a:r>
              <a:rPr lang="ru-RU" sz="1900" b="1" i="1" dirty="0" smtClean="0">
                <a:solidFill>
                  <a:schemeClr val="bg1"/>
                </a:solidFill>
              </a:rPr>
              <a:t>при посещении уроков, внеурочных занятий, наряду с традиционным анализом, проводить анализ с позиций здоровьесбережения,</a:t>
            </a:r>
          </a:p>
          <a:p>
            <a:pPr lvl="0" algn="just">
              <a:buFont typeface="+mj-lt"/>
              <a:buAutoNum type="arabicPeriod"/>
            </a:pPr>
            <a:r>
              <a:rPr lang="ru-RU" sz="1900" b="1" i="1" dirty="0" smtClean="0">
                <a:solidFill>
                  <a:schemeClr val="bg1"/>
                </a:solidFill>
              </a:rPr>
              <a:t>на </a:t>
            </a:r>
            <a:r>
              <a:rPr lang="ru-RU" sz="1900" b="1" i="1" dirty="0" smtClean="0">
                <a:solidFill>
                  <a:schemeClr val="bg1"/>
                </a:solidFill>
              </a:rPr>
              <a:t>методических советах учителей </a:t>
            </a:r>
            <a:r>
              <a:rPr lang="ru-RU" sz="1900" b="1" i="1" dirty="0" smtClean="0">
                <a:solidFill>
                  <a:schemeClr val="bg1"/>
                </a:solidFill>
              </a:rPr>
              <a:t>провести тематические семинары «Тренажёры для глаз своими руками» с целью изготовления тренажёров для каждого класса (срок сентябрь – ноябрь 2013г.)</a:t>
            </a:r>
          </a:p>
          <a:p>
            <a:pPr algn="just"/>
            <a:endParaRPr lang="ru-RU" sz="2000" dirty="0" smtClean="0"/>
          </a:p>
          <a:p>
            <a:pPr lvl="0" algn="just"/>
            <a:endParaRPr lang="ru-RU" sz="2000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Walls.com-56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642918"/>
            <a:ext cx="72152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Здоровьесберегающая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организация </a:t>
            </a:r>
            <a:b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воспитательного процесса»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4929198"/>
            <a:ext cx="6000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«</a:t>
            </a:r>
            <a:r>
              <a:rPr lang="ru-RU" sz="3200" b="1" i="1" dirty="0" smtClean="0">
                <a:solidFill>
                  <a:srgbClr val="7030A0"/>
                </a:solidFill>
              </a:rPr>
              <a:t>Здоровье не всё, 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но всё без здоровья – ничто!» </a:t>
            </a:r>
            <a:r>
              <a:rPr lang="ru-RU" sz="3200" b="1" dirty="0" smtClean="0">
                <a:solidFill>
                  <a:srgbClr val="7030A0"/>
                </a:solidFill>
              </a:rPr>
              <a:t>Сократ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48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20002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Что является 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наиболее значимым для </a:t>
            </a:r>
            <a:r>
              <a:rPr lang="ru-RU" sz="4400" dirty="0" smtClean="0">
                <a:solidFill>
                  <a:srgbClr val="FFFF00"/>
                </a:solidFill>
              </a:rPr>
              <a:t>В</a:t>
            </a:r>
            <a:r>
              <a:rPr lang="ru-RU" sz="4000" dirty="0" smtClean="0">
                <a:solidFill>
                  <a:srgbClr val="FFFF00"/>
                </a:solidFill>
              </a:rPr>
              <a:t>ас 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из предложенного списка?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00438"/>
            <a:ext cx="5500726" cy="27146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14282" y="2214554"/>
            <a:ext cx="8072494" cy="4357718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Деньги.</a:t>
            </a:r>
            <a:endParaRPr lang="ru-RU" sz="36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Здоровье.</a:t>
            </a:r>
            <a:endParaRPr lang="ru-RU" sz="36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Положительные отметки учеников.</a:t>
            </a:r>
            <a:endParaRPr lang="ru-RU" sz="36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Хорошее поведение воспитанников.</a:t>
            </a:r>
            <a:endParaRPr lang="ru-RU" sz="36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357165"/>
            <a:ext cx="67151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Натали\AppData\Local\Microsoft\Windows\Temporary Internet Files\Content.IE5\HSC66QR8\MC9004298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902200"/>
            <a:ext cx="1600200" cy="1955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48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78581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абличка 4"/>
          <p:cNvSpPr/>
          <p:nvPr/>
        </p:nvSpPr>
        <p:spPr>
          <a:xfrm>
            <a:off x="785786" y="428604"/>
            <a:ext cx="8001056" cy="2500330"/>
          </a:xfrm>
          <a:prstGeom prst="plaqu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FFFF00"/>
                </a:solidFill>
              </a:rPr>
              <a:t>ЗДОРОВЬЕ</a:t>
            </a:r>
            <a:endParaRPr lang="ru-RU" sz="9600" b="1" i="1" dirty="0">
              <a:solidFill>
                <a:srgbClr val="FFFF00"/>
              </a:solidFill>
            </a:endParaRPr>
          </a:p>
        </p:txBody>
      </p:sp>
      <p:pic>
        <p:nvPicPr>
          <p:cNvPr id="1025" name="Picture 1" descr="C:\Users\Натали\AppData\Local\Microsoft\Windows\Temporary Internet Files\Content.IE5\IFRRH281\MC9004380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1863725" cy="12668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4282" y="3500438"/>
            <a:ext cx="85011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 законе РФ “Об образовании” (ст. 51) сказано: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“Образовательное учреждение создает условия,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гарантирующие охрану и укрепление здоровья обучающихся”.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-56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8229600" cy="3143272"/>
          </a:xfrm>
        </p:spPr>
        <p:txBody>
          <a:bodyPr>
            <a:noAutofit/>
          </a:bodyPr>
          <a:lstStyle/>
          <a:p>
            <a:pPr algn="l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Здоровьесберегающая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организация 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учебно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– воспитательного процесса»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5429288" cy="50006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ТЕМА ПЕДАГОГИЧЕСКОГО СОВЕТА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4786322"/>
            <a:ext cx="7858180" cy="192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i="1" dirty="0" smtClean="0">
                <a:solidFill>
                  <a:srgbClr val="7030A0"/>
                </a:solidFill>
              </a:rPr>
              <a:t>«Здоровье не всё, 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но всё без здоровья – ничто!» </a:t>
            </a:r>
            <a:r>
              <a:rPr lang="ru-RU" sz="4000" b="1" dirty="0" smtClean="0">
                <a:solidFill>
                  <a:srgbClr val="7030A0"/>
                </a:solidFill>
              </a:rPr>
              <a:t>Сократ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-565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229600" cy="142876"/>
          </a:xfrm>
        </p:spPr>
        <p:txBody>
          <a:bodyPr>
            <a:noAutofit/>
          </a:bodyPr>
          <a:lstStyle/>
          <a:p>
            <a:pPr algn="l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66"/>
            <a:ext cx="9144000" cy="6143668"/>
          </a:xfrm>
        </p:spPr>
        <p:txBody>
          <a:bodyPr>
            <a:noAutofit/>
          </a:bodyPr>
          <a:lstStyle/>
          <a:p>
            <a:pPr algn="just"/>
            <a:r>
              <a:rPr lang="ru-RU" b="1" i="1" u="sng" dirty="0" smtClean="0">
                <a:solidFill>
                  <a:srgbClr val="7030A0"/>
                </a:solidFill>
              </a:rPr>
              <a:t>Цель  педагогического совета:</a:t>
            </a:r>
            <a:endParaRPr lang="ru-RU" b="1" dirty="0" smtClean="0">
              <a:solidFill>
                <a:srgbClr val="7030A0"/>
              </a:solidFill>
            </a:endParaRPr>
          </a:p>
          <a:p>
            <a:pPr lvl="0" algn="just"/>
            <a:r>
              <a:rPr lang="ru-RU" b="1" i="1" dirty="0" smtClean="0">
                <a:solidFill>
                  <a:schemeClr val="bg1"/>
                </a:solidFill>
              </a:rPr>
              <a:t>-совершенствование работы школы по сохранению и укреплению здоровья участников учебно-воспитательного процесса.</a:t>
            </a:r>
          </a:p>
          <a:p>
            <a:pPr lvl="0" algn="just"/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i="1" u="sng" dirty="0" smtClean="0">
                <a:solidFill>
                  <a:srgbClr val="7030A0"/>
                </a:solidFill>
              </a:rPr>
              <a:t>Задачи педагогического совета:</a:t>
            </a:r>
            <a:endParaRPr lang="ru-RU" b="1" dirty="0" smtClean="0">
              <a:solidFill>
                <a:srgbClr val="7030A0"/>
              </a:solidFill>
            </a:endParaRPr>
          </a:p>
          <a:p>
            <a:pPr lvl="0" algn="just"/>
            <a:r>
              <a:rPr lang="ru-RU" b="1" i="1" dirty="0" smtClean="0">
                <a:solidFill>
                  <a:schemeClr val="bg1"/>
                </a:solidFill>
              </a:rPr>
              <a:t>-ознакомление  с практическими рекомендациями для  </a:t>
            </a:r>
            <a:r>
              <a:rPr lang="ru-RU" b="1" i="1" dirty="0" err="1" smtClean="0">
                <a:solidFill>
                  <a:schemeClr val="bg1"/>
                </a:solidFill>
              </a:rPr>
              <a:t>здоровьесберегающей</a:t>
            </a:r>
            <a:r>
              <a:rPr lang="ru-RU" b="1" i="1" dirty="0" smtClean="0">
                <a:solidFill>
                  <a:schemeClr val="bg1"/>
                </a:solidFill>
              </a:rPr>
              <a:t> организации </a:t>
            </a:r>
            <a:r>
              <a:rPr lang="ru-RU" b="1" i="1" dirty="0" err="1" smtClean="0">
                <a:solidFill>
                  <a:schemeClr val="bg1"/>
                </a:solidFill>
              </a:rPr>
              <a:t>учебно</a:t>
            </a:r>
            <a:r>
              <a:rPr lang="ru-RU" b="1" i="1" dirty="0" smtClean="0">
                <a:solidFill>
                  <a:schemeClr val="bg1"/>
                </a:solidFill>
              </a:rPr>
              <a:t> – воспитательного процесса,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bg1"/>
                </a:solidFill>
              </a:rPr>
              <a:t>-анализ деятельности коллектива школы по развитию здорового образа жизни и укрепления здоровья учащихся, определение путей и способов совершенствования работы в данном направлении.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46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6857999"/>
          </a:xfr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928662" y="214290"/>
            <a:ext cx="8215338" cy="114300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Купить здоровье нельзя, его можно только заработать собственными постоянными усилиями… Чумаков Б. Н.</a:t>
            </a:r>
            <a:endParaRPr lang="ru-RU" sz="32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257676" cy="45005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   </a:t>
            </a:r>
            <a:r>
              <a:rPr lang="ru-RU" sz="3200" b="1" dirty="0" smtClean="0">
                <a:solidFill>
                  <a:schemeClr val="bg1"/>
                </a:solidFill>
              </a:rPr>
              <a:t>Для того, чтобы </a:t>
            </a:r>
            <a:r>
              <a:rPr lang="ru-RU" sz="3200" b="1" u="sng" dirty="0" smtClean="0">
                <a:solidFill>
                  <a:schemeClr val="bg1"/>
                </a:solidFill>
              </a:rPr>
              <a:t>сохранить и укрепить здоровье </a:t>
            </a:r>
            <a:r>
              <a:rPr lang="ru-RU" sz="3200" b="1" i="1" u="sng" dirty="0" smtClean="0">
                <a:solidFill>
                  <a:schemeClr val="bg1"/>
                </a:solidFill>
              </a:rPr>
              <a:t>ребёнка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   необходимо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   </a:t>
            </a:r>
            <a:r>
              <a:rPr lang="ru-RU" sz="3200" b="1" u="sng" dirty="0" smtClean="0">
                <a:solidFill>
                  <a:schemeClr val="bg1"/>
                </a:solidFill>
              </a:rPr>
              <a:t>объединить усилия </a:t>
            </a:r>
            <a:r>
              <a:rPr lang="ru-RU" sz="3200" b="1" i="1" u="sng" dirty="0" smtClean="0">
                <a:solidFill>
                  <a:schemeClr val="bg1"/>
                </a:solidFill>
              </a:rPr>
              <a:t>всех взрослых</a:t>
            </a:r>
            <a:r>
              <a:rPr lang="ru-RU" sz="3200" b="1" u="sng" dirty="0" smtClean="0">
                <a:solidFill>
                  <a:schemeClr val="bg1"/>
                </a:solidFill>
              </a:rPr>
              <a:t>, </a:t>
            </a:r>
            <a:r>
              <a:rPr lang="ru-RU" sz="3200" b="1" dirty="0" smtClean="0">
                <a:solidFill>
                  <a:schemeClr val="bg1"/>
                </a:solidFill>
              </a:rPr>
              <a:t>окружающих его!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C:\Users\Натали\AppData\Local\Microsoft\Windows\Temporary Internet Files\Content.IE5\PLA1ZZCB\MP90043064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4143404" cy="4929198"/>
          </a:xfrm>
          <a:prstGeom prst="rect">
            <a:avLst/>
          </a:prstGeom>
          <a:noFill/>
        </p:spPr>
      </p:pic>
      <p:pic>
        <p:nvPicPr>
          <p:cNvPr id="1031" name="Picture 7" descr="C:\Users\Натали\AppData\Local\Microsoft\Windows\Temporary Internet Files\Content.IE5\HSC66QR8\MM90035671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000372"/>
            <a:ext cx="1595442" cy="1714512"/>
          </a:xfrm>
          <a:prstGeom prst="rect">
            <a:avLst/>
          </a:prstGeom>
          <a:noFill/>
        </p:spPr>
      </p:pic>
      <p:pic>
        <p:nvPicPr>
          <p:cNvPr id="1032" name="Picture 8" descr="C:\Users\Натали\AppData\Local\Microsoft\Windows\Temporary Internet Files\Content.IE5\IFRRH281\MM900356784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500306"/>
            <a:ext cx="2000264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7145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коллектива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ГОУ ЛО «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Ефимовская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специальная (коррекционная) школа-интернат»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сохранению и укреплению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здоровья учащихся.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</a:rPr>
            </a:br>
            <a:endParaRPr lang="ru-RU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929090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Отчёт администрации школы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u="sng" dirty="0" smtClean="0">
                <a:solidFill>
                  <a:schemeClr val="bg1"/>
                </a:solidFill>
              </a:rPr>
              <a:t>Отчёт медицинских работников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u="sng" dirty="0" smtClean="0">
                <a:solidFill>
                  <a:schemeClr val="bg1"/>
                </a:solidFill>
              </a:rPr>
              <a:t>Отчёт психолога </a:t>
            </a:r>
          </a:p>
          <a:p>
            <a:pPr algn="just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 о своей деятельности по сохранению и укреплению здоровья учащихся.</a:t>
            </a:r>
          </a:p>
          <a:p>
            <a:pPr marL="548640" lvl="1" indent="-411480" algn="just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ru-RU" sz="2800" b="1" i="1" u="sng" dirty="0" smtClean="0">
                <a:solidFill>
                  <a:schemeClr val="bg1"/>
                </a:solidFill>
              </a:rPr>
              <a:t>Анализ уроков, внеурочных занятий</a:t>
            </a:r>
            <a:r>
              <a:rPr lang="ru-RU" sz="2800" b="1" i="1" dirty="0" smtClean="0">
                <a:solidFill>
                  <a:schemeClr val="bg1"/>
                </a:solidFill>
              </a:rPr>
              <a:t> с позиций здоровьесбережения </a:t>
            </a:r>
            <a:r>
              <a:rPr lang="ru-RU" sz="2800" b="1" i="1" u="sng" dirty="0" err="1" smtClean="0">
                <a:solidFill>
                  <a:schemeClr val="bg1"/>
                </a:solidFill>
              </a:rPr>
              <a:t>заучами</a:t>
            </a:r>
            <a:r>
              <a:rPr lang="ru-RU" sz="2800" b="1" i="1" u="sng" dirty="0" smtClean="0">
                <a:solidFill>
                  <a:schemeClr val="bg1"/>
                </a:solidFill>
              </a:rPr>
              <a:t> по УВР.</a:t>
            </a:r>
            <a:endParaRPr lang="ru-RU" sz="2800" i="1" u="sng" dirty="0" smtClean="0">
              <a:solidFill>
                <a:schemeClr val="bg1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2050" name="Picture 2" descr="C:\Users\Натали\AppData\Local\Microsoft\Windows\Temporary Internet Files\Content.IE5\PLA1ZZCB\MC9004404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6114" y="142852"/>
            <a:ext cx="1827886" cy="150601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317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154098"/>
          </a:xfrm>
        </p:spPr>
        <p:txBody>
          <a:bodyPr>
            <a:noAutofit/>
          </a:bodyPr>
          <a:lstStyle/>
          <a:p>
            <a:pPr algn="l"/>
            <a:r>
              <a:rPr lang="ru-RU" sz="3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 – фитонциды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  <a:effectLst/>
              </a:rPr>
              <a:t>уничтожают болезнетворные микробы.</a:t>
            </a:r>
            <a:endParaRPr lang="ru-RU" sz="3200" dirty="0">
              <a:solidFill>
                <a:srgbClr val="FFFF00"/>
              </a:solidFill>
              <a:effectLst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FFFF00"/>
                </a:solidFill>
              </a:rPr>
              <a:t>Каланхоэ</a:t>
            </a:r>
            <a:endParaRPr lang="ru-RU" b="1" i="1" dirty="0" smtClean="0">
              <a:solidFill>
                <a:srgbClr val="FFFF00"/>
              </a:solidFill>
            </a:endParaRPr>
          </a:p>
          <a:p>
            <a:r>
              <a:rPr lang="ru-RU" b="1" i="1" dirty="0" smtClean="0">
                <a:solidFill>
                  <a:srgbClr val="FFFF00"/>
                </a:solidFill>
              </a:rPr>
              <a:t>Бегонии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Плющ обыкновенный</a:t>
            </a:r>
          </a:p>
          <a:p>
            <a:r>
              <a:rPr lang="ru-RU" b="1" i="1" dirty="0" err="1" smtClean="0">
                <a:solidFill>
                  <a:srgbClr val="FFFF00"/>
                </a:solidFill>
              </a:rPr>
              <a:t>Пеперомия</a:t>
            </a:r>
            <a:r>
              <a:rPr lang="ru-RU" b="1" i="1" dirty="0" smtClean="0">
                <a:solidFill>
                  <a:srgbClr val="FFFF00"/>
                </a:solidFill>
              </a:rPr>
              <a:t> туполистая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Мирт</a:t>
            </a:r>
          </a:p>
          <a:p>
            <a:r>
              <a:rPr lang="ru-RU" b="1" i="1" dirty="0" err="1" smtClean="0">
                <a:solidFill>
                  <a:srgbClr val="FFFF00"/>
                </a:solidFill>
              </a:rPr>
              <a:t>Сансевьера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b="1" i="1" dirty="0" err="1" smtClean="0">
                <a:solidFill>
                  <a:srgbClr val="FFFF00"/>
                </a:solidFill>
              </a:rPr>
              <a:t>Акукуба</a:t>
            </a:r>
            <a:r>
              <a:rPr lang="ru-RU" b="1" i="1" dirty="0" smtClean="0">
                <a:solidFill>
                  <a:srgbClr val="FFFF00"/>
                </a:solidFill>
              </a:rPr>
              <a:t> японская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http://www.shop.vashsad.ua/i/shop/f10117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785926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flover.org.ua/prog/data/upimages/begonia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000240"/>
            <a:ext cx="2928958" cy="28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t3.gstatic.com/images?q=tbn:ANd9GcRXOpkQY5k8XrEF1qgP8PoroJ7zVHEGzJQvAeeWxgbimKia0NyH7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428868"/>
            <a:ext cx="23574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ecologiaplus.ru/wp-content/uploads/2010/11/%D0%9F%D0%B5%D0%BF%D0%B5%D1%80%D0%BE%D0%BC%D0%B8%D1%8F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786058"/>
            <a:ext cx="2886083" cy="27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t1.gstatic.com/images?q=tbn:ANd9GcRER_hj1ImUwzEeWuvyBn4nFPesv2hgXcDdjpRLwO1WMyYQCTlU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143248"/>
            <a:ext cx="28575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t0.gstatic.com/images?q=tbn:ANd9GcSoWwjt8didanE2GN_cMjFk8Rr_Nn3Maze79duvBLIiG3exLwXJ3A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643314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greeninfo.ru/img/Portal/sArticle/foto/189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3786190"/>
            <a:ext cx="23574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715140" y="0"/>
            <a:ext cx="242886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62AE7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Полезные советы.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62AE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Натали\AppData\Local\Microsoft\Windows\Temporary Internet Files\Content.IE5\WPDSNRN3\MC900428117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428604"/>
            <a:ext cx="1500216" cy="1214422"/>
          </a:xfrm>
          <a:prstGeom prst="rect">
            <a:avLst/>
          </a:prstGeom>
          <a:noFill/>
        </p:spPr>
      </p:pic>
      <p:pic>
        <p:nvPicPr>
          <p:cNvPr id="2052" name="Picture 4" descr="C:\Users\Натали\AppData\Local\Microsoft\Windows\Temporary Internet Files\Content.IE5\WPDSNRN3\MC90044043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000636"/>
            <a:ext cx="1428728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30128-1440x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http://gallery.forum-grad.ru/files/6/6/6/8/9/massazhny_j_kovrik_svoimi_rukami_04_thum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29190" y="2928934"/>
            <a:ext cx="350046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5972188" cy="2000264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dirty="0" smtClean="0">
                <a:solidFill>
                  <a:srgbClr val="822F1E"/>
                </a:solidFill>
                <a:effectLst/>
              </a:rPr>
              <a:t>Тренажёр для стоп –</a:t>
            </a:r>
            <a:br>
              <a:rPr lang="ru-RU" sz="5300" dirty="0" smtClean="0">
                <a:solidFill>
                  <a:srgbClr val="822F1E"/>
                </a:solidFill>
                <a:effectLst/>
              </a:rPr>
            </a:br>
            <a:r>
              <a:rPr lang="ru-RU" sz="5300" dirty="0" smtClean="0">
                <a:solidFill>
                  <a:srgbClr val="822F1E"/>
                </a:solidFill>
                <a:effectLst/>
              </a:rPr>
              <a:t> массажный коврик.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3.bp.blogspot.com/_zxJlHKmiya8/TJzXCtp-mOI/AAAAAAAAAGc/4wtjxeEPUWw/s1600/Massazhnij_kovrik_4_600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3116"/>
            <a:ext cx="43577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 descr="C:\Users\Натали\AppData\Local\Microsoft\Windows\Temporary Internet Files\Content.IE5\IFRRH281\MC90042983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57166"/>
            <a:ext cx="2389191" cy="121444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286512" y="0"/>
            <a:ext cx="2857488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8288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62AE7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Полезные советы.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62AE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554</TotalTime>
  <Words>460</Words>
  <Application>Microsoft Office PowerPoint</Application>
  <PresentationFormat>Экран (4:3)</PresentationFormat>
  <Paragraphs>72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Что является  наиболее значимым для Вас  из предложенного списка?</vt:lpstr>
      <vt:lpstr>Слайд 3</vt:lpstr>
      <vt:lpstr>«Здоровьесберегающая организация  учебно – воспитательного процесса»</vt:lpstr>
      <vt:lpstr>Слайд 5</vt:lpstr>
      <vt:lpstr>Купить здоровье нельзя, его можно только заработать собственными постоянными усилиями… Чумаков Б. Н.</vt:lpstr>
      <vt:lpstr>Работа коллектива  ГОУ ЛО «Ефимовская специальная (коррекционная) школа-интернат» по сохранению и укреплению  здоровья учащихся.   </vt:lpstr>
      <vt:lpstr>Цветы – фитонциды уничтожают болезнетворные микробы.</vt:lpstr>
      <vt:lpstr>Тренажёр для стоп –  массажный коврик. </vt:lpstr>
      <vt:lpstr>Цветотерапия.</vt:lpstr>
      <vt:lpstr>Таблицы и схемы  рекомендуется выполнять  в следующей  последовательности:</vt:lpstr>
      <vt:lpstr>Офтальмотренажёр,           схема зрительно-двигательных проекций  «8-ка В. Базарного».</vt:lpstr>
      <vt:lpstr>Самый главный рецепт  душевного здоровья –  это улыбка!  </vt:lpstr>
      <vt:lpstr>Решение педагогического совета.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XTreme.ws</cp:lastModifiedBy>
  <cp:revision>59</cp:revision>
  <dcterms:created xsi:type="dcterms:W3CDTF">2013-03-11T19:55:56Z</dcterms:created>
  <dcterms:modified xsi:type="dcterms:W3CDTF">2013-07-09T20:23:20Z</dcterms:modified>
</cp:coreProperties>
</file>