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5" r:id="rId7"/>
    <p:sldId id="262" r:id="rId8"/>
    <p:sldId id="268" r:id="rId9"/>
    <p:sldId id="269" r:id="rId10"/>
    <p:sldId id="260" r:id="rId11"/>
    <p:sldId id="266" r:id="rId12"/>
    <p:sldId id="267" r:id="rId13"/>
    <p:sldId id="26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603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95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image" Target="../media/image2.png"/><Relationship Id="rId1" Type="http://schemas.openxmlformats.org/officeDocument/2006/relationships/slide" Target="../slides/slide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004CB6-6FDA-4540-AE7F-8CE256D7F46F}" type="doc">
      <dgm:prSet loTypeId="urn:microsoft.com/office/officeart/2005/8/layout/b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532B1E9-925B-4DA4-8F3D-8E0E3AC44251}">
      <dgm:prSet phldrT="[Текст]" custT="1"/>
      <dgm:spPr/>
      <dgm:t>
        <a:bodyPr/>
        <a:lstStyle/>
        <a:p>
          <a:r>
            <a:rPr lang="ru-RU" sz="2400" dirty="0" smtClean="0">
              <a:hlinkClick xmlns:r="http://schemas.openxmlformats.org/officeDocument/2006/relationships" r:id="rId1" action="ppaction://hlinksldjump"/>
            </a:rPr>
            <a:t>Фортунатов Ф.Ф.</a:t>
          </a:r>
          <a:endParaRPr lang="ru-RU" sz="2400" dirty="0"/>
        </a:p>
      </dgm:t>
    </dgm:pt>
    <dgm:pt modelId="{092B4A84-DA2E-4611-807D-F1B35EDEE4D5}" type="parTrans" cxnId="{3ACE024C-BD01-45CA-BA00-5FBF296BD150}">
      <dgm:prSet/>
      <dgm:spPr/>
      <dgm:t>
        <a:bodyPr/>
        <a:lstStyle/>
        <a:p>
          <a:endParaRPr lang="ru-RU"/>
        </a:p>
      </dgm:t>
    </dgm:pt>
    <dgm:pt modelId="{4FA500FC-6002-4BC2-8D35-AD83EA7BFEF1}" type="sibTrans" cxnId="{3ACE024C-BD01-45CA-BA00-5FBF296BD150}">
      <dgm:prSet/>
      <dgm:spPr/>
      <dgm:t>
        <a:bodyPr/>
        <a:lstStyle/>
        <a:p>
          <a:endParaRPr lang="ru-RU"/>
        </a:p>
      </dgm:t>
    </dgm:pt>
    <dgm:pt modelId="{CE171460-2AFE-4B26-94BC-6F0FCB55422E}">
      <dgm:prSet phldrT="[Текст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ru-RU" sz="2800" b="1" dirty="0" smtClean="0"/>
            <a:t>Московская</a:t>
          </a:r>
          <a:endParaRPr lang="ru-RU" sz="2800" b="1" dirty="0"/>
        </a:p>
      </dgm:t>
    </dgm:pt>
    <dgm:pt modelId="{272E9AFA-68A1-4B16-8AF5-E2D981F67ED8}" type="parTrans" cxnId="{B5E43FC2-DE1E-415A-9D88-2650E59D6DCA}">
      <dgm:prSet/>
      <dgm:spPr/>
      <dgm:t>
        <a:bodyPr/>
        <a:lstStyle/>
        <a:p>
          <a:endParaRPr lang="ru-RU"/>
        </a:p>
      </dgm:t>
    </dgm:pt>
    <dgm:pt modelId="{A6C98A91-FB86-430F-ACF6-479BB0820C90}" type="sibTrans" cxnId="{B5E43FC2-DE1E-415A-9D88-2650E59D6DCA}">
      <dgm:prSet/>
      <dgm:spPr/>
      <dgm:t>
        <a:bodyPr/>
        <a:lstStyle/>
        <a:p>
          <a:endParaRPr lang="ru-RU"/>
        </a:p>
      </dgm:t>
    </dgm:pt>
    <dgm:pt modelId="{E7616208-BB89-4903-A62B-B8A5E57DD21A}">
      <dgm:prSet phldrT="[Текст]" custT="1"/>
      <dgm:spPr/>
      <dgm:t>
        <a:bodyPr/>
        <a:lstStyle/>
        <a:p>
          <a:r>
            <a:rPr lang="ru-RU" sz="2400" dirty="0" smtClean="0">
              <a:hlinkClick xmlns:r="http://schemas.openxmlformats.org/officeDocument/2006/relationships" r:id="rId3" action="ppaction://hlinksldjump"/>
            </a:rPr>
            <a:t>Бодуэн де </a:t>
          </a:r>
          <a:r>
            <a:rPr lang="ru-RU" sz="2400" dirty="0" err="1" smtClean="0">
              <a:hlinkClick xmlns:r="http://schemas.openxmlformats.org/officeDocument/2006/relationships" r:id="rId3" action="ppaction://hlinksldjump"/>
            </a:rPr>
            <a:t>Куртене</a:t>
          </a:r>
          <a:r>
            <a:rPr lang="ru-RU" sz="2400" dirty="0" smtClean="0">
              <a:hlinkClick xmlns:r="http://schemas.openxmlformats.org/officeDocument/2006/relationships" r:id="rId3" action="ppaction://hlinksldjump"/>
            </a:rPr>
            <a:t> И.А.</a:t>
          </a:r>
          <a:endParaRPr lang="ru-RU" sz="2400" dirty="0"/>
        </a:p>
      </dgm:t>
    </dgm:pt>
    <dgm:pt modelId="{FDC8A1E3-F23E-459A-B780-727810996717}" type="parTrans" cxnId="{5CAEBD7C-E1A3-4CC7-9FC2-0FF920455C4B}">
      <dgm:prSet/>
      <dgm:spPr/>
      <dgm:t>
        <a:bodyPr/>
        <a:lstStyle/>
        <a:p>
          <a:endParaRPr lang="ru-RU"/>
        </a:p>
      </dgm:t>
    </dgm:pt>
    <dgm:pt modelId="{CD93998A-A6D9-4AB5-955E-A8A5129657D5}" type="sibTrans" cxnId="{5CAEBD7C-E1A3-4CC7-9FC2-0FF920455C4B}">
      <dgm:prSet/>
      <dgm:spPr/>
      <dgm:t>
        <a:bodyPr/>
        <a:lstStyle/>
        <a:p>
          <a:endParaRPr lang="ru-RU"/>
        </a:p>
      </dgm:t>
    </dgm:pt>
    <dgm:pt modelId="{65EC4545-11C6-40B2-8B55-CE37FF8F6543}">
      <dgm:prSet phldrT="[Текст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ru-RU" sz="2800" b="1" dirty="0" smtClean="0"/>
            <a:t>Казанская</a:t>
          </a:r>
          <a:endParaRPr lang="ru-RU" sz="2800" b="1" dirty="0"/>
        </a:p>
      </dgm:t>
    </dgm:pt>
    <dgm:pt modelId="{C8F81C56-D90E-4CF1-9C63-DE0EB89E4FED}" type="sibTrans" cxnId="{49EC7271-B491-48D9-9C5B-D4FD5C06C699}">
      <dgm:prSet/>
      <dgm:spPr/>
      <dgm:t>
        <a:bodyPr/>
        <a:lstStyle/>
        <a:p>
          <a:endParaRPr lang="ru-RU"/>
        </a:p>
      </dgm:t>
    </dgm:pt>
    <dgm:pt modelId="{EDCAA1D7-1600-450E-90D7-3031F934A93C}" type="parTrans" cxnId="{49EC7271-B491-48D9-9C5B-D4FD5C06C699}">
      <dgm:prSet/>
      <dgm:spPr/>
      <dgm:t>
        <a:bodyPr/>
        <a:lstStyle/>
        <a:p>
          <a:endParaRPr lang="ru-RU"/>
        </a:p>
      </dgm:t>
    </dgm:pt>
    <dgm:pt modelId="{7FC18512-BA38-4749-99C6-5D4EFDBE0742}" type="pres">
      <dgm:prSet presAssocID="{A8004CB6-6FDA-4540-AE7F-8CE256D7F46F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B74D1D-8066-4FCB-BA93-6B996D189381}" type="pres">
      <dgm:prSet presAssocID="{8532B1E9-925B-4DA4-8F3D-8E0E3AC44251}" presName="compNode" presStyleCnt="0"/>
      <dgm:spPr/>
    </dgm:pt>
    <dgm:pt modelId="{17E27076-A4E9-4307-B87B-2FFB2B1E19DC}" type="pres">
      <dgm:prSet presAssocID="{8532B1E9-925B-4DA4-8F3D-8E0E3AC44251}" presName="childRec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93685C-4DEE-41D7-85EA-DC9CAD96F6DE}" type="pres">
      <dgm:prSet presAssocID="{8532B1E9-925B-4DA4-8F3D-8E0E3AC4425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947E7E-98E6-4E62-8137-6D60B69D82CD}" type="pres">
      <dgm:prSet presAssocID="{8532B1E9-925B-4DA4-8F3D-8E0E3AC44251}" presName="parentRect" presStyleLbl="alignNode1" presStyleIdx="0" presStyleCnt="2"/>
      <dgm:spPr/>
      <dgm:t>
        <a:bodyPr/>
        <a:lstStyle/>
        <a:p>
          <a:endParaRPr lang="ru-RU"/>
        </a:p>
      </dgm:t>
    </dgm:pt>
    <dgm:pt modelId="{6BBA0F6C-CAEC-4E53-B545-C72D83EEC1CD}" type="pres">
      <dgm:prSet presAssocID="{8532B1E9-925B-4DA4-8F3D-8E0E3AC44251}" presName="adorn" presStyleLbl="fgAccFollowNode1" presStyleIdx="0" presStyleCnt="2"/>
      <dgm:spPr>
        <a:blipFill rotWithShape="0">
          <a:blip xmlns:r="http://schemas.openxmlformats.org/officeDocument/2006/relationships" r:embed="rId5"/>
          <a:stretch>
            <a:fillRect/>
          </a:stretch>
        </a:blipFill>
        <a:ln w="76200">
          <a:solidFill>
            <a:schemeClr val="bg1"/>
          </a:solidFill>
        </a:ln>
      </dgm:spPr>
    </dgm:pt>
    <dgm:pt modelId="{16B20576-51DE-442D-A48F-E15B5046285E}" type="pres">
      <dgm:prSet presAssocID="{4FA500FC-6002-4BC2-8D35-AD83EA7BFEF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322DC30-AEF0-4A44-9DD7-9843F6F050BD}" type="pres">
      <dgm:prSet presAssocID="{E7616208-BB89-4903-A62B-B8A5E57DD21A}" presName="compNode" presStyleCnt="0"/>
      <dgm:spPr/>
    </dgm:pt>
    <dgm:pt modelId="{6BC60807-C2B4-4440-B9EA-02DA10DDB633}" type="pres">
      <dgm:prSet presAssocID="{E7616208-BB89-4903-A62B-B8A5E57DD21A}" presName="childRect" presStyleLbl="bgAcc1" presStyleIdx="1" presStyleCnt="2" custLinFactNeighborX="-392" custLinFactNeighborY="1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7EDF33-98FA-4118-8B0B-9ED7CC200EB2}" type="pres">
      <dgm:prSet presAssocID="{E7616208-BB89-4903-A62B-B8A5E57DD21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3AA6CC-68F5-4B07-9A87-F3FC30CA07E4}" type="pres">
      <dgm:prSet presAssocID="{E7616208-BB89-4903-A62B-B8A5E57DD21A}" presName="parentRect" presStyleLbl="alignNode1" presStyleIdx="1" presStyleCnt="2"/>
      <dgm:spPr/>
      <dgm:t>
        <a:bodyPr/>
        <a:lstStyle/>
        <a:p>
          <a:endParaRPr lang="ru-RU"/>
        </a:p>
      </dgm:t>
    </dgm:pt>
    <dgm:pt modelId="{09A2664F-F326-455B-A983-F6408B6E564A}" type="pres">
      <dgm:prSet presAssocID="{E7616208-BB89-4903-A62B-B8A5E57DD21A}" presName="adorn" presStyleLbl="fgAccFollowNode1" presStyleIdx="1" presStyleCnt="2"/>
      <dgm:spPr>
        <a:blipFill rotWithShape="0">
          <a:blip xmlns:r="http://schemas.openxmlformats.org/officeDocument/2006/relationships" r:embed="rId6"/>
          <a:stretch>
            <a:fillRect/>
          </a:stretch>
        </a:blipFill>
        <a:ln w="76200">
          <a:solidFill>
            <a:schemeClr val="bg1"/>
          </a:solidFill>
        </a:ln>
      </dgm:spPr>
    </dgm:pt>
  </dgm:ptLst>
  <dgm:cxnLst>
    <dgm:cxn modelId="{5CAEBD7C-E1A3-4CC7-9FC2-0FF920455C4B}" srcId="{A8004CB6-6FDA-4540-AE7F-8CE256D7F46F}" destId="{E7616208-BB89-4903-A62B-B8A5E57DD21A}" srcOrd="1" destOrd="0" parTransId="{FDC8A1E3-F23E-459A-B780-727810996717}" sibTransId="{CD93998A-A6D9-4AB5-955E-A8A5129657D5}"/>
    <dgm:cxn modelId="{3ACE024C-BD01-45CA-BA00-5FBF296BD150}" srcId="{A8004CB6-6FDA-4540-AE7F-8CE256D7F46F}" destId="{8532B1E9-925B-4DA4-8F3D-8E0E3AC44251}" srcOrd="0" destOrd="0" parTransId="{092B4A84-DA2E-4611-807D-F1B35EDEE4D5}" sibTransId="{4FA500FC-6002-4BC2-8D35-AD83EA7BFEF1}"/>
    <dgm:cxn modelId="{17315B1E-36D0-4091-B48E-D6E8B38A6AFE}" type="presOf" srcId="{A8004CB6-6FDA-4540-AE7F-8CE256D7F46F}" destId="{7FC18512-BA38-4749-99C6-5D4EFDBE0742}" srcOrd="0" destOrd="0" presId="urn:microsoft.com/office/officeart/2005/8/layout/bList2"/>
    <dgm:cxn modelId="{1CC896F5-EFF0-4ABB-B352-CDB12DE7C0CF}" type="presOf" srcId="{4FA500FC-6002-4BC2-8D35-AD83EA7BFEF1}" destId="{16B20576-51DE-442D-A48F-E15B5046285E}" srcOrd="0" destOrd="0" presId="urn:microsoft.com/office/officeart/2005/8/layout/bList2"/>
    <dgm:cxn modelId="{B5E43FC2-DE1E-415A-9D88-2650E59D6DCA}" srcId="{8532B1E9-925B-4DA4-8F3D-8E0E3AC44251}" destId="{CE171460-2AFE-4B26-94BC-6F0FCB55422E}" srcOrd="0" destOrd="0" parTransId="{272E9AFA-68A1-4B16-8AF5-E2D981F67ED8}" sibTransId="{A6C98A91-FB86-430F-ACF6-479BB0820C90}"/>
    <dgm:cxn modelId="{AB4D3FBF-B2DC-45ED-B0B0-0651359CEC97}" type="presOf" srcId="{8532B1E9-925B-4DA4-8F3D-8E0E3AC44251}" destId="{C6947E7E-98E6-4E62-8137-6D60B69D82CD}" srcOrd="1" destOrd="0" presId="urn:microsoft.com/office/officeart/2005/8/layout/bList2"/>
    <dgm:cxn modelId="{7D442CAB-8786-4376-B695-FE43E5E83630}" type="presOf" srcId="{65EC4545-11C6-40B2-8B55-CE37FF8F6543}" destId="{6BC60807-C2B4-4440-B9EA-02DA10DDB633}" srcOrd="0" destOrd="0" presId="urn:microsoft.com/office/officeart/2005/8/layout/bList2"/>
    <dgm:cxn modelId="{55BD7219-8025-4ED6-9DFB-CF8CD99A0A87}" type="presOf" srcId="{E7616208-BB89-4903-A62B-B8A5E57DD21A}" destId="{4F7EDF33-98FA-4118-8B0B-9ED7CC200EB2}" srcOrd="0" destOrd="0" presId="urn:microsoft.com/office/officeart/2005/8/layout/bList2"/>
    <dgm:cxn modelId="{829AE238-939C-418D-9F1E-722C5E4EC31A}" type="presOf" srcId="{8532B1E9-925B-4DA4-8F3D-8E0E3AC44251}" destId="{DD93685C-4DEE-41D7-85EA-DC9CAD96F6DE}" srcOrd="0" destOrd="0" presId="urn:microsoft.com/office/officeart/2005/8/layout/bList2"/>
    <dgm:cxn modelId="{C5278C5C-2D45-4A15-B3CB-F84EBB0E6D9E}" type="presOf" srcId="{CE171460-2AFE-4B26-94BC-6F0FCB55422E}" destId="{17E27076-A4E9-4307-B87B-2FFB2B1E19DC}" srcOrd="0" destOrd="0" presId="urn:microsoft.com/office/officeart/2005/8/layout/bList2"/>
    <dgm:cxn modelId="{49EC7271-B491-48D9-9C5B-D4FD5C06C699}" srcId="{E7616208-BB89-4903-A62B-B8A5E57DD21A}" destId="{65EC4545-11C6-40B2-8B55-CE37FF8F6543}" srcOrd="0" destOrd="0" parTransId="{EDCAA1D7-1600-450E-90D7-3031F934A93C}" sibTransId="{C8F81C56-D90E-4CF1-9C63-DE0EB89E4FED}"/>
    <dgm:cxn modelId="{4F7C21BE-30AC-4635-8EA8-DBA0F8CD5AE2}" type="presOf" srcId="{E7616208-BB89-4903-A62B-B8A5E57DD21A}" destId="{7B3AA6CC-68F5-4B07-9A87-F3FC30CA07E4}" srcOrd="1" destOrd="0" presId="urn:microsoft.com/office/officeart/2005/8/layout/bList2"/>
    <dgm:cxn modelId="{292DBE42-0360-45FD-9E75-D6ED222DF0FC}" type="presParOf" srcId="{7FC18512-BA38-4749-99C6-5D4EFDBE0742}" destId="{C6B74D1D-8066-4FCB-BA93-6B996D189381}" srcOrd="0" destOrd="0" presId="urn:microsoft.com/office/officeart/2005/8/layout/bList2"/>
    <dgm:cxn modelId="{DA01537A-13CD-4CB5-BCEA-B14B10D748FB}" type="presParOf" srcId="{C6B74D1D-8066-4FCB-BA93-6B996D189381}" destId="{17E27076-A4E9-4307-B87B-2FFB2B1E19DC}" srcOrd="0" destOrd="0" presId="urn:microsoft.com/office/officeart/2005/8/layout/bList2"/>
    <dgm:cxn modelId="{6D69AE4D-7FE4-4B24-9595-00FCE4335361}" type="presParOf" srcId="{C6B74D1D-8066-4FCB-BA93-6B996D189381}" destId="{DD93685C-4DEE-41D7-85EA-DC9CAD96F6DE}" srcOrd="1" destOrd="0" presId="urn:microsoft.com/office/officeart/2005/8/layout/bList2"/>
    <dgm:cxn modelId="{5F58A989-AA45-43FA-A35C-97332C3F914C}" type="presParOf" srcId="{C6B74D1D-8066-4FCB-BA93-6B996D189381}" destId="{C6947E7E-98E6-4E62-8137-6D60B69D82CD}" srcOrd="2" destOrd="0" presId="urn:microsoft.com/office/officeart/2005/8/layout/bList2"/>
    <dgm:cxn modelId="{4F154824-CAFC-4BB9-9709-EBB68B3485AF}" type="presParOf" srcId="{C6B74D1D-8066-4FCB-BA93-6B996D189381}" destId="{6BBA0F6C-CAEC-4E53-B545-C72D83EEC1CD}" srcOrd="3" destOrd="0" presId="urn:microsoft.com/office/officeart/2005/8/layout/bList2"/>
    <dgm:cxn modelId="{A37C2462-BBF2-4F27-BDBF-9961907CF4D5}" type="presParOf" srcId="{7FC18512-BA38-4749-99C6-5D4EFDBE0742}" destId="{16B20576-51DE-442D-A48F-E15B5046285E}" srcOrd="1" destOrd="0" presId="urn:microsoft.com/office/officeart/2005/8/layout/bList2"/>
    <dgm:cxn modelId="{194F74AA-FB95-4428-A4AA-2248D1970CA3}" type="presParOf" srcId="{7FC18512-BA38-4749-99C6-5D4EFDBE0742}" destId="{F322DC30-AEF0-4A44-9DD7-9843F6F050BD}" srcOrd="2" destOrd="0" presId="urn:microsoft.com/office/officeart/2005/8/layout/bList2"/>
    <dgm:cxn modelId="{41499789-1FBF-4D4E-A6EF-FF21477207FF}" type="presParOf" srcId="{F322DC30-AEF0-4A44-9DD7-9843F6F050BD}" destId="{6BC60807-C2B4-4440-B9EA-02DA10DDB633}" srcOrd="0" destOrd="0" presId="urn:microsoft.com/office/officeart/2005/8/layout/bList2"/>
    <dgm:cxn modelId="{569B72DD-7197-4672-9D22-5A3ACDBB0AB2}" type="presParOf" srcId="{F322DC30-AEF0-4A44-9DD7-9843F6F050BD}" destId="{4F7EDF33-98FA-4118-8B0B-9ED7CC200EB2}" srcOrd="1" destOrd="0" presId="urn:microsoft.com/office/officeart/2005/8/layout/bList2"/>
    <dgm:cxn modelId="{9FFD1DC9-8E71-43F7-943A-1D9227C4EDA2}" type="presParOf" srcId="{F322DC30-AEF0-4A44-9DD7-9843F6F050BD}" destId="{7B3AA6CC-68F5-4B07-9A87-F3FC30CA07E4}" srcOrd="2" destOrd="0" presId="urn:microsoft.com/office/officeart/2005/8/layout/bList2"/>
    <dgm:cxn modelId="{372C9C59-36CB-45D3-9216-D473E5DB0037}" type="presParOf" srcId="{F322DC30-AEF0-4A44-9DD7-9843F6F050BD}" destId="{09A2664F-F326-455B-A983-F6408B6E564A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7E27076-A4E9-4307-B87B-2FFB2B1E19DC}">
      <dsp:nvSpPr>
        <dsp:cNvPr id="0" name=""/>
        <dsp:cNvSpPr/>
      </dsp:nvSpPr>
      <dsp:spPr>
        <a:xfrm>
          <a:off x="3377" y="167839"/>
          <a:ext cx="3651777" cy="2725974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06680" rIns="35560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/>
            <a:t>Московская</a:t>
          </a:r>
          <a:endParaRPr lang="ru-RU" sz="2800" b="1" kern="1200" dirty="0"/>
        </a:p>
      </dsp:txBody>
      <dsp:txXfrm>
        <a:off x="3377" y="167839"/>
        <a:ext cx="3651777" cy="2725974"/>
      </dsp:txXfrm>
    </dsp:sp>
    <dsp:sp modelId="{C6947E7E-98E6-4E62-8137-6D60B69D82CD}">
      <dsp:nvSpPr>
        <dsp:cNvPr id="0" name=""/>
        <dsp:cNvSpPr/>
      </dsp:nvSpPr>
      <dsp:spPr>
        <a:xfrm>
          <a:off x="3377" y="2893813"/>
          <a:ext cx="3651777" cy="117216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hlinkClick xmlns:r="http://schemas.openxmlformats.org/officeDocument/2006/relationships" r:id="" action="ppaction://hlinksldjump"/>
            </a:rPr>
            <a:t>Фортунатов Ф.Ф.</a:t>
          </a:r>
          <a:endParaRPr lang="ru-RU" sz="2400" kern="1200" dirty="0"/>
        </a:p>
      </dsp:txBody>
      <dsp:txXfrm>
        <a:off x="3377" y="2893813"/>
        <a:ext cx="2571674" cy="1172169"/>
      </dsp:txXfrm>
    </dsp:sp>
    <dsp:sp modelId="{6BBA0F6C-CAEC-4E53-B545-C72D83EEC1CD}">
      <dsp:nvSpPr>
        <dsp:cNvPr id="0" name=""/>
        <dsp:cNvSpPr/>
      </dsp:nvSpPr>
      <dsp:spPr>
        <a:xfrm>
          <a:off x="2678354" y="3080001"/>
          <a:ext cx="1278121" cy="127812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762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C60807-C2B4-4440-B9EA-02DA10DDB633}">
      <dsp:nvSpPr>
        <dsp:cNvPr id="0" name=""/>
        <dsp:cNvSpPr/>
      </dsp:nvSpPr>
      <dsp:spPr>
        <a:xfrm>
          <a:off x="4258808" y="172609"/>
          <a:ext cx="3651777" cy="2725974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06680" rIns="35560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/>
            <a:t>Казанская</a:t>
          </a:r>
          <a:endParaRPr lang="ru-RU" sz="2800" b="1" kern="1200" dirty="0"/>
        </a:p>
      </dsp:txBody>
      <dsp:txXfrm>
        <a:off x="4258808" y="172609"/>
        <a:ext cx="3651777" cy="2725974"/>
      </dsp:txXfrm>
    </dsp:sp>
    <dsp:sp modelId="{7B3AA6CC-68F5-4B07-9A87-F3FC30CA07E4}">
      <dsp:nvSpPr>
        <dsp:cNvPr id="0" name=""/>
        <dsp:cNvSpPr/>
      </dsp:nvSpPr>
      <dsp:spPr>
        <a:xfrm>
          <a:off x="4273123" y="2893813"/>
          <a:ext cx="3651777" cy="1172169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hlinkClick xmlns:r="http://schemas.openxmlformats.org/officeDocument/2006/relationships" r:id="" action="ppaction://hlinksldjump"/>
            </a:rPr>
            <a:t>Бодуэн де </a:t>
          </a:r>
          <a:r>
            <a:rPr lang="ru-RU" sz="2400" kern="1200" dirty="0" err="1" smtClean="0">
              <a:hlinkClick xmlns:r="http://schemas.openxmlformats.org/officeDocument/2006/relationships" r:id="" action="ppaction://hlinksldjump"/>
            </a:rPr>
            <a:t>Куртене</a:t>
          </a:r>
          <a:r>
            <a:rPr lang="ru-RU" sz="2400" kern="1200" dirty="0" smtClean="0">
              <a:hlinkClick xmlns:r="http://schemas.openxmlformats.org/officeDocument/2006/relationships" r:id="" action="ppaction://hlinksldjump"/>
            </a:rPr>
            <a:t> И.А.</a:t>
          </a:r>
          <a:endParaRPr lang="ru-RU" sz="2400" kern="1200" dirty="0"/>
        </a:p>
      </dsp:txBody>
      <dsp:txXfrm>
        <a:off x="4273123" y="2893813"/>
        <a:ext cx="2571674" cy="1172169"/>
      </dsp:txXfrm>
    </dsp:sp>
    <dsp:sp modelId="{09A2664F-F326-455B-A983-F6408B6E564A}">
      <dsp:nvSpPr>
        <dsp:cNvPr id="0" name=""/>
        <dsp:cNvSpPr/>
      </dsp:nvSpPr>
      <dsp:spPr>
        <a:xfrm>
          <a:off x="6948100" y="3080001"/>
          <a:ext cx="1278121" cy="1278121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762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611-F40D-4929-A95C-5F7C4E38C4B3}" type="datetimeFigureOut">
              <a:rPr lang="ru-RU" smtClean="0"/>
              <a:pPr/>
              <a:t>04.07.2012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C19E-6069-4453-8832-2FEFF526F6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611-F40D-4929-A95C-5F7C4E38C4B3}" type="datetimeFigureOut">
              <a:rPr lang="ru-RU" smtClean="0"/>
              <a:pPr/>
              <a:t>04.07.2012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C19E-6069-4453-8832-2FEFF526F6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611-F40D-4929-A95C-5F7C4E38C4B3}" type="datetimeFigureOut">
              <a:rPr lang="ru-RU" smtClean="0"/>
              <a:pPr/>
              <a:t>04.07.2012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C19E-6069-4453-8832-2FEFF526F6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611-F40D-4929-A95C-5F7C4E38C4B3}" type="datetimeFigureOut">
              <a:rPr lang="ru-RU" smtClean="0"/>
              <a:pPr/>
              <a:t>04.07.2012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C19E-6069-4453-8832-2FEFF526F6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611-F40D-4929-A95C-5F7C4E38C4B3}" type="datetimeFigureOut">
              <a:rPr lang="ru-RU" smtClean="0"/>
              <a:pPr/>
              <a:t>04.07.2012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C19E-6069-4453-8832-2FEFF526F6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611-F40D-4929-A95C-5F7C4E38C4B3}" type="datetimeFigureOut">
              <a:rPr lang="ru-RU" smtClean="0"/>
              <a:pPr/>
              <a:t>04.07.2012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C19E-6069-4453-8832-2FEFF526F6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611-F40D-4929-A95C-5F7C4E38C4B3}" type="datetimeFigureOut">
              <a:rPr lang="ru-RU" smtClean="0"/>
              <a:pPr/>
              <a:t>04.07.2012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C19E-6069-4453-8832-2FEFF526F6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611-F40D-4929-A95C-5F7C4E38C4B3}" type="datetimeFigureOut">
              <a:rPr lang="ru-RU" smtClean="0"/>
              <a:pPr/>
              <a:t>04.07.2012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C19E-6069-4453-8832-2FEFF526F6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611-F40D-4929-A95C-5F7C4E38C4B3}" type="datetimeFigureOut">
              <a:rPr lang="ru-RU" smtClean="0"/>
              <a:pPr/>
              <a:t>04.07.2012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C19E-6069-4453-8832-2FEFF526F6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611-F40D-4929-A95C-5F7C4E38C4B3}" type="datetimeFigureOut">
              <a:rPr lang="ru-RU" smtClean="0"/>
              <a:pPr/>
              <a:t>04.07.2012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C19E-6069-4453-8832-2FEFF526F6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7611-F40D-4929-A95C-5F7C4E38C4B3}" type="datetimeFigureOut">
              <a:rPr lang="ru-RU" smtClean="0"/>
              <a:pPr/>
              <a:t>04.07.2012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C19E-6069-4453-8832-2FEFF526F6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17611-F40D-4929-A95C-5F7C4E38C4B3}" type="datetimeFigureOut">
              <a:rPr lang="ru-RU" smtClean="0"/>
              <a:pPr/>
              <a:t>04.07.2012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FC19E-6069-4453-8832-2FEFF526F6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ct.t-mm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slide" Target="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7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img13.nnm.ru/6/e/d/0/7/c3ce32742b73e59d7ac7083ee47.jpg" TargetMode="External"/><Relationship Id="rId13" Type="http://schemas.openxmlformats.org/officeDocument/2006/relationships/hyperlink" Target="http://www.rv.ru/photos/2009-12/f14-cv.jpg" TargetMode="External"/><Relationship Id="rId18" Type="http://schemas.openxmlformats.org/officeDocument/2006/relationships/hyperlink" Target="http://www.kniginina.ru/imgs/big/33758.jpg" TargetMode="External"/><Relationship Id="rId3" Type="http://schemas.openxmlformats.org/officeDocument/2006/relationships/hyperlink" Target="http://s003.radikal.ru/i204/1003/60/a89d2da32ae1.jpg" TargetMode="External"/><Relationship Id="rId7" Type="http://schemas.openxmlformats.org/officeDocument/2006/relationships/hyperlink" Target="http://www.knigisosklada.ru/images/books/2661/big/2661650.jpg" TargetMode="External"/><Relationship Id="rId12" Type="http://schemas.openxmlformats.org/officeDocument/2006/relationships/hyperlink" Target="http://cv01.twirpx.net/294/294761.jpg" TargetMode="External"/><Relationship Id="rId17" Type="http://schemas.openxmlformats.org/officeDocument/2006/relationships/hyperlink" Target="http://price-list.in.ua/item_foto_809295_width120_height150.png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://edurss.ru/covers_ru/15021.gif" TargetMode="External"/><Relationship Id="rId20" Type="http://schemas.openxmlformats.org/officeDocument/2006/relationships/hyperlink" Target="http://bukvica.ucoz.ru/publ/vydajushhiesja_uchenye_lingvisty/dal/vladimir_ivanovich_dal/20-1-0-4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1.liveinternet.ru/images/attach/c/2/71/954/71954678_Baudouin_de_Courtenay.jpg" TargetMode="External"/><Relationship Id="rId11" Type="http://schemas.openxmlformats.org/officeDocument/2006/relationships/hyperlink" Target="http://bukvica.ucoz.ru/publ/vydajushhiesja_uchenye_lingvisty/ushakov/ushakov/27-1-0-39" TargetMode="External"/><Relationship Id="rId5" Type="http://schemas.openxmlformats.org/officeDocument/2006/relationships/hyperlink" Target="http://im5-tub-ru.yandex.net/i?id=349542420-50-72" TargetMode="External"/><Relationship Id="rId15" Type="http://schemas.openxmlformats.org/officeDocument/2006/relationships/hyperlink" Target="http://www.char.ru/books/2081315_Sintaksis_russkogo_yazyka.jpg" TargetMode="External"/><Relationship Id="rId10" Type="http://schemas.openxmlformats.org/officeDocument/2006/relationships/hyperlink" Target="http://www.lubluknigi.ru/images/full/books_covers/1002085416.jpg" TargetMode="External"/><Relationship Id="rId19" Type="http://schemas.openxmlformats.org/officeDocument/2006/relationships/hyperlink" Target="http://ftp.anrb.ru/bibl/Rabochaja/fotki/pB-20341j.jpg" TargetMode="External"/><Relationship Id="rId4" Type="http://schemas.openxmlformats.org/officeDocument/2006/relationships/hyperlink" Target="http://img-fotki.yandex.ru/get/5413/121624619.13/0_6a3e0_177c0338_XL" TargetMode="External"/><Relationship Id="rId9" Type="http://schemas.openxmlformats.org/officeDocument/2006/relationships/hyperlink" Target="http://www.vehi.net/wiki/images/9/92/Brokgaus_image.jpg" TargetMode="External"/><Relationship Id="rId14" Type="http://schemas.openxmlformats.org/officeDocument/2006/relationships/hyperlink" Target="http://img0.liveinternet.ru/images/attach/c/0/45/210/45210781_Aleksey_Aleksandrovich_SHahmatov_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hyperlink" Target="http://ru.wikipedia.org/wiki/%D0%A4%D0%B0%D0%B9%D0%BB:%D0%90%D0%BB%D0%B5%D0%BA%D1%81%D0%B0%D0%BD%D0%B4%D1%80_%D0%A2%D0%BE%D0%BC%D1%81%D0%BE%D0%BD.jpg" TargetMode="External"/><Relationship Id="rId3" Type="http://schemas.openxmlformats.org/officeDocument/2006/relationships/slide" Target="slide10.xml"/><Relationship Id="rId7" Type="http://schemas.openxmlformats.org/officeDocument/2006/relationships/hyperlink" Target="http://ru.wikipedia.org/wiki/%D0%A4%D0%B0%D0%B9%D0%BB:%D0%9F%D0%BE%D0%BA%D1%80%D0%BE%D0%B2%D1%81%D0%BA%D0%B8%D0%B9_%D0%9C%D0%B8%D1%85%D0%B0%D0%B8%D0%BB_%D0%9C%D0%B8%D1%85%D0%B0%D0%B9%D0%BB%D0%BE%D0%B2%D0%B8%D1%87.jpg" TargetMode="External"/><Relationship Id="rId12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11" Type="http://schemas.openxmlformats.org/officeDocument/2006/relationships/image" Target="../media/image13.jpeg"/><Relationship Id="rId5" Type="http://schemas.openxmlformats.org/officeDocument/2006/relationships/slide" Target="slide11.xml"/><Relationship Id="rId15" Type="http://schemas.openxmlformats.org/officeDocument/2006/relationships/image" Target="../media/image16.jpeg"/><Relationship Id="rId10" Type="http://schemas.openxmlformats.org/officeDocument/2006/relationships/hyperlink" Target="http://ru.wikipedia.org/wiki/%D0%A4%D0%B0%D0%B9%D0%BB:Avanesov.jpg" TargetMode="External"/><Relationship Id="rId4" Type="http://schemas.openxmlformats.org/officeDocument/2006/relationships/image" Target="../media/image9.jpeg"/><Relationship Id="rId9" Type="http://schemas.openxmlformats.org/officeDocument/2006/relationships/image" Target="../media/image12.jpeg"/><Relationship Id="rId1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slovardalja.net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lovardalja.net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7fae3dfadb04t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76730"/>
            <a:ext cx="9178055" cy="6934730"/>
          </a:xfrm>
          <a:prstGeom prst="rect">
            <a:avLst/>
          </a:prstGeom>
          <a:noFill/>
          <a:effectLst>
            <a:glow rad="101600">
              <a:schemeClr val="accent5">
                <a:lumMod val="20000"/>
                <a:lumOff val="80000"/>
                <a:alpha val="60000"/>
              </a:schemeClr>
            </a:glo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67603B"/>
                </a:solidFill>
                <a:cs typeface="Aharoni" pitchFamily="2" charset="-79"/>
              </a:rPr>
              <a:t>Великие радетели русского языка</a:t>
            </a:r>
            <a:endParaRPr lang="ru-RU" sz="2800" b="1" i="1" dirty="0">
              <a:solidFill>
                <a:srgbClr val="67603B"/>
              </a:solidFill>
              <a:cs typeface="Aharoni" pitchFamily="2" charset="-79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Русские лингвисты</a:t>
            </a:r>
          </a:p>
          <a:p>
            <a:pPr algn="ctr">
              <a:buNone/>
            </a:pPr>
            <a:endParaRPr lang="ru-RU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r">
              <a:buNone/>
            </a:pPr>
            <a:r>
              <a:rPr lang="ru-RU" sz="1800" b="1" i="1" dirty="0" smtClean="0">
                <a:solidFill>
                  <a:schemeClr val="bg1">
                    <a:lumMod val="50000"/>
                  </a:schemeClr>
                </a:solidFill>
              </a:rPr>
              <a:t>Презентацию подготовила </a:t>
            </a:r>
          </a:p>
          <a:p>
            <a:pPr algn="r">
              <a:buNone/>
            </a:pPr>
            <a:r>
              <a:rPr lang="ru-RU" sz="1800" b="1" i="1" dirty="0" smtClean="0">
                <a:solidFill>
                  <a:schemeClr val="bg1">
                    <a:lumMod val="50000"/>
                  </a:schemeClr>
                </a:solidFill>
              </a:rPr>
              <a:t>Секарева Ирина Васильевна,</a:t>
            </a:r>
          </a:p>
          <a:p>
            <a:pPr algn="r">
              <a:buNone/>
            </a:pPr>
            <a:r>
              <a:rPr lang="ru-RU" sz="1800" b="1" i="1" dirty="0">
                <a:solidFill>
                  <a:schemeClr val="bg1">
                    <a:lumMod val="50000"/>
                  </a:schemeClr>
                </a:solidFill>
              </a:rPr>
              <a:t>у</a:t>
            </a:r>
            <a:r>
              <a:rPr lang="ru-RU" sz="1800" b="1" i="1" dirty="0" smtClean="0">
                <a:solidFill>
                  <a:schemeClr val="bg1">
                    <a:lumMod val="50000"/>
                  </a:schemeClr>
                </a:solidFill>
              </a:rPr>
              <a:t>читель русского языка и </a:t>
            </a:r>
          </a:p>
          <a:p>
            <a:pPr algn="r">
              <a:buNone/>
            </a:pPr>
            <a:r>
              <a:rPr lang="ru-RU" sz="1800" b="1" i="1" dirty="0">
                <a:solidFill>
                  <a:schemeClr val="bg1">
                    <a:lumMod val="50000"/>
                  </a:schemeClr>
                </a:solidFill>
              </a:rPr>
              <a:t>л</a:t>
            </a:r>
            <a:r>
              <a:rPr lang="ru-RU" sz="1800" b="1" i="1" dirty="0" smtClean="0">
                <a:solidFill>
                  <a:schemeClr val="bg1">
                    <a:lumMod val="50000"/>
                  </a:schemeClr>
                </a:solidFill>
              </a:rPr>
              <a:t>итературы МБОУ СОШ №2</a:t>
            </a:r>
          </a:p>
          <a:p>
            <a:pPr algn="r">
              <a:buNone/>
            </a:pPr>
            <a:r>
              <a:rPr lang="ru-RU" sz="1800" b="1" i="1" dirty="0" smtClean="0">
                <a:solidFill>
                  <a:schemeClr val="bg1">
                    <a:lumMod val="50000"/>
                  </a:schemeClr>
                </a:solidFill>
              </a:rPr>
              <a:t>Карасукского района </a:t>
            </a:r>
          </a:p>
          <a:p>
            <a:pPr algn="r">
              <a:buNone/>
            </a:pPr>
            <a:r>
              <a:rPr lang="ru-RU" sz="1800" b="1" i="1" smtClean="0">
                <a:solidFill>
                  <a:schemeClr val="bg1">
                    <a:lumMod val="50000"/>
                  </a:schemeClr>
                </a:solidFill>
              </a:rPr>
              <a:t>Новосибирской области</a:t>
            </a:r>
            <a:endParaRPr lang="ru-RU" sz="1800" b="1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buNone/>
            </a:pPr>
            <a:endParaRPr lang="ru-RU" sz="2000" b="1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buNone/>
            </a:pPr>
            <a:endParaRPr lang="ru-RU" sz="24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7fae3dfadb04t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76730"/>
            <a:ext cx="9178055" cy="6934730"/>
          </a:xfrm>
          <a:prstGeom prst="rect">
            <a:avLst/>
          </a:prstGeom>
          <a:noFill/>
          <a:effectLst>
            <a:glow rad="101600">
              <a:schemeClr val="accent5">
                <a:lumMod val="20000"/>
                <a:lumOff val="80000"/>
                <a:alpha val="6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611560" y="3789040"/>
            <a:ext cx="58143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Ссылка на "Толковый словарь русского языка" Д.Н.Ушакова: </a:t>
            </a:r>
            <a:r>
              <a:rPr lang="ru-RU" sz="2800" u="sng" dirty="0" smtClean="0">
                <a:hlinkClick r:id="rId3"/>
              </a:rPr>
              <a:t>http://www.dict.t-mm.ru/</a:t>
            </a:r>
            <a:endParaRPr lang="ru-RU" sz="2800" dirty="0"/>
          </a:p>
        </p:txBody>
      </p:sp>
      <p:sp>
        <p:nvSpPr>
          <p:cNvPr id="4" name="Управляющая кнопка: назад 3">
            <a:hlinkClick r:id="" action="ppaction://hlinkshowjump?jump=lastslideviewed" highlightClick="1"/>
          </p:cNvPr>
          <p:cNvSpPr/>
          <p:nvPr/>
        </p:nvSpPr>
        <p:spPr>
          <a:xfrm>
            <a:off x="7668344" y="5589240"/>
            <a:ext cx="648072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827584" y="692696"/>
            <a:ext cx="643990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Дми́трий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Никола́евич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Ушако́в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(24 января 1873, Москва — 17 апреля 1942, Ташкент)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— русский филолог, член-корреспондент АН СССР (1939).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07504" y="1772816"/>
            <a:ext cx="8513869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Получив первоначальное домашнее образование, девяти лет, в 1882 году,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поступает в подготовительный класс Первой московской 6-классной прогимназии,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а в 1889 году — в седьмой класс Пятой московской гимназии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(ныне московская школа № 91). В аттестате зрелости, выданном Ушакову в 1891 году, сказано: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«За время обучения в Московской Пятой гимназии поведение его вообще было отличное,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исправность в посещении и приготовлении уроков, а также в исполнении письменных работ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очень хорошая и любознательность похвальная».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7fae3dfadb04t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4055" y="0"/>
            <a:ext cx="9178055" cy="6934730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>
            <a:glow rad="101600">
              <a:schemeClr val="accent5">
                <a:lumMod val="20000"/>
                <a:lumOff val="80000"/>
                <a:alpha val="60000"/>
              </a:schemeClr>
            </a:glow>
          </a:effec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/>
              <a:t>17.06.1864 - родился Алексей Александрович Шахматов, выдающийся русский языковед, лингвист, филолог, этнограф, академик. Ранние детские годы провел под Саратовом. С 1890 до 1894 г. работал в Саратовском земстве.</a:t>
            </a:r>
            <a:br>
              <a:rPr lang="ru-RU" sz="1800" b="1" dirty="0" smtClean="0"/>
            </a:br>
            <a:endParaRPr lang="ru-RU" sz="1800" b="1" dirty="0"/>
          </a:p>
        </p:txBody>
      </p:sp>
      <p:pic>
        <p:nvPicPr>
          <p:cNvPr id="9" name="Рисунок 8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5" y="1700808"/>
            <a:ext cx="194421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27784" y="1700808"/>
            <a:ext cx="194421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60032" y="1700808"/>
            <a:ext cx="1872208" cy="262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76256" y="1700808"/>
            <a:ext cx="180020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" name="Picture 1" descr="C:\Users\User\Pictures\кн ш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67545" y="4365104"/>
            <a:ext cx="1944216" cy="2332037"/>
          </a:xfrm>
          <a:prstGeom prst="rect">
            <a:avLst/>
          </a:prstGeom>
          <a:noFill/>
        </p:spPr>
      </p:pic>
      <p:pic>
        <p:nvPicPr>
          <p:cNvPr id="14" name="Рисунок 13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627784" y="4365104"/>
            <a:ext cx="194421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Овал 14"/>
          <p:cNvSpPr/>
          <p:nvPr/>
        </p:nvSpPr>
        <p:spPr>
          <a:xfrm>
            <a:off x="6660232" y="5517232"/>
            <a:ext cx="1296144" cy="576064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hlinkClick r:id="rId9" action="ppaction://hlinksldjump"/>
              </a:rPr>
              <a:t>назад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7fae3dfadb04t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76730"/>
            <a:ext cx="9178055" cy="6934730"/>
          </a:xfrm>
          <a:prstGeom prst="rect">
            <a:avLst/>
          </a:prstGeom>
          <a:noFill/>
          <a:effectLst>
            <a:glow rad="101600">
              <a:schemeClr val="accent5">
                <a:lumMod val="20000"/>
                <a:lumOff val="80000"/>
                <a:alpha val="60000"/>
              </a:schemeClr>
            </a:glow>
          </a:effectLst>
        </p:spPr>
      </p:pic>
      <p:pic>
        <p:nvPicPr>
          <p:cNvPr id="5" name="Содержимое 4"/>
          <p:cNvPicPr>
            <a:picLocks noGrp="1"/>
          </p:cNvPicPr>
          <p:nvPr>
            <p:ph idx="4294967295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0152" y="4149080"/>
            <a:ext cx="2016224" cy="190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544" y="548680"/>
            <a:ext cx="34290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660232" y="4941168"/>
            <a:ext cx="64807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hlinkClick r:id="rId5" action="ppaction://hlinksldjump"/>
              </a:rPr>
              <a:t>назад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7fae3dfadb04t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4055" y="0"/>
            <a:ext cx="9178055" cy="6934730"/>
          </a:xfrm>
          <a:prstGeom prst="rect">
            <a:avLst/>
          </a:prstGeom>
          <a:noFill/>
          <a:effectLst>
            <a:glow rad="101600">
              <a:schemeClr val="accent5">
                <a:lumMod val="20000"/>
                <a:lumOff val="80000"/>
                <a:alpha val="60000"/>
              </a:schemeClr>
            </a:glow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smtClean="0"/>
              <a:t>Ссылки на изображения и материалы</a:t>
            </a:r>
            <a:endParaRPr lang="ru-RU" sz="24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000" u="sng" dirty="0">
                <a:hlinkClick r:id="rId3"/>
              </a:rPr>
              <a:t>http://</a:t>
            </a:r>
            <a:r>
              <a:rPr lang="ru-RU" sz="1000" dirty="0" smtClean="0">
                <a:hlinkClick r:id="rId3"/>
              </a:rPr>
              <a:t>s003.radikal.ru/i204/1003/60/a89d2da32ae1.jpg</a:t>
            </a:r>
            <a:r>
              <a:rPr lang="ru-RU" sz="1000" dirty="0" smtClean="0"/>
              <a:t> свеча</a:t>
            </a:r>
            <a:endParaRPr lang="ru-RU" sz="1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628800"/>
            <a:ext cx="7056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hlinkClick r:id="rId4"/>
              </a:rPr>
              <a:t>http://img-fotki.yandex.ru/get/5413/121624619.13/0_6a3e0_177c0338_XL</a:t>
            </a:r>
            <a:r>
              <a:rPr lang="ru-RU" sz="1000" dirty="0" smtClean="0"/>
              <a:t> московский университет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84482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>
                <a:hlinkClick r:id="rId5"/>
              </a:rPr>
              <a:t>http://im5-tub-ru.yandex.net/i?id=349542420-50-72</a:t>
            </a:r>
            <a:r>
              <a:rPr lang="ru-RU" sz="1000" dirty="0" smtClean="0"/>
              <a:t>  казанский университет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060848"/>
            <a:ext cx="52565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u="sng" dirty="0">
                <a:hlinkClick r:id="rId6"/>
              </a:rPr>
              <a:t>http://img1.liveinternet.ru/images/attach/c/2/71/954/71954678_Baudouin_de_Courtenay.jpg</a:t>
            </a:r>
            <a:endParaRPr lang="ru-RU" sz="1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2276872"/>
            <a:ext cx="5400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u="sng" dirty="0">
                <a:hlinkClick r:id="rId7"/>
              </a:rPr>
              <a:t>http://</a:t>
            </a:r>
            <a:r>
              <a:rPr lang="ru-RU" sz="1000" u="sng" dirty="0" smtClean="0">
                <a:hlinkClick r:id="rId7"/>
              </a:rPr>
              <a:t>www.knigisosklada.ru/images/books/2661/big/2661650.jpg</a:t>
            </a:r>
            <a:r>
              <a:rPr lang="ru-RU" sz="1000" u="sng" dirty="0" smtClean="0"/>
              <a:t>  </a:t>
            </a:r>
            <a:r>
              <a:rPr lang="ru-RU" sz="1000" dirty="0" smtClean="0"/>
              <a:t>книга </a:t>
            </a:r>
            <a:r>
              <a:rPr lang="ru-RU" sz="1000" dirty="0" err="1"/>
              <a:t>Б</a:t>
            </a:r>
            <a:r>
              <a:rPr lang="ru-RU" sz="1000" dirty="0" err="1" smtClean="0"/>
              <a:t>одуэна</a:t>
            </a:r>
            <a:r>
              <a:rPr lang="ru-RU" sz="1000" dirty="0" smtClean="0"/>
              <a:t>  де </a:t>
            </a:r>
            <a:r>
              <a:rPr lang="ru-RU" sz="1000" dirty="0" err="1" smtClean="0"/>
              <a:t>Куртенэ</a:t>
            </a:r>
            <a:endParaRPr lang="ru-RU" sz="1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6525344"/>
            <a:ext cx="8676456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Секарева Ирина Васильевна, учитель русского языка и литературы МБОУ СОШ №2 Карасукского района  Новосибирской области 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2492896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50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http://img13.nnm.ru/6/e/d/0/7/c3ce32742b73e59d7ac7083ee47.jpg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БЭС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2708920"/>
            <a:ext cx="583264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u="sng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http://www.vehi.net/wiki/images/9/92/Brokgaus_image.jpg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энциклопедические словари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5536" y="2924944"/>
            <a:ext cx="640871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u="sng" dirty="0" smtClean="0">
                <a:hlinkClick r:id="rId10"/>
              </a:rPr>
              <a:t>http://www.lubluknigi.ru/images/full/books_covers/1002085416.jpg</a:t>
            </a:r>
            <a:r>
              <a:rPr lang="ru-RU" sz="1050" dirty="0" smtClean="0"/>
              <a:t> словарь обиходного русского языка</a:t>
            </a:r>
            <a:endParaRPr lang="ru-RU" sz="105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3140968"/>
            <a:ext cx="669674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1"/>
              </a:rPr>
              <a:t>http://bukvica.ucoz.ru/publ/vydajushhiesja_uchenye_lingvisty/ushakov/ushakov/27-1-0-39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3284984"/>
            <a:ext cx="2393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  </a:t>
            </a:r>
            <a:r>
              <a:rPr lang="ru-RU" sz="1000" u="sng" dirty="0" smtClean="0">
                <a:hlinkClick r:id="rId12"/>
              </a:rPr>
              <a:t>http://cv01.twirpx.net/294/294761.jpg</a:t>
            </a:r>
            <a:endParaRPr lang="ru-RU" sz="1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23528" y="3573016"/>
            <a:ext cx="254749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u="sng" dirty="0" smtClean="0">
                <a:hlinkClick r:id="rId13"/>
              </a:rPr>
              <a:t>http://www.rv.ru/photos/2009-12/f14-cv.jpg</a:t>
            </a:r>
            <a:endParaRPr lang="ru-RU" sz="1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95536" y="3789040"/>
            <a:ext cx="60486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u="sng" dirty="0" smtClean="0">
                <a:hlinkClick r:id="rId14"/>
              </a:rPr>
              <a:t>http://img0.liveinternet.ru/images/attach/c/0/45/210/45210781_Aleksey_Aleksandrovich_SHahmatov_.jpg</a:t>
            </a:r>
            <a:endParaRPr lang="ru-RU" sz="1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95536" y="4005064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u="sng" dirty="0" smtClean="0">
                <a:hlinkClick r:id="rId15"/>
              </a:rPr>
              <a:t>http://www.char.ru/books/2081315_Sintaksis_russkogo_yazyka.jpg</a:t>
            </a:r>
            <a:endParaRPr lang="ru-RU" sz="1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95536" y="4221088"/>
            <a:ext cx="212910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u="sng" dirty="0" smtClean="0">
                <a:hlinkClick r:id="rId16"/>
              </a:rPr>
              <a:t>http://edurss.ru/covers_ru/15021.gif</a:t>
            </a:r>
            <a:endParaRPr lang="ru-RU" sz="10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95536" y="4437112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u="sng" dirty="0" smtClean="0">
                <a:hlinkClick r:id="rId17"/>
              </a:rPr>
              <a:t>http://price-list.in.ua/item_foto_809295_width120_height150.png</a:t>
            </a:r>
            <a:endParaRPr lang="ru-RU" sz="10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67544" y="1124744"/>
            <a:ext cx="252505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u="sng" dirty="0" smtClean="0">
                <a:hlinkClick r:id="rId18"/>
              </a:rPr>
              <a:t>http://www.kniginina.ru/imgs/big/33758.jpg</a:t>
            </a:r>
            <a:endParaRPr lang="ru-RU" sz="10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95536" y="4653136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u="sng" dirty="0" smtClean="0">
                <a:hlinkClick r:id="rId19"/>
              </a:rPr>
              <a:t>http://ftp.anrb.ru/bibl/Rabochaja/fotki/pB-20341j.jpg</a:t>
            </a:r>
            <a:r>
              <a:rPr lang="ru-RU" sz="1000" u="sng" dirty="0" smtClean="0"/>
              <a:t>  </a:t>
            </a:r>
            <a:r>
              <a:rPr lang="ru-RU" sz="1000" dirty="0" smtClean="0"/>
              <a:t>заметки Богородицкого</a:t>
            </a:r>
            <a:endParaRPr lang="ru-RU" sz="10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67544" y="4869160"/>
            <a:ext cx="61206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u="sng" dirty="0" smtClean="0">
                <a:hlinkClick r:id="rId20"/>
              </a:rPr>
              <a:t>http://bukvica.ucoz.ru/publ/vydajushhiesja_uchenye_lingvisty/dal/vladimir_ivanovich_dal/20-1-0-40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7fae3dfadb04t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76730"/>
            <a:ext cx="9178055" cy="6934730"/>
          </a:xfrm>
          <a:prstGeom prst="rect">
            <a:avLst/>
          </a:prstGeom>
          <a:noFill/>
          <a:effectLst>
            <a:glow rad="101600">
              <a:schemeClr val="accent5">
                <a:lumMod val="20000"/>
                <a:lumOff val="80000"/>
                <a:alpha val="60000"/>
              </a:schemeClr>
            </a:glow>
          </a:effectLst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Лингвист</a:t>
            </a:r>
            <a:r>
              <a:rPr lang="ru-RU" b="1" i="1" dirty="0" smtClean="0"/>
              <a:t> (языковед) </a:t>
            </a:r>
            <a:r>
              <a:rPr lang="ru-RU" b="1" i="1" dirty="0"/>
              <a:t>— учёный, специалист по лингвистике (языкознанию, языковедению).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Языкознание</a:t>
            </a:r>
            <a:r>
              <a:rPr lang="ru-RU" b="1" i="1" dirty="0" smtClean="0"/>
              <a:t> </a:t>
            </a:r>
            <a:r>
              <a:rPr lang="ru-RU" b="1" i="1" dirty="0"/>
              <a:t>(лингвистика) – наука о человеческом естественном языке и обо всех языках мира как конкретных его представителях, общих законах строения и функционирования человеческого языка</a:t>
            </a:r>
            <a:r>
              <a:rPr lang="ru-RU" b="1" i="1" dirty="0" smtClean="0"/>
              <a:t>.</a:t>
            </a:r>
          </a:p>
          <a:p>
            <a:r>
              <a:rPr lang="ru-RU" b="1" i="1" dirty="0">
                <a:solidFill>
                  <a:srgbClr val="C00000"/>
                </a:solidFill>
              </a:rPr>
              <a:t>Первые</a:t>
            </a:r>
            <a:r>
              <a:rPr lang="ru-RU" dirty="0"/>
              <a:t> </a:t>
            </a:r>
            <a:r>
              <a:rPr lang="ru-RU" b="1" i="1" dirty="0"/>
              <a:t>русские лингвисты: М.В. Ломоносов, А.Х. Востоков, А.А. Потебня. </a:t>
            </a:r>
          </a:p>
          <a:p>
            <a:pPr>
              <a:buNone/>
            </a:pPr>
            <a:endParaRPr lang="ru-RU" b="1" i="1" dirty="0"/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6525344"/>
            <a:ext cx="8676456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Секарева Ирина Васильевна, учитель русского языка и литературы МБОУ СОШ №2 Карасукского района  Новосибирской области 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7fae3dfadb04t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76730"/>
            <a:ext cx="9178055" cy="6934730"/>
          </a:xfrm>
          <a:prstGeom prst="rect">
            <a:avLst/>
          </a:prstGeom>
          <a:noFill/>
          <a:effectLst>
            <a:glow rad="101600">
              <a:schemeClr val="accent5">
                <a:lumMod val="20000"/>
                <a:lumOff val="80000"/>
                <a:alpha val="60000"/>
              </a:schemeClr>
            </a:glow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i="1" dirty="0" smtClean="0"/>
              <a:t>Лингвистические школы</a:t>
            </a:r>
            <a:endParaRPr lang="ru-RU" sz="2800" b="1" i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6525344"/>
            <a:ext cx="8676456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Секарева Ирина Васильевна, учитель русского языка и литературы МБОУ СОШ №2 Карасукского района  Новосибирской области 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7fae3dfadb04t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76730"/>
            <a:ext cx="9178055" cy="6934730"/>
          </a:xfrm>
          <a:prstGeom prst="rect">
            <a:avLst/>
          </a:prstGeom>
          <a:noFill/>
          <a:effectLst>
            <a:glow rad="101600">
              <a:schemeClr val="accent5">
                <a:lumMod val="20000"/>
                <a:lumOff val="80000"/>
                <a:alpha val="60000"/>
              </a:schemeClr>
            </a:glo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Филипп Федорович Фортунатов</a:t>
            </a:r>
            <a:b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(1848–1914)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6" name="Picture 5" descr="fortunatov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1556792"/>
            <a:ext cx="3096146" cy="395989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Прямоугольник 8"/>
          <p:cNvSpPr/>
          <p:nvPr/>
        </p:nvSpPr>
        <p:spPr>
          <a:xfrm>
            <a:off x="3779912" y="1988840"/>
            <a:ext cx="4572000" cy="36433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Филипп Федорович Фортунатов, русский языковед. Родился 2  января 1848  в Вологде в семье учителя. В 1868 окончил Московский университет.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За четверть века преподавательской деятельности в Москве Фортунатов прочел множество разнообразных университетских курсов по сравнительно-исторической грамматике, общему языкознанию и древним индоевропейским языкам и стал основоположником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hlinkClick r:id="rId4" action="ppaction://hlinksldjump"/>
              </a:rPr>
              <a:t>Московской  лингвистической школы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. </a:t>
            </a:r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52320" y="6021288"/>
            <a:ext cx="576064" cy="360040"/>
          </a:xfrm>
          <a:prstGeom prst="actionButtonBackPrevious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6525344"/>
            <a:ext cx="8676456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Секарева Ирина Васильевна, учитель русского языка и литературы МБОУ СОШ №2 Карасукского района  Новосибирской области 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7fae3dfadb04t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76730"/>
            <a:ext cx="9178055" cy="6934730"/>
          </a:xfrm>
          <a:prstGeom prst="rect">
            <a:avLst/>
          </a:prstGeom>
          <a:noFill/>
          <a:effectLst>
            <a:glow rad="101600">
              <a:schemeClr val="accent5">
                <a:lumMod val="20000"/>
                <a:lumOff val="80000"/>
                <a:alpha val="60000"/>
              </a:schemeClr>
            </a:glow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ИВАН АЛЕКСАНДРОВИЧ</a:t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БОДУЭН ДЕ  КУРТЕНЭ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628800"/>
            <a:ext cx="3483502" cy="452596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96336" y="4725144"/>
            <a:ext cx="1547664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851920" y="1340768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Родился  3 ноября 1929 года  в Варшаве.</a:t>
            </a:r>
          </a:p>
          <a:p>
            <a:pPr>
              <a:buFont typeface="Arial" charset="0"/>
              <a:buNone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По родословной легенде происходил из древнего французского рода 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Куртенэ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, который выводил   себя   от    короля Людовика VI. </a:t>
            </a:r>
          </a:p>
          <a:p>
            <a:pPr>
              <a:buFont typeface="Arial" charset="0"/>
              <a:buNone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В 1875 учёный стал профессором, а в 1897 членом-корреспондентом Академии наук. Работал в Казанском (1874—1883), Юрьевском (1883—1893),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Краковском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(1893—1899), Петербургском (1900—1918)</a:t>
            </a:r>
          </a:p>
          <a:p>
            <a:pPr>
              <a:buFont typeface="Arial" charset="0"/>
              <a:buNone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университетах.    Основал   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hlinkClick r:id="" action="ppaction://noaction"/>
              </a:rPr>
              <a:t>Казанскую лингвистическую   школу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525344"/>
            <a:ext cx="8676456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Секарева Ирина Васильевна, учитель русского языка и литературы МБОУ СОШ №2 Карасукского района  Новосибирской области 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7fae3dfadb04t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4055" y="-76730"/>
            <a:ext cx="9178055" cy="6934730"/>
          </a:xfrm>
          <a:prstGeom prst="rect">
            <a:avLst/>
          </a:prstGeom>
          <a:noFill/>
          <a:effectLst>
            <a:glow rad="101600">
              <a:schemeClr val="accent5">
                <a:lumMod val="20000"/>
                <a:lumOff val="80000"/>
                <a:alpha val="60000"/>
              </a:schemeClr>
            </a:glo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МОСКОВСКАЯ ЛИНГВИСТИЧЕСКАЯ ШКОЛА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8135888" y="2060848"/>
            <a:ext cx="1008112" cy="2664296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179512" y="1556792"/>
            <a:ext cx="7795202" cy="3097294"/>
            <a:chOff x="179512" y="2132856"/>
            <a:chExt cx="7795202" cy="3097294"/>
          </a:xfrm>
        </p:grpSpPr>
        <p:pic>
          <p:nvPicPr>
            <p:cNvPr id="9" name="Picture 11" descr="Портрет">
              <a:hlinkClick r:id="rId3" action="ppaction://hlinksldjump" tooltip="Портрет"/>
            </p:cNvPr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79512" y="2132856"/>
              <a:ext cx="2520280" cy="3097294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pic>
          <p:nvPicPr>
            <p:cNvPr id="10" name="Picture 5" descr="Shakhmatov 1.jpg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2859088" y="2132856"/>
              <a:ext cx="2439316" cy="3096344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pic>
          <p:nvPicPr>
            <p:cNvPr id="11" name="Picture 8" descr="150px-%D0%9F%D0%BE%D0%BA%D1%80%D0%BE%D0%B2%D1%81%D0%BA%D0%B8%D0%B9_%D0%9C%D0%B8%D1%85%D0%B0%D0%B8%D0%BB_%D0%9C%D0%B8%D1%85%D0%B0%D0%B9%D0%BB%D0%BE%D0%B2%D0%B8%D1%87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5508104" y="2132856"/>
              <a:ext cx="2466610" cy="3096344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</p:grpSp>
      <p:grpSp>
        <p:nvGrpSpPr>
          <p:cNvPr id="12" name="Группа 11"/>
          <p:cNvGrpSpPr/>
          <p:nvPr/>
        </p:nvGrpSpPr>
        <p:grpSpPr>
          <a:xfrm>
            <a:off x="611560" y="4869160"/>
            <a:ext cx="7272808" cy="1584176"/>
            <a:chOff x="827584" y="2852936"/>
            <a:chExt cx="7272808" cy="1584176"/>
          </a:xfrm>
        </p:grpSpPr>
        <p:sp>
          <p:nvSpPr>
            <p:cNvPr id="13" name="Горизонтальный свиток 12"/>
            <p:cNvSpPr/>
            <p:nvPr/>
          </p:nvSpPr>
          <p:spPr>
            <a:xfrm>
              <a:off x="827584" y="2852936"/>
              <a:ext cx="7272808" cy="1584176"/>
            </a:xfrm>
            <a:prstGeom prst="horizontalScroll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accent6">
                    <a:lumMod val="50000"/>
                  </a:schemeClr>
                </a:solidFill>
                <a:latin typeface="Arial" charset="0"/>
              </a:endParaRPr>
            </a:p>
          </p:txBody>
        </p:sp>
        <p:sp>
          <p:nvSpPr>
            <p:cNvPr id="14" name="Text Box 6"/>
            <p:cNvSpPr txBox="1">
              <a:spLocks noChangeArrowheads="1"/>
            </p:cNvSpPr>
            <p:nvPr/>
          </p:nvSpPr>
          <p:spPr bwMode="auto">
            <a:xfrm>
              <a:off x="3419872" y="3356992"/>
              <a:ext cx="18796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Шахматов А.А.</a:t>
              </a:r>
            </a:p>
          </p:txBody>
        </p:sp>
        <p:sp>
          <p:nvSpPr>
            <p:cNvPr id="15" name="Text Box 9"/>
            <p:cNvSpPr txBox="1">
              <a:spLocks noChangeArrowheads="1"/>
            </p:cNvSpPr>
            <p:nvPr/>
          </p:nvSpPr>
          <p:spPr bwMode="auto">
            <a:xfrm>
              <a:off x="5436096" y="3284984"/>
              <a:ext cx="2119312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b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Покровский М.М</a:t>
              </a:r>
              <a:r>
                <a:rPr lang="ru-RU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.</a:t>
              </a:r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1259632" y="3429000"/>
              <a:ext cx="155892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Ушаков Д.Н.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179512" y="1700808"/>
            <a:ext cx="7776864" cy="3168352"/>
            <a:chOff x="395536" y="1872113"/>
            <a:chExt cx="7056784" cy="3028289"/>
          </a:xfrm>
        </p:grpSpPr>
        <p:pic>
          <p:nvPicPr>
            <p:cNvPr id="18" name="Picture 14" descr="i?id=1164090&amp;tov=6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395536" y="1872113"/>
              <a:ext cx="2160240" cy="2997841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pic>
          <p:nvPicPr>
            <p:cNvPr id="19" name="Picture 17" descr="200px-Avanesov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2771800" y="1916832"/>
              <a:ext cx="2232248" cy="2975346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pic>
          <p:nvPicPr>
            <p:cNvPr id="20" name="Picture 20" descr="i?id=146843072&amp;tov=0"/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5292080" y="1888441"/>
              <a:ext cx="2160240" cy="3011961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</p:grpSp>
      <p:grpSp>
        <p:nvGrpSpPr>
          <p:cNvPr id="22" name="Группа 21"/>
          <p:cNvGrpSpPr/>
          <p:nvPr/>
        </p:nvGrpSpPr>
        <p:grpSpPr>
          <a:xfrm>
            <a:off x="611560" y="5273824"/>
            <a:ext cx="7272808" cy="1584176"/>
            <a:chOff x="827584" y="2852936"/>
            <a:chExt cx="7272808" cy="1584176"/>
          </a:xfrm>
        </p:grpSpPr>
        <p:sp>
          <p:nvSpPr>
            <p:cNvPr id="23" name="Горизонтальный свиток 22"/>
            <p:cNvSpPr/>
            <p:nvPr/>
          </p:nvSpPr>
          <p:spPr>
            <a:xfrm>
              <a:off x="827584" y="2852936"/>
              <a:ext cx="7272808" cy="1584176"/>
            </a:xfrm>
            <a:prstGeom prst="horizontalScroll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accent6">
                    <a:lumMod val="50000"/>
                  </a:schemeClr>
                </a:solidFill>
                <a:latin typeface="Arial" charset="0"/>
              </a:endParaRPr>
            </a:p>
          </p:txBody>
        </p:sp>
        <p:sp>
          <p:nvSpPr>
            <p:cNvPr id="24" name="Text Box 15"/>
            <p:cNvSpPr txBox="1">
              <a:spLocks noChangeArrowheads="1"/>
            </p:cNvSpPr>
            <p:nvPr/>
          </p:nvSpPr>
          <p:spPr bwMode="auto">
            <a:xfrm>
              <a:off x="1259632" y="3429000"/>
              <a:ext cx="180657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b="1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Петерсон</a:t>
              </a:r>
              <a:r>
                <a:rPr lang="ru-RU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М.Н.</a:t>
              </a:r>
            </a:p>
          </p:txBody>
        </p:sp>
        <p:sp>
          <p:nvSpPr>
            <p:cNvPr id="25" name="Text Box 18"/>
            <p:cNvSpPr txBox="1">
              <a:spLocks noChangeArrowheads="1"/>
            </p:cNvSpPr>
            <p:nvPr/>
          </p:nvSpPr>
          <p:spPr bwMode="auto">
            <a:xfrm>
              <a:off x="2987824" y="3429000"/>
              <a:ext cx="192097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  Аванесов  </a:t>
              </a:r>
              <a:r>
                <a:rPr lang="ru-RU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Р.И.</a:t>
              </a:r>
            </a:p>
          </p:txBody>
        </p:sp>
        <p:sp>
          <p:nvSpPr>
            <p:cNvPr id="26" name="Text Box 21"/>
            <p:cNvSpPr txBox="1">
              <a:spLocks noChangeArrowheads="1"/>
            </p:cNvSpPr>
            <p:nvPr/>
          </p:nvSpPr>
          <p:spPr bwMode="auto">
            <a:xfrm>
              <a:off x="5364088" y="3429000"/>
              <a:ext cx="22184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Реформатский А.А.</a:t>
              </a: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03648" y="1628800"/>
            <a:ext cx="5244260" cy="3168352"/>
            <a:chOff x="1403648" y="1844824"/>
            <a:chExt cx="5244260" cy="2951982"/>
          </a:xfrm>
        </p:grpSpPr>
        <p:pic>
          <p:nvPicPr>
            <p:cNvPr id="28" name="Picture 23" descr="Александр Томсон.jpg">
              <a:hlinkClick r:id="rId13"/>
            </p:cNvPr>
            <p:cNvPicPr>
              <a:picLocks noChangeAspect="1" noChangeArrowheads="1"/>
            </p:cNvPicPr>
            <p:nvPr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1403648" y="1870130"/>
              <a:ext cx="2376264" cy="2926676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pic>
          <p:nvPicPr>
            <p:cNvPr id="29" name="Picture 26" descr="i?id=19496373&amp;tov=6"/>
            <p:cNvPicPr>
              <a:picLocks noChangeAspect="1" noChangeArrowheads="1"/>
            </p:cNvPicPr>
            <p:nvPr/>
          </p:nvPicPr>
          <p:blipFill>
            <a:blip r:embed="rId15" cstate="email"/>
            <a:srcRect/>
            <a:stretch>
              <a:fillRect/>
            </a:stretch>
          </p:blipFill>
          <p:spPr bwMode="auto">
            <a:xfrm>
              <a:off x="4211960" y="1844824"/>
              <a:ext cx="2435948" cy="2938922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</p:grpSp>
      <p:grpSp>
        <p:nvGrpSpPr>
          <p:cNvPr id="30" name="Группа 29"/>
          <p:cNvGrpSpPr/>
          <p:nvPr/>
        </p:nvGrpSpPr>
        <p:grpSpPr>
          <a:xfrm>
            <a:off x="611560" y="5273824"/>
            <a:ext cx="7272808" cy="1584176"/>
            <a:chOff x="827584" y="2852936"/>
            <a:chExt cx="7272808" cy="1584176"/>
          </a:xfrm>
        </p:grpSpPr>
        <p:sp>
          <p:nvSpPr>
            <p:cNvPr id="31" name="Горизонтальный свиток 30"/>
            <p:cNvSpPr/>
            <p:nvPr/>
          </p:nvSpPr>
          <p:spPr>
            <a:xfrm>
              <a:off x="827584" y="2852936"/>
              <a:ext cx="7272808" cy="1584176"/>
            </a:xfrm>
            <a:prstGeom prst="horizontalScroll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accent6">
                    <a:lumMod val="50000"/>
                  </a:schemeClr>
                </a:solidFill>
                <a:latin typeface="Arial" charset="0"/>
              </a:endParaRPr>
            </a:p>
          </p:txBody>
        </p:sp>
        <p:sp>
          <p:nvSpPr>
            <p:cNvPr id="32" name="Text Box 24"/>
            <p:cNvSpPr txBox="1">
              <a:spLocks noChangeArrowheads="1"/>
            </p:cNvSpPr>
            <p:nvPr/>
          </p:nvSpPr>
          <p:spPr bwMode="auto">
            <a:xfrm>
              <a:off x="1979712" y="3356992"/>
              <a:ext cx="15243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Томсон  А.И.</a:t>
              </a:r>
            </a:p>
          </p:txBody>
        </p:sp>
        <p:sp>
          <p:nvSpPr>
            <p:cNvPr id="33" name="Text Box 27"/>
            <p:cNvSpPr txBox="1">
              <a:spLocks noChangeArrowheads="1"/>
            </p:cNvSpPr>
            <p:nvPr/>
          </p:nvSpPr>
          <p:spPr bwMode="auto">
            <a:xfrm>
              <a:off x="4427984" y="3429000"/>
              <a:ext cx="213201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Пешковский</a:t>
              </a:r>
              <a:r>
                <a:rPr lang="ru-RU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А.М.</a:t>
              </a:r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0" y="6525344"/>
            <a:ext cx="8676456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Секарева Ирина Васильевна, учитель русского языка и литературы МБОУ СОШ №2 Карасукского района  Новосибирской области 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7fae3dfadb04t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76730"/>
            <a:ext cx="9178055" cy="6934730"/>
          </a:xfrm>
          <a:prstGeom prst="rect">
            <a:avLst/>
          </a:prstGeom>
          <a:noFill/>
          <a:effectLst>
            <a:glow rad="101600">
              <a:schemeClr val="accent5">
                <a:lumMod val="20000"/>
                <a:lumOff val="80000"/>
                <a:alpha val="60000"/>
              </a:schemeClr>
            </a:glo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Казанская лингвистическая школа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i?id=58847591&amp;tov=8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3568" y="1844824"/>
            <a:ext cx="2520280" cy="324036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8" descr="foto_bulich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35896" y="1844824"/>
            <a:ext cx="2520280" cy="331236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11" descr="foto_krush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72200" y="1916832"/>
            <a:ext cx="2563360" cy="331236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39552" y="5589240"/>
            <a:ext cx="24022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Богородицкий В.А.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79912" y="5661248"/>
            <a:ext cx="16557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Булич  С.К.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6516216" y="5661248"/>
            <a:ext cx="23564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Arial" charset="0"/>
              </a:rPr>
              <a:t>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Крушевский  Н.В.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6525344"/>
            <a:ext cx="8676456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Секарева Ирина Васильевна, учитель русского языка и литературы МБОУ СОШ №2 Карасукского района  Новосибирской области 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7fae3dfadb04t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78055" cy="6934730"/>
          </a:xfrm>
          <a:prstGeom prst="rect">
            <a:avLst/>
          </a:prstGeom>
          <a:noFill/>
          <a:effectLst>
            <a:glow rad="101600">
              <a:schemeClr val="accent5">
                <a:lumMod val="20000"/>
                <a:lumOff val="80000"/>
                <a:alpha val="6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179512" y="6525344"/>
            <a:ext cx="8676456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Секарева Ирина Васильевна, учитель русского языка и литературы МБОУ СОШ №2 Карасукского района  Новосибирской области 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822235" y="548680"/>
            <a:ext cx="487986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Владимир Иванович Даль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2204864"/>
            <a:ext cx="3265710" cy="33843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4139952" y="270892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Материалы "Толкового словаря живого великорусского словаря" В.И.Даля можно найти по данной ссылке: </a:t>
            </a:r>
            <a:r>
              <a:rPr lang="ru-RU" u="sng" dirty="0" smtClean="0">
                <a:hlinkClick r:id="rId4"/>
              </a:rPr>
              <a:t>http://slovardalja.net/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7fae3dfadb04t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78055" cy="6934730"/>
          </a:xfrm>
          <a:prstGeom prst="rect">
            <a:avLst/>
          </a:prstGeom>
          <a:noFill/>
          <a:effectLst>
            <a:glow rad="101600">
              <a:schemeClr val="accent5">
                <a:lumMod val="20000"/>
                <a:lumOff val="80000"/>
                <a:alpha val="6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179512" y="6525344"/>
            <a:ext cx="8676456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Секарева Ирина Васильевна, учитель русского языка и литературы МБОУ СОШ №2 Карасукского района  Новосибирской области 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2008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835696" y="332656"/>
            <a:ext cx="487986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Владимир Иванович Даль 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5877272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Материалы "Толкового словаря живого великорусского словаря" В.И.Даля можно найти по данной ссылке: </a:t>
            </a:r>
            <a:r>
              <a:rPr lang="ru-RU" u="sng" dirty="0" smtClean="0">
                <a:hlinkClick r:id="rId3"/>
              </a:rPr>
              <a:t>http://slovardalja.net/</a:t>
            </a:r>
            <a:endParaRPr lang="ru-RU" dirty="0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79512" y="884042"/>
            <a:ext cx="78711612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Даль, Владимир Иванович - известный лексикограф.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Родился 10 ноября 1801 г. в Екатеринославской губернии, в Луганском заводе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(отсюда псевдоним Даля: Казак Луганский). Отец был датчанин, многосторонне образованный,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лингвист (знал даже древнееврейский язык), богослов и медик; мать - немка, дочь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Фрейтаг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переводившей на русский язык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Геснера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Ифланда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Окончив курс в морском корпусе, Даль несколько лет служил во флоте, но, не вынося моря,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вышел в отставку и поступил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Дерптский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университет, который и окончил по медицинскому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факультету. Походная жизнь его, как военного доктора, сталкивала его с жителями разных областей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России, и материалы для будущего "Толкового Словаря", которые он начал собирать очень рано,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все росли. В 1831 г. Даль участвовал в походе против поляков и отличился при переправе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Ридигера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Через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Вислу.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Языковая деятельность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Главное значение Даля - как собирателя-этнографа. Его словарь, памятник огромной личной энергии,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трудолюбия и настойчивости, ценен лишь как богатое собрание сырого материала, лексического 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этнографического (различные объяснения обрядов, поверий, предметов культуры и т. д.) Даль один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из первых занимался также русской диалектологией.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"Толковый словарь живого великорусского языка"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главное детище Даля, труд по которому его знает всякий, кто интересуется русским языком.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Когда толковый словарь живого великорусского языка был собран и обработан до буквы «П»,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Даль решил уйти в отставку и посвятить себя работе над словарём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1861 году за первые выпуски «Словаря» получил Константиновскую медаль от Императорского географического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общества, в 1868 году выбран в почётные члены Императорской академии наук, а по выходе в свет всего словаря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удостоен Ломоносовской премии.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1008</Words>
  <Application>Microsoft Office PowerPoint</Application>
  <PresentationFormat>Экран (4:3)</PresentationFormat>
  <Paragraphs>108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Великие радетели русского языка</vt:lpstr>
      <vt:lpstr>Слайд 2</vt:lpstr>
      <vt:lpstr>Лингвистические школы</vt:lpstr>
      <vt:lpstr>Филипп Федорович Фортунатов  (1848–1914)</vt:lpstr>
      <vt:lpstr>ИВАН АЛЕКСАНДРОВИЧ  БОДУЭН ДЕ  КУРТЕНЭ</vt:lpstr>
      <vt:lpstr>МОСКОВСКАЯ ЛИНГВИСТИЧЕСКАЯ ШКОЛА</vt:lpstr>
      <vt:lpstr>Казанская лингвистическая школа</vt:lpstr>
      <vt:lpstr>Слайд 8</vt:lpstr>
      <vt:lpstr>Слайд 9</vt:lpstr>
      <vt:lpstr>Слайд 10</vt:lpstr>
      <vt:lpstr>17.06.1864 - родился Алексей Александрович Шахматов, выдающийся русский языковед, лингвист, филолог, этнограф, академик. Ранние детские годы провел под Саратовом. С 1890 до 1894 г. работал в Саратовском земстве. </vt:lpstr>
      <vt:lpstr>Слайд 12</vt:lpstr>
      <vt:lpstr>Ссылки на изображения и материалы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30</cp:revision>
  <dcterms:created xsi:type="dcterms:W3CDTF">2012-04-30T13:45:57Z</dcterms:created>
  <dcterms:modified xsi:type="dcterms:W3CDTF">2012-07-04T09:37:39Z</dcterms:modified>
</cp:coreProperties>
</file>